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embeddings/oleObject1.wdp" ContentType="image/vnd.ms-photo"/>
  <Override PartName="/ppt/embeddings/oleObject2.wdp" ContentType="image/vnd.ms-photo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firstSlideNum="0" showSpecialPlsOnTitleSld="0">
  <p:sldMasterIdLst>
    <p:sldMasterId id="2147483660" r:id="rId1"/>
  </p:sldMasterIdLst>
  <p:notesMasterIdLst>
    <p:notesMasterId r:id="rId2"/>
  </p:notesMasterIdLst>
  <p:sldIdLst>
    <p:sldId id="256" r:id="rId3"/>
    <p:sldId id="342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343" r:id="rId12"/>
    <p:sldId id="278" r:id="rId13"/>
    <p:sldId id="311" r:id="rId14"/>
    <p:sldId id="312" r:id="rId15"/>
    <p:sldId id="280" r:id="rId16"/>
    <p:sldId id="281" r:id="rId17"/>
    <p:sldId id="352" r:id="rId18"/>
    <p:sldId id="358" r:id="rId19"/>
    <p:sldId id="360" r:id="rId20"/>
    <p:sldId id="269" r:id="rId21"/>
    <p:sldId id="356" r:id="rId22"/>
    <p:sldId id="357" r:id="rId23"/>
    <p:sldId id="344" r:id="rId24"/>
    <p:sldId id="271" r:id="rId25"/>
    <p:sldId id="322" r:id="rId26"/>
    <p:sldId id="361" r:id="rId27"/>
    <p:sldId id="323" r:id="rId28"/>
    <p:sldId id="285" r:id="rId29"/>
    <p:sldId id="324" r:id="rId30"/>
    <p:sldId id="345" r:id="rId31"/>
    <p:sldId id="272" r:id="rId32"/>
    <p:sldId id="330" r:id="rId33"/>
    <p:sldId id="273" r:id="rId34"/>
    <p:sldId id="315" r:id="rId35"/>
    <p:sldId id="316" r:id="rId36"/>
    <p:sldId id="321" r:id="rId37"/>
    <p:sldId id="300" r:id="rId38"/>
    <p:sldId id="301" r:id="rId39"/>
    <p:sldId id="346" r:id="rId40"/>
    <p:sldId id="362" r:id="rId41"/>
    <p:sldId id="363" r:id="rId42"/>
    <p:sldId id="289" r:id="rId43"/>
    <p:sldId id="290" r:id="rId44"/>
    <p:sldId id="291" r:id="rId45"/>
    <p:sldId id="287" r:id="rId46"/>
    <p:sldId id="288" r:id="rId47"/>
    <p:sldId id="367" r:id="rId48"/>
    <p:sldId id="347" r:id="rId49"/>
    <p:sldId id="284" r:id="rId50"/>
    <p:sldId id="307" r:id="rId51"/>
    <p:sldId id="308" r:id="rId52"/>
    <p:sldId id="309" r:id="rId53"/>
    <p:sldId id="306" r:id="rId54"/>
    <p:sldId id="335" r:id="rId55"/>
    <p:sldId id="336" r:id="rId56"/>
    <p:sldId id="348" r:id="rId57"/>
    <p:sldId id="275" r:id="rId58"/>
    <p:sldId id="303" r:id="rId59"/>
    <p:sldId id="337" r:id="rId60"/>
    <p:sldId id="338" r:id="rId61"/>
    <p:sldId id="310" r:id="rId62"/>
    <p:sldId id="365" r:id="rId63"/>
    <p:sldId id="302" r:id="rId64"/>
    <p:sldId id="340" r:id="rId65"/>
    <p:sldId id="353" r:id="rId66"/>
    <p:sldId id="298" r:id="rId67"/>
    <p:sldId id="318" r:id="rId68"/>
    <p:sldId id="299" r:id="rId69"/>
    <p:sldId id="354" r:id="rId70"/>
    <p:sldId id="366" r:id="rId71"/>
    <p:sldId id="359" r:id="rId72"/>
  </p:sldIdLst>
  <p:sldSz cx="9144000" cy="6858000" type="screen4x3"/>
  <p:notesSz cx="6381750" cy="8902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15779" autoAdjust="0"/>
    <p:restoredTop sz="96391" autoAdjust="0"/>
  </p:normalViewPr>
  <p:slideViewPr>
    <p:cSldViewPr snapToGrid="0">
      <p:cViewPr varScale="1">
        <p:scale>
          <a:sx n="100" d="100"/>
          <a:sy n="100" d="100"/>
        </p:scale>
        <p:origin x="1050" y="108"/>
      </p:cViewPr>
      <p:guideLst>
        <p:guide orient="horz" pos="2157"/>
        <p:guide pos="2877"/>
      </p:guideLst>
    </p:cSldViewPr>
  </p:slideViewPr>
  <p:outlineViewPr>
    <p:cViewPr>
      <p:scale>
        <a:sx n="33" d="100"/>
        <a:sy n="33" d="100"/>
      </p:scale>
      <p:origin x="0" y="3378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-1944"/>
    </p:cViewPr>
  </p:sorterViewPr>
  <p:notesViewPr>
    <p:cSldViewPr snapToGrid="0" showGuides="1">
      <p:cViewPr varScale="1">
        <p:scale>
          <a:sx n="92" d="100"/>
          <a:sy n="92" d="100"/>
        </p:scale>
        <p:origin x="3158" y="58"/>
      </p:cViewPr>
      <p:guideLst>
        <p:guide orient="horz" pos="2880"/>
        <p:guide pos="2151"/>
        <p:guide orient="horz" pos="2795"/>
        <p:guide pos="2004"/>
      </p:guideLst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slide" Target="slides/slide12.xml"  /><Relationship Id="rId15" Type="http://schemas.openxmlformats.org/officeDocument/2006/relationships/slide" Target="slides/slide13.xml"  /><Relationship Id="rId16" Type="http://schemas.openxmlformats.org/officeDocument/2006/relationships/slide" Target="slides/slide14.xml"  /><Relationship Id="rId17" Type="http://schemas.openxmlformats.org/officeDocument/2006/relationships/slide" Target="slides/slide15.xml"  /><Relationship Id="rId18" Type="http://schemas.openxmlformats.org/officeDocument/2006/relationships/slide" Target="slides/slide16.xml"  /><Relationship Id="rId19" Type="http://schemas.openxmlformats.org/officeDocument/2006/relationships/slide" Target="slides/slide17.xml"  /><Relationship Id="rId2" Type="http://schemas.openxmlformats.org/officeDocument/2006/relationships/notesMaster" Target="notesMasters/notesMaster1.xml"  /><Relationship Id="rId20" Type="http://schemas.openxmlformats.org/officeDocument/2006/relationships/slide" Target="slides/slide18.xml"  /><Relationship Id="rId21" Type="http://schemas.openxmlformats.org/officeDocument/2006/relationships/slide" Target="slides/slide19.xml"  /><Relationship Id="rId22" Type="http://schemas.openxmlformats.org/officeDocument/2006/relationships/slide" Target="slides/slide20.xml"  /><Relationship Id="rId23" Type="http://schemas.openxmlformats.org/officeDocument/2006/relationships/slide" Target="slides/slide21.xml"  /><Relationship Id="rId24" Type="http://schemas.openxmlformats.org/officeDocument/2006/relationships/slide" Target="slides/slide22.xml"  /><Relationship Id="rId25" Type="http://schemas.openxmlformats.org/officeDocument/2006/relationships/slide" Target="slides/slide23.xml"  /><Relationship Id="rId26" Type="http://schemas.openxmlformats.org/officeDocument/2006/relationships/slide" Target="slides/slide24.xml"  /><Relationship Id="rId27" Type="http://schemas.openxmlformats.org/officeDocument/2006/relationships/slide" Target="slides/slide25.xml"  /><Relationship Id="rId28" Type="http://schemas.openxmlformats.org/officeDocument/2006/relationships/slide" Target="slides/slide26.xml"  /><Relationship Id="rId29" Type="http://schemas.openxmlformats.org/officeDocument/2006/relationships/slide" Target="slides/slide27.xml"  /><Relationship Id="rId3" Type="http://schemas.openxmlformats.org/officeDocument/2006/relationships/slide" Target="slides/slide1.xml"  /><Relationship Id="rId30" Type="http://schemas.openxmlformats.org/officeDocument/2006/relationships/slide" Target="slides/slide28.xml"  /><Relationship Id="rId31" Type="http://schemas.openxmlformats.org/officeDocument/2006/relationships/slide" Target="slides/slide29.xml"  /><Relationship Id="rId32" Type="http://schemas.openxmlformats.org/officeDocument/2006/relationships/slide" Target="slides/slide30.xml"  /><Relationship Id="rId33" Type="http://schemas.openxmlformats.org/officeDocument/2006/relationships/slide" Target="slides/slide31.xml"  /><Relationship Id="rId34" Type="http://schemas.openxmlformats.org/officeDocument/2006/relationships/slide" Target="slides/slide32.xml"  /><Relationship Id="rId35" Type="http://schemas.openxmlformats.org/officeDocument/2006/relationships/slide" Target="slides/slide33.xml"  /><Relationship Id="rId36" Type="http://schemas.openxmlformats.org/officeDocument/2006/relationships/slide" Target="slides/slide34.xml"  /><Relationship Id="rId37" Type="http://schemas.openxmlformats.org/officeDocument/2006/relationships/slide" Target="slides/slide35.xml"  /><Relationship Id="rId38" Type="http://schemas.openxmlformats.org/officeDocument/2006/relationships/slide" Target="slides/slide36.xml"  /><Relationship Id="rId39" Type="http://schemas.openxmlformats.org/officeDocument/2006/relationships/slide" Target="slides/slide37.xml"  /><Relationship Id="rId4" Type="http://schemas.openxmlformats.org/officeDocument/2006/relationships/slide" Target="slides/slide2.xml"  /><Relationship Id="rId40" Type="http://schemas.openxmlformats.org/officeDocument/2006/relationships/slide" Target="slides/slide38.xml"  /><Relationship Id="rId41" Type="http://schemas.openxmlformats.org/officeDocument/2006/relationships/slide" Target="slides/slide39.xml"  /><Relationship Id="rId42" Type="http://schemas.openxmlformats.org/officeDocument/2006/relationships/slide" Target="slides/slide40.xml"  /><Relationship Id="rId43" Type="http://schemas.openxmlformats.org/officeDocument/2006/relationships/slide" Target="slides/slide41.xml"  /><Relationship Id="rId44" Type="http://schemas.openxmlformats.org/officeDocument/2006/relationships/slide" Target="slides/slide42.xml"  /><Relationship Id="rId45" Type="http://schemas.openxmlformats.org/officeDocument/2006/relationships/slide" Target="slides/slide43.xml"  /><Relationship Id="rId46" Type="http://schemas.openxmlformats.org/officeDocument/2006/relationships/slide" Target="slides/slide44.xml"  /><Relationship Id="rId47" Type="http://schemas.openxmlformats.org/officeDocument/2006/relationships/slide" Target="slides/slide45.xml"  /><Relationship Id="rId48" Type="http://schemas.openxmlformats.org/officeDocument/2006/relationships/slide" Target="slides/slide46.xml"  /><Relationship Id="rId49" Type="http://schemas.openxmlformats.org/officeDocument/2006/relationships/slide" Target="slides/slide47.xml"  /><Relationship Id="rId5" Type="http://schemas.openxmlformats.org/officeDocument/2006/relationships/slide" Target="slides/slide3.xml"  /><Relationship Id="rId50" Type="http://schemas.openxmlformats.org/officeDocument/2006/relationships/slide" Target="slides/slide48.xml"  /><Relationship Id="rId51" Type="http://schemas.openxmlformats.org/officeDocument/2006/relationships/slide" Target="slides/slide49.xml"  /><Relationship Id="rId52" Type="http://schemas.openxmlformats.org/officeDocument/2006/relationships/slide" Target="slides/slide50.xml"  /><Relationship Id="rId53" Type="http://schemas.openxmlformats.org/officeDocument/2006/relationships/slide" Target="slides/slide51.xml"  /><Relationship Id="rId54" Type="http://schemas.openxmlformats.org/officeDocument/2006/relationships/slide" Target="slides/slide52.xml"  /><Relationship Id="rId55" Type="http://schemas.openxmlformats.org/officeDocument/2006/relationships/slide" Target="slides/slide53.xml"  /><Relationship Id="rId56" Type="http://schemas.openxmlformats.org/officeDocument/2006/relationships/slide" Target="slides/slide54.xml"  /><Relationship Id="rId57" Type="http://schemas.openxmlformats.org/officeDocument/2006/relationships/slide" Target="slides/slide55.xml"  /><Relationship Id="rId58" Type="http://schemas.openxmlformats.org/officeDocument/2006/relationships/slide" Target="slides/slide56.xml"  /><Relationship Id="rId59" Type="http://schemas.openxmlformats.org/officeDocument/2006/relationships/slide" Target="slides/slide57.xml"  /><Relationship Id="rId6" Type="http://schemas.openxmlformats.org/officeDocument/2006/relationships/slide" Target="slides/slide4.xml"  /><Relationship Id="rId60" Type="http://schemas.openxmlformats.org/officeDocument/2006/relationships/slide" Target="slides/slide58.xml"  /><Relationship Id="rId61" Type="http://schemas.openxmlformats.org/officeDocument/2006/relationships/slide" Target="slides/slide59.xml"  /><Relationship Id="rId62" Type="http://schemas.openxmlformats.org/officeDocument/2006/relationships/slide" Target="slides/slide60.xml"  /><Relationship Id="rId63" Type="http://schemas.openxmlformats.org/officeDocument/2006/relationships/slide" Target="slides/slide61.xml"  /><Relationship Id="rId64" Type="http://schemas.openxmlformats.org/officeDocument/2006/relationships/slide" Target="slides/slide62.xml"  /><Relationship Id="rId65" Type="http://schemas.openxmlformats.org/officeDocument/2006/relationships/slide" Target="slides/slide63.xml"  /><Relationship Id="rId66" Type="http://schemas.openxmlformats.org/officeDocument/2006/relationships/slide" Target="slides/slide64.xml"  /><Relationship Id="rId67" Type="http://schemas.openxmlformats.org/officeDocument/2006/relationships/slide" Target="slides/slide65.xml"  /><Relationship Id="rId68" Type="http://schemas.openxmlformats.org/officeDocument/2006/relationships/slide" Target="slides/slide66.xml"  /><Relationship Id="rId69" Type="http://schemas.openxmlformats.org/officeDocument/2006/relationships/slide" Target="slides/slide67.xml"  /><Relationship Id="rId7" Type="http://schemas.openxmlformats.org/officeDocument/2006/relationships/slide" Target="slides/slide5.xml"  /><Relationship Id="rId70" Type="http://schemas.openxmlformats.org/officeDocument/2006/relationships/slide" Target="slides/slide68.xml"  /><Relationship Id="rId71" Type="http://schemas.openxmlformats.org/officeDocument/2006/relationships/slide" Target="slides/slide69.xml"  /><Relationship Id="rId72" Type="http://schemas.openxmlformats.org/officeDocument/2006/relationships/slide" Target="slides/slide70.xml"  /><Relationship Id="rId73" Type="http://schemas.openxmlformats.org/officeDocument/2006/relationships/presProps" Target="presProps.xml"  /><Relationship Id="rId74" Type="http://schemas.openxmlformats.org/officeDocument/2006/relationships/viewProps" Target="viewProps.xml"  /><Relationship Id="rId75" Type="http://schemas.openxmlformats.org/officeDocument/2006/relationships/theme" Target="theme/theme1.xml"  /><Relationship Id="rId76" Type="http://schemas.openxmlformats.org/officeDocument/2006/relationships/tableStyles" Target="tableStyles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765425" cy="446681"/>
          </a:xfrm>
          <a:prstGeom prst="rect">
            <a:avLst/>
          </a:prstGeom>
        </p:spPr>
        <p:txBody>
          <a:bodyPr vert="horz" lIns="87334" tIns="43667" rIns="87334" bIns="43667" rtlCol="0"/>
          <a:lstStyle>
            <a:lvl1pPr algn="l">
              <a:defRPr sz="1100">
                <a:latin typeface="KoPub돋움체 Bold"/>
                <a:ea typeface="KoPub돋움체 Bold"/>
              </a:defRPr>
            </a:lvl1pPr>
          </a:lstStyle>
          <a:p>
            <a:pPr lvl="0"/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614848" y="0"/>
            <a:ext cx="2765425" cy="446681"/>
          </a:xfrm>
          <a:prstGeom prst="rect">
            <a:avLst/>
          </a:prstGeom>
        </p:spPr>
        <p:txBody>
          <a:bodyPr vert="horz" lIns="87334" tIns="43667" rIns="87334" bIns="43667" rtlCol="0"/>
          <a:lstStyle>
            <a:lvl1pPr algn="r">
              <a:defRPr sz="1100">
                <a:latin typeface="KoPub돋움체 Bold"/>
                <a:ea typeface="KoPub돋움체 Bold"/>
              </a:defRPr>
            </a:lvl1pPr>
          </a:lstStyle>
          <a:p>
            <a:pPr lvl="0"/>
            <a:fld id="{6D4B9B14-D04C-4730-8A9B-2EFA2AD56707}" type="datetime1">
              <a:rPr lang="ko-KR" altLang="en-US" smtClean="0"/>
              <a:pPr/>
              <a:t>2025-03-12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87450" y="1112838"/>
            <a:ext cx="4006850" cy="3005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7334" tIns="43667" rIns="87334" bIns="43667" rtlCol="0" anchor="ctr"/>
          <a:lstStyle/>
          <a:p>
            <a:pPr lvl="0"/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38175" y="4284424"/>
            <a:ext cx="5105400" cy="3505438"/>
          </a:xfrm>
          <a:prstGeom prst="rect">
            <a:avLst/>
          </a:prstGeom>
        </p:spPr>
        <p:txBody>
          <a:bodyPr vert="horz" lIns="87334" tIns="43667" rIns="87334" bIns="43667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456020"/>
            <a:ext cx="2765425" cy="446680"/>
          </a:xfrm>
          <a:prstGeom prst="rect">
            <a:avLst/>
          </a:prstGeom>
        </p:spPr>
        <p:txBody>
          <a:bodyPr vert="horz" lIns="87334" tIns="43667" rIns="87334" bIns="43667" rtlCol="0" anchor="b"/>
          <a:lstStyle>
            <a:lvl1pPr algn="l">
              <a:defRPr sz="1100">
                <a:latin typeface="KoPub돋움체 Bold"/>
                <a:ea typeface="KoPub돋움체 Bold"/>
              </a:defRPr>
            </a:lvl1pPr>
          </a:lstStyle>
          <a:p>
            <a:pPr lvl="0"/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614848" y="8456020"/>
            <a:ext cx="2765425" cy="446680"/>
          </a:xfrm>
          <a:prstGeom prst="rect">
            <a:avLst/>
          </a:prstGeom>
        </p:spPr>
        <p:txBody>
          <a:bodyPr vert="horz" lIns="87334" tIns="43667" rIns="87334" bIns="43667" rtlCol="0" anchor="b"/>
          <a:lstStyle>
            <a:lvl1pPr algn="r">
              <a:defRPr sz="1100">
                <a:latin typeface="KoPub돋움체 Bold"/>
                <a:ea typeface="KoPub돋움체 Bold"/>
              </a:defRPr>
            </a:lvl1pPr>
          </a:lstStyle>
          <a:p>
            <a:pPr lvl="0"/>
            <a:fld id="{5EA7A641-87D6-41CD-BC2A-C1B8C8A8E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82675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KoPub돋움체 Bold"/>
        <a:ea typeface="KoPub돋움체 Bold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KoPub돋움체 Bold"/>
        <a:ea typeface="KoPub돋움체 Bold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KoPub돋움체 Bold"/>
        <a:ea typeface="KoPub돋움체 Bold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KoPub돋움체 Bold"/>
        <a:ea typeface="KoPub돋움체 Bold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KoPub돋움체 Bold"/>
        <a:ea typeface="KoPub돋움체 Bold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7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2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30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3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32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41.xml"  /></Relationships>
</file>

<file path=ppt/notesSlides/_rels/notesSlide7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46.xml"  /></Relationships>
</file>

<file path=ppt/notesSlides/_rels/notesSlide8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59.xml"  /></Relationships>
</file>

<file path=ppt/notesSlides/_rels/notesSlide9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68.xml" 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7A641-87D6-41CD-BC2A-C1B8C8A8EB73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9499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7A641-87D6-41CD-BC2A-C1B8C8A8EB73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9909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7A641-87D6-41CD-BC2A-C1B8C8A8EB73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8774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이 페이지 전반적으로 조정 필요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7A641-87D6-41CD-BC2A-C1B8C8A8EB73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5278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7A641-87D6-41CD-BC2A-C1B8C8A8EB73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22530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7A641-87D6-41CD-BC2A-C1B8C8A8EB73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0375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7A641-87D6-41CD-BC2A-C1B8C8A8EB73}" type="slidenum">
              <a:rPr lang="ko-KR" altLang="en-US" smtClean="0"/>
              <a:pPr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4805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7A641-87D6-41CD-BC2A-C1B8C8A8EB73}" type="slidenum">
              <a:rPr lang="ko-KR" altLang="en-US" smtClean="0"/>
              <a:pPr/>
              <a:t>58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1138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7A641-87D6-41CD-BC2A-C1B8C8A8EB73}" type="slidenum">
              <a:rPr lang="ko-KR" altLang="en-US" smtClean="0"/>
              <a:pPr/>
              <a:t>67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1236998"/>
      </p:ext>
    </p:extLst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52C54-60C3-405F-A39B-741B1416BACB}" type="datetime1">
              <a:rPr lang="ko-KR" altLang="en-US" smtClean="0"/>
              <a:t>2025-03-12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4638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61C0ADF-61C9-4773-BDBB-3D23B8C2CD3C}"/>
              </a:ext>
            </a:extLst>
          </p:cNvPr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rgbClr val="F1F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EE121ECD-0A67-48EC-A603-C4347ABFE010}"/>
              </a:ext>
            </a:extLst>
          </p:cNvPr>
          <p:cNvCxnSpPr/>
          <p:nvPr userDrawn="1"/>
        </p:nvCxnSpPr>
        <p:spPr>
          <a:xfrm>
            <a:off x="0" y="1345"/>
            <a:ext cx="9144000" cy="0"/>
          </a:xfrm>
          <a:prstGeom prst="line">
            <a:avLst/>
          </a:prstGeom>
          <a:ln w="38100">
            <a:gradFill>
              <a:gsLst>
                <a:gs pos="26000">
                  <a:srgbClr val="0070C0"/>
                </a:gs>
                <a:gs pos="100000">
                  <a:srgbClr val="00B05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33036"/>
            <a:ext cx="7886700" cy="592044"/>
          </a:xfrm>
        </p:spPr>
        <p:txBody>
          <a:bodyPr>
            <a:noAutofit/>
          </a:bodyPr>
          <a:lstStyle>
            <a:lvl1pPr algn="ctr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en-US" sz="4200" kern="1200" dirty="0">
                <a:gradFill>
                  <a:gsLst>
                    <a:gs pos="42000">
                      <a:srgbClr val="0068BF"/>
                    </a:gs>
                    <a:gs pos="100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  <a:cs typeface="+mj-cs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905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EE121ECD-0A67-48EC-A603-C4347ABFE010}"/>
              </a:ext>
            </a:extLst>
          </p:cNvPr>
          <p:cNvCxnSpPr/>
          <p:nvPr userDrawn="1"/>
        </p:nvCxnSpPr>
        <p:spPr>
          <a:xfrm>
            <a:off x="0" y="1345"/>
            <a:ext cx="9144000" cy="0"/>
          </a:xfrm>
          <a:prstGeom prst="line">
            <a:avLst/>
          </a:prstGeom>
          <a:ln w="38100">
            <a:gradFill>
              <a:gsLst>
                <a:gs pos="26000">
                  <a:srgbClr val="0070C0"/>
                </a:gs>
                <a:gs pos="100000">
                  <a:srgbClr val="00B05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3729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bg>
      <p:bgPr>
        <a:solidFill>
          <a:srgbClr val="D2D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E8DCBEC-ABF3-49B1-86DD-163A58C1F4E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2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3200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B574-757D-4C71-84BF-56A49210038E}" type="datetime1">
              <a:rPr lang="ko-KR" altLang="en-US" smtClean="0"/>
              <a:t>2025-03-12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9415129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theme" Target="../theme/theme1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602F3A-4ACB-42F3-8D97-29972E606CCD}" type="datetime1">
              <a:rPr lang="ko-KR" altLang="en-US" smtClean="0"/>
              <a:t>2025-03-12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310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4" r:id="rId4"/>
    <p:sldLayoutId id="2147483667" r:id="rId5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3.emf"  /><Relationship Id="rId3" Type="http://schemas.openxmlformats.org/officeDocument/2006/relationships/image" Target="../media/image4.emf"  /><Relationship Id="rId4" Type="http://schemas.openxmlformats.org/officeDocument/2006/relationships/image" Target="../media/image5.emf"  /><Relationship Id="rId5" Type="http://schemas.openxmlformats.org/officeDocument/2006/relationships/image" Target="../media/image6.emf"  /><Relationship Id="rId6" Type="http://schemas.openxmlformats.org/officeDocument/2006/relationships/image" Target="../media/image7.emf"  /><Relationship Id="rId7" Type="http://schemas.openxmlformats.org/officeDocument/2006/relationships/image" Target="../media/image8.emf"  /><Relationship Id="rId8" Type="http://schemas.openxmlformats.org/officeDocument/2006/relationships/image" Target="../media/image9.emf"  /><Relationship Id="rId9" Type="http://schemas.openxmlformats.org/officeDocument/2006/relationships/image" Target="../media/image10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2.emf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2.emf"  /><Relationship Id="rId3" Type="http://schemas.openxmlformats.org/officeDocument/2006/relationships/image" Target="../media/image12.emf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3.png"  /><Relationship Id="rId3" Type="http://schemas.openxmlformats.org/officeDocument/2006/relationships/image" Target="../media/image24.emf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5.jpeg"  /><Relationship Id="rId3" Type="http://schemas.openxmlformats.org/officeDocument/2006/relationships/image" Target="../media/image24.emf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26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2.jpeg"  /><Relationship Id="rId3" Type="http://schemas.openxmlformats.org/officeDocument/2006/relationships/image" Target="../media/image3.emf"  /><Relationship Id="rId4" Type="http://schemas.openxmlformats.org/officeDocument/2006/relationships/image" Target="../media/image4.emf"  /><Relationship Id="rId5" Type="http://schemas.openxmlformats.org/officeDocument/2006/relationships/image" Target="../media/image5.emf"  /><Relationship Id="rId6" Type="http://schemas.openxmlformats.org/officeDocument/2006/relationships/image" Target="../media/image6.emf"  /><Relationship Id="rId7" Type="http://schemas.openxmlformats.org/officeDocument/2006/relationships/image" Target="../media/image7.emf"  /><Relationship Id="rId8" Type="http://schemas.openxmlformats.org/officeDocument/2006/relationships/image" Target="../media/image8.emf"  /><Relationship Id="rId9" Type="http://schemas.openxmlformats.org/officeDocument/2006/relationships/image" Target="../media/image9.emf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21.png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21.pn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3.emf"  /><Relationship Id="rId3" Type="http://schemas.openxmlformats.org/officeDocument/2006/relationships/image" Target="../media/image5.emf"  /><Relationship Id="rId4" Type="http://schemas.openxmlformats.org/officeDocument/2006/relationships/image" Target="../media/image6.emf"  /><Relationship Id="rId5" Type="http://schemas.openxmlformats.org/officeDocument/2006/relationships/image" Target="../media/image7.emf"  /><Relationship Id="rId6" Type="http://schemas.openxmlformats.org/officeDocument/2006/relationships/image" Target="../media/image8.emf"  /><Relationship Id="rId7" Type="http://schemas.openxmlformats.org/officeDocument/2006/relationships/image" Target="../media/image9.emf"  /><Relationship Id="rId8" Type="http://schemas.openxmlformats.org/officeDocument/2006/relationships/image" Target="../media/image10.png"  /><Relationship Id="rId9" Type="http://schemas.openxmlformats.org/officeDocument/2006/relationships/image" Target="../media/image4.emf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7.png"  /><Relationship Id="rId3" Type="http://schemas.microsoft.com/office/2007/relationships/hdphoto" Target="../embeddings/oleObject2.wdp"  /><Relationship Id="rId4" Type="http://schemas.openxmlformats.org/officeDocument/2006/relationships/image" Target="../media/image11.png"  /><Relationship Id="rId5" Type="http://schemas.microsoft.com/office/2007/relationships/hdphoto" Target="../embeddings/oleObject1.wdp"  /><Relationship Id="rId6" Type="http://schemas.openxmlformats.org/officeDocument/2006/relationships/image" Target="../media/image12.emf"  /><Relationship Id="rId7" Type="http://schemas.openxmlformats.org/officeDocument/2006/relationships/image" Target="../media/image13.png"  /><Relationship Id="rId8" Type="http://schemas.openxmlformats.org/officeDocument/2006/relationships/image" Target="../media/image13.png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22.emf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7.png"  /><Relationship Id="rId3" Type="http://schemas.microsoft.com/office/2007/relationships/hdphoto" Target="../embeddings/oleObject2.wdp"  /><Relationship Id="rId4" Type="http://schemas.openxmlformats.org/officeDocument/2006/relationships/image" Target="../media/image11.png"  /><Relationship Id="rId5" Type="http://schemas.microsoft.com/office/2007/relationships/hdphoto" Target="../embeddings/oleObject1.wdp"  /><Relationship Id="rId6" Type="http://schemas.openxmlformats.org/officeDocument/2006/relationships/image" Target="../media/image12.emf"  /><Relationship Id="rId7" Type="http://schemas.openxmlformats.org/officeDocument/2006/relationships/image" Target="../media/image13.png"  /><Relationship Id="rId8" Type="http://schemas.openxmlformats.org/officeDocument/2006/relationships/image" Target="../media/image13.png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2.emf"  /><Relationship Id="rId3" Type="http://schemas.openxmlformats.org/officeDocument/2006/relationships/image" Target="../media/image22.emf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3.emf"  /><Relationship Id="rId3" Type="http://schemas.openxmlformats.org/officeDocument/2006/relationships/image" Target="../media/image7.emf"  /><Relationship Id="rId4" Type="http://schemas.openxmlformats.org/officeDocument/2006/relationships/image" Target="../media/image8.emf"  /><Relationship Id="rId5" Type="http://schemas.openxmlformats.org/officeDocument/2006/relationships/image" Target="../media/image9.emf"  /><Relationship Id="rId6" Type="http://schemas.openxmlformats.org/officeDocument/2006/relationships/image" Target="../media/image10.png"  /><Relationship Id="rId7" Type="http://schemas.openxmlformats.org/officeDocument/2006/relationships/image" Target="../media/image4.emf"  /><Relationship Id="rId8" Type="http://schemas.openxmlformats.org/officeDocument/2006/relationships/image" Target="../media/image5.emf"  /><Relationship Id="rId9" Type="http://schemas.openxmlformats.org/officeDocument/2006/relationships/image" Target="../media/image6.emf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3.emf"  /><Relationship Id="rId3" Type="http://schemas.openxmlformats.org/officeDocument/2006/relationships/image" Target="../media/image4.emf"  /><Relationship Id="rId4" Type="http://schemas.openxmlformats.org/officeDocument/2006/relationships/image" Target="../media/image5.emf"  /><Relationship Id="rId5" Type="http://schemas.openxmlformats.org/officeDocument/2006/relationships/image" Target="../media/image6.emf"  /><Relationship Id="rId6" Type="http://schemas.openxmlformats.org/officeDocument/2006/relationships/image" Target="../media/image7.emf"  /><Relationship Id="rId7" Type="http://schemas.openxmlformats.org/officeDocument/2006/relationships/image" Target="../media/image8.emf"  /><Relationship Id="rId8" Type="http://schemas.openxmlformats.org/officeDocument/2006/relationships/image" Target="../media/image9.emf"  /><Relationship Id="rId9" Type="http://schemas.openxmlformats.org/officeDocument/2006/relationships/image" Target="../media/image10.png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3.xml"  /><Relationship Id="rId2" Type="http://schemas.openxmlformats.org/officeDocument/2006/relationships/slideLayout" Target="../slideLayouts/slideLayout2.xml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4.xml"  /><Relationship Id="rId2" Type="http://schemas.openxmlformats.org/officeDocument/2006/relationships/slideLayout" Target="../slideLayouts/slideLayout2.xml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5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28.jpeg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2.emf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9.jpeg"  /><Relationship Id="rId3" Type="http://schemas.openxmlformats.org/officeDocument/2006/relationships/image" Target="../media/image30.gif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21.png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21.png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8.emf"  /><Relationship Id="rId3" Type="http://schemas.openxmlformats.org/officeDocument/2006/relationships/image" Target="../media/image9.emf"  /><Relationship Id="rId4" Type="http://schemas.openxmlformats.org/officeDocument/2006/relationships/image" Target="../media/image10.png"  /><Relationship Id="rId5" Type="http://schemas.openxmlformats.org/officeDocument/2006/relationships/image" Target="../media/image3.emf"  /><Relationship Id="rId6" Type="http://schemas.openxmlformats.org/officeDocument/2006/relationships/image" Target="../media/image4.emf"  /><Relationship Id="rId7" Type="http://schemas.openxmlformats.org/officeDocument/2006/relationships/image" Target="../media/image5.emf"  /><Relationship Id="rId8" Type="http://schemas.openxmlformats.org/officeDocument/2006/relationships/image" Target="../media/image6.emf"  /><Relationship Id="rId9" Type="http://schemas.openxmlformats.org/officeDocument/2006/relationships/image" Target="../media/image7.emf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2.emf"  /><Relationship Id="rId3" Type="http://schemas.openxmlformats.org/officeDocument/2006/relationships/image" Target="../media/image14.emf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10" Type="http://schemas.openxmlformats.org/officeDocument/2006/relationships/image" Target="../media/image13.png"  /><Relationship Id="rId11" Type="http://schemas.openxmlformats.org/officeDocument/2006/relationships/image" Target="../media/image13.png"  /><Relationship Id="rId12" Type="http://schemas.openxmlformats.org/officeDocument/2006/relationships/image" Target="../media/image13.png"  /><Relationship Id="rId13" Type="http://schemas.openxmlformats.org/officeDocument/2006/relationships/image" Target="../media/image14.emf"  /><Relationship Id="rId2" Type="http://schemas.openxmlformats.org/officeDocument/2006/relationships/image" Target="../media/image11.png"  /><Relationship Id="rId3" Type="http://schemas.microsoft.com/office/2007/relationships/hdphoto" Target="../embeddings/oleObject1.wdp"  /><Relationship Id="rId4" Type="http://schemas.openxmlformats.org/officeDocument/2006/relationships/image" Target="../media/image12.emf"  /><Relationship Id="rId5" Type="http://schemas.openxmlformats.org/officeDocument/2006/relationships/image" Target="../media/image13.png"  /><Relationship Id="rId6" Type="http://schemas.openxmlformats.org/officeDocument/2006/relationships/image" Target="../media/image13.png"  /><Relationship Id="rId7" Type="http://schemas.openxmlformats.org/officeDocument/2006/relationships/image" Target="../media/image13.png"  /><Relationship Id="rId8" Type="http://schemas.openxmlformats.org/officeDocument/2006/relationships/image" Target="../media/image13.png"  /><Relationship Id="rId9" Type="http://schemas.openxmlformats.org/officeDocument/2006/relationships/image" Target="../media/image13.png"  /></Relationships>
</file>

<file path=ppt/slides/_rels/slide4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4.emf"  /><Relationship Id="rId3" Type="http://schemas.openxmlformats.org/officeDocument/2006/relationships/image" Target="../media/image14.emf"  /><Relationship Id="rId4" Type="http://schemas.openxmlformats.org/officeDocument/2006/relationships/image" Target="../media/image14.emf"  /><Relationship Id="rId5" Type="http://schemas.openxmlformats.org/officeDocument/2006/relationships/image" Target="../media/image14.emf"  /><Relationship Id="rId6" Type="http://schemas.openxmlformats.org/officeDocument/2006/relationships/image" Target="../media/image14.emf"  /></Relationships>
</file>

<file path=ppt/slides/_rels/slide4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6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2.emf"  /></Relationships>
</file>

<file path=ppt/slides/_rels/slide4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4.emf"  /><Relationship Id="rId3" Type="http://schemas.openxmlformats.org/officeDocument/2006/relationships/image" Target="../media/image14.emf"  /></Relationships>
</file>

<file path=ppt/slides/_rels/slide4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9.png"  /><Relationship Id="rId3" Type="http://schemas.openxmlformats.org/officeDocument/2006/relationships/image" Target="../media/image19.png"  /></Relationships>
</file>

<file path=ppt/slides/_rels/slide4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4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31.png"  /></Relationships>
</file>

<file path=ppt/slides/_rels/slide4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7.xml"  /><Relationship Id="rId2" Type="http://schemas.openxmlformats.org/officeDocument/2006/relationships/slideLayout" Target="../slideLayouts/slideLayout3.xml"  /></Relationships>
</file>

<file path=ppt/slides/_rels/slide4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9.emf"  /><Relationship Id="rId3" Type="http://schemas.openxmlformats.org/officeDocument/2006/relationships/image" Target="../media/image10.png"  /><Relationship Id="rId4" Type="http://schemas.openxmlformats.org/officeDocument/2006/relationships/image" Target="../media/image8.emf"  /><Relationship Id="rId5" Type="http://schemas.openxmlformats.org/officeDocument/2006/relationships/image" Target="../media/image3.emf"  /><Relationship Id="rId6" Type="http://schemas.openxmlformats.org/officeDocument/2006/relationships/image" Target="../media/image7.emf"  /><Relationship Id="rId7" Type="http://schemas.openxmlformats.org/officeDocument/2006/relationships/image" Target="../media/image4.emf"  /><Relationship Id="rId8" Type="http://schemas.openxmlformats.org/officeDocument/2006/relationships/image" Target="../media/image5.emf"  /><Relationship Id="rId9" Type="http://schemas.openxmlformats.org/officeDocument/2006/relationships/image" Target="../media/image6.emf"  /></Relationships>
</file>

<file path=ppt/slides/_rels/slide4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9.png"  /></Relationships>
</file>

<file path=ppt/slides/_rels/slide4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2.emf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1.png"  /><Relationship Id="rId3" Type="http://schemas.microsoft.com/office/2007/relationships/hdphoto" Target="../embeddings/oleObject1.wdp"  /></Relationships>
</file>

<file path=ppt/slides/_rels/slide5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2.emf"  /></Relationships>
</file>

<file path=ppt/slides/_rels/slide5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5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5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21.png"  /></Relationships>
</file>

<file path=ppt/slides/_rels/slide5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21.png"  /></Relationships>
</file>

<file path=ppt/slides/_rels/slide5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9.emf"  /><Relationship Id="rId3" Type="http://schemas.openxmlformats.org/officeDocument/2006/relationships/image" Target="../media/image10.png"  /><Relationship Id="rId4" Type="http://schemas.openxmlformats.org/officeDocument/2006/relationships/image" Target="../media/image8.emf"  /><Relationship Id="rId5" Type="http://schemas.openxmlformats.org/officeDocument/2006/relationships/image" Target="../media/image3.emf"  /><Relationship Id="rId6" Type="http://schemas.openxmlformats.org/officeDocument/2006/relationships/image" Target="../media/image7.emf"  /><Relationship Id="rId7" Type="http://schemas.openxmlformats.org/officeDocument/2006/relationships/image" Target="../media/image4.emf"  /><Relationship Id="rId8" Type="http://schemas.openxmlformats.org/officeDocument/2006/relationships/image" Target="../media/image5.emf"  /><Relationship Id="rId9" Type="http://schemas.openxmlformats.org/officeDocument/2006/relationships/image" Target="../media/image6.emf"  /></Relationships>
</file>

<file path=ppt/slides/_rels/slide5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2.emf"  /><Relationship Id="rId3" Type="http://schemas.openxmlformats.org/officeDocument/2006/relationships/image" Target="../media/image12.emf"  /></Relationships>
</file>

<file path=ppt/slides/_rels/slide5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32.emf"  /></Relationships>
</file>

<file path=ppt/slides/_rels/slide5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59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8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33.png"  /><Relationship Id="rId4" Type="http://schemas.openxmlformats.org/officeDocument/2006/relationships/image" Target="../media/image34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10" Type="http://schemas.openxmlformats.org/officeDocument/2006/relationships/image" Target="../media/image14.emf"  /><Relationship Id="rId11" Type="http://schemas.openxmlformats.org/officeDocument/2006/relationships/image" Target="../media/image17.png"  /><Relationship Id="rId12" Type="http://schemas.openxmlformats.org/officeDocument/2006/relationships/image" Target="../media/image17.png"  /><Relationship Id="rId13" Type="http://schemas.openxmlformats.org/officeDocument/2006/relationships/image" Target="../media/image17.png"  /><Relationship Id="rId2" Type="http://schemas.openxmlformats.org/officeDocument/2006/relationships/image" Target="../media/image11.png"  /><Relationship Id="rId3" Type="http://schemas.microsoft.com/office/2007/relationships/hdphoto" Target="../embeddings/oleObject1.wdp"  /><Relationship Id="rId4" Type="http://schemas.openxmlformats.org/officeDocument/2006/relationships/image" Target="../media/image12.emf"  /><Relationship Id="rId5" Type="http://schemas.openxmlformats.org/officeDocument/2006/relationships/image" Target="../media/image14.emf"  /><Relationship Id="rId6" Type="http://schemas.openxmlformats.org/officeDocument/2006/relationships/image" Target="../media/image15.png"  /><Relationship Id="rId7" Type="http://schemas.openxmlformats.org/officeDocument/2006/relationships/image" Target="../media/image16.png"  /><Relationship Id="rId8" Type="http://schemas.openxmlformats.org/officeDocument/2006/relationships/image" Target="../media/image16.png"  /><Relationship Id="rId9" Type="http://schemas.openxmlformats.org/officeDocument/2006/relationships/image" Target="../media/image16.png"  /></Relationships>
</file>

<file path=ppt/slides/_rels/slide6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6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6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2.emf"  /></Relationships>
</file>

<file path=ppt/slides/_rels/slide6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20.emf"  /><Relationship Id="rId3" Type="http://schemas.openxmlformats.org/officeDocument/2006/relationships/image" Target="../media/image21.png"  /></Relationships>
</file>

<file path=ppt/slides/_rels/slide6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9.emf"  /><Relationship Id="rId3" Type="http://schemas.openxmlformats.org/officeDocument/2006/relationships/image" Target="../media/image10.png"  /><Relationship Id="rId4" Type="http://schemas.openxmlformats.org/officeDocument/2006/relationships/image" Target="../media/image8.emf"  /><Relationship Id="rId5" Type="http://schemas.openxmlformats.org/officeDocument/2006/relationships/image" Target="../media/image3.emf"  /><Relationship Id="rId6" Type="http://schemas.openxmlformats.org/officeDocument/2006/relationships/image" Target="../media/image7.emf"  /><Relationship Id="rId7" Type="http://schemas.openxmlformats.org/officeDocument/2006/relationships/image" Target="../media/image4.emf"  /><Relationship Id="rId8" Type="http://schemas.openxmlformats.org/officeDocument/2006/relationships/image" Target="../media/image5.emf"  /><Relationship Id="rId9" Type="http://schemas.openxmlformats.org/officeDocument/2006/relationships/image" Target="../media/image6.emf"  /></Relationships>
</file>

<file path=ppt/slides/_rels/slide6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35.jpeg"  /><Relationship Id="rId3" Type="http://schemas.openxmlformats.org/officeDocument/2006/relationships/image" Target="../media/image35.jpeg"  /><Relationship Id="rId4" Type="http://schemas.openxmlformats.org/officeDocument/2006/relationships/image" Target="../media/image35.jpeg"  /><Relationship Id="rId5" Type="http://schemas.openxmlformats.org/officeDocument/2006/relationships/image" Target="../media/image35.jpeg"  /></Relationships>
</file>

<file path=ppt/slides/_rels/slide6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35.jpeg"  /><Relationship Id="rId3" Type="http://schemas.openxmlformats.org/officeDocument/2006/relationships/image" Target="../media/image35.jpeg"  /><Relationship Id="rId4" Type="http://schemas.openxmlformats.org/officeDocument/2006/relationships/image" Target="../media/image35.jpeg"  /></Relationships>
</file>

<file path=ppt/slides/_rels/slide6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35.jpeg"  /><Relationship Id="rId3" Type="http://schemas.openxmlformats.org/officeDocument/2006/relationships/image" Target="../media/image35.jpeg"  /><Relationship Id="rId4" Type="http://schemas.openxmlformats.org/officeDocument/2006/relationships/image" Target="../media/image35.jpeg"  /></Relationships>
</file>

<file path=ppt/slides/_rels/slide6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9.xml"  /><Relationship Id="rId10" Type="http://schemas.openxmlformats.org/officeDocument/2006/relationships/image" Target="../media/image36.png"  /><Relationship Id="rId11" Type="http://schemas.openxmlformats.org/officeDocument/2006/relationships/image" Target="../media/image36.png"  /><Relationship Id="rId12" Type="http://schemas.openxmlformats.org/officeDocument/2006/relationships/image" Target="../media/image37.png"  /><Relationship Id="rId13" Type="http://schemas.openxmlformats.org/officeDocument/2006/relationships/image" Target="../media/image37.png"  /><Relationship Id="rId14" Type="http://schemas.openxmlformats.org/officeDocument/2006/relationships/image" Target="../media/image37.png"  /><Relationship Id="rId15" Type="http://schemas.openxmlformats.org/officeDocument/2006/relationships/image" Target="../media/image37.png"  /><Relationship Id="rId16" Type="http://schemas.openxmlformats.org/officeDocument/2006/relationships/image" Target="../media/image24.emf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36.png"  /><Relationship Id="rId4" Type="http://schemas.openxmlformats.org/officeDocument/2006/relationships/image" Target="../media/image37.png"  /><Relationship Id="rId5" Type="http://schemas.openxmlformats.org/officeDocument/2006/relationships/image" Target="../media/image36.png"  /><Relationship Id="rId6" Type="http://schemas.openxmlformats.org/officeDocument/2006/relationships/image" Target="../media/image36.png"  /><Relationship Id="rId7" Type="http://schemas.openxmlformats.org/officeDocument/2006/relationships/image" Target="../media/image36.png"  /><Relationship Id="rId8" Type="http://schemas.openxmlformats.org/officeDocument/2006/relationships/image" Target="../media/image36.png"  /><Relationship Id="rId9" Type="http://schemas.openxmlformats.org/officeDocument/2006/relationships/image" Target="../media/image36.png"  /></Relationships>
</file>

<file path=ppt/slides/_rels/slide6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38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1.png"  /><Relationship Id="rId4" Type="http://schemas.microsoft.com/office/2007/relationships/hdphoto" Target="../embeddings/oleObject1.wdp"  /><Relationship Id="rId5" Type="http://schemas.openxmlformats.org/officeDocument/2006/relationships/image" Target="../media/image11.png"  /><Relationship Id="rId6" Type="http://schemas.microsoft.com/office/2007/relationships/hdphoto" Target="../embeddings/oleObject1.wdp"  /></Relationships>
</file>

<file path=ppt/slides/_rels/slide7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39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2.emf"  /><Relationship Id="rId3" Type="http://schemas.openxmlformats.org/officeDocument/2006/relationships/image" Target="../media/image14.emf"  /><Relationship Id="rId4" Type="http://schemas.openxmlformats.org/officeDocument/2006/relationships/image" Target="../media/image18.emf"  /><Relationship Id="rId5" Type="http://schemas.openxmlformats.org/officeDocument/2006/relationships/image" Target="../media/image19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20.emf"  /><Relationship Id="rId3" Type="http://schemas.openxmlformats.org/officeDocument/2006/relationships/image" Target="../media/image21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0551F829-2927-422D-A874-A79FC2F0E6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 rot="0">
            <a:off x="591256" y="584200"/>
            <a:ext cx="756281" cy="338554"/>
            <a:chOff x="713176" y="6069866"/>
            <a:chExt cx="138684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713176" y="6069866"/>
              <a:ext cx="138684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ko-KR" sz="1600">
                  <a:solidFill>
                    <a:schemeClr val="bg1">
                      <a:lumMod val="50000"/>
                    </a:schemeClr>
                  </a:solidFill>
                  <a:latin typeface="+mj-ea"/>
                  <a:ea typeface="+mj-ea"/>
                  <a:cs typeface="+mn-cs"/>
                </a:rPr>
                <a:t>2026</a:t>
              </a:r>
              <a:endParaRPr lang="en-US" altLang="ko-KR" sz="160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  <a:cs typeface="+mn-cs"/>
              </a:endParaRPr>
            </a:p>
          </p:txBody>
        </p:sp>
        <p:cxnSp>
          <p:nvCxnSpPr>
            <p:cNvPr id="7" name="직선 연결선 6"/>
            <p:cNvCxnSpPr/>
            <p:nvPr/>
          </p:nvCxnSpPr>
          <p:spPr>
            <a:xfrm>
              <a:off x="713176" y="6073140"/>
              <a:ext cx="138684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713176" y="6408420"/>
              <a:ext cx="138684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0383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DB90EC5F-9FF5-4852-B13C-65A73CD97855}"/>
              </a:ext>
            </a:extLst>
          </p:cNvPr>
          <p:cNvSpPr/>
          <p:nvPr/>
        </p:nvSpPr>
        <p:spPr>
          <a:xfrm>
            <a:off x="3894071" y="2886372"/>
            <a:ext cx="5249929" cy="66530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6B1FE0E-C3DC-4800-AD99-C00D1BF9215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29116" y="2815898"/>
            <a:ext cx="3573283" cy="798839"/>
          </a:xfrm>
        </p:spPr>
        <p:txBody>
          <a:bodyPr wrap="square" anchor="ctr">
            <a:noAutofit/>
          </a:bodyPr>
          <a:lstStyle/>
          <a:p>
            <a:pPr marL="0" indent="0" algn="dist">
              <a:lnSpc>
                <a:spcPct val="100000"/>
              </a:lnSpc>
              <a:buNone/>
            </a:pPr>
            <a:r>
              <a:rPr lang="ko-KR" altLang="en-US" sz="5000" spc="600">
                <a:solidFill>
                  <a:schemeClr val="bg1"/>
                </a:solidFill>
                <a:latin typeface="+mj-ea"/>
                <a:ea typeface="+mj-ea"/>
              </a:rPr>
              <a:t>근로시간</a:t>
            </a:r>
          </a:p>
        </p:txBody>
      </p:sp>
      <p:sp>
        <p:nvSpPr>
          <p:cNvPr id="8" name="원형: 비어 있음 7">
            <a:extLst>
              <a:ext uri="{FF2B5EF4-FFF2-40B4-BE49-F238E27FC236}">
                <a16:creationId xmlns:a16="http://schemas.microsoft.com/office/drawing/2014/main" id="{CFD91C8B-B656-4A69-957B-1F02FAA3332A}"/>
              </a:ext>
            </a:extLst>
          </p:cNvPr>
          <p:cNvSpPr/>
          <p:nvPr/>
        </p:nvSpPr>
        <p:spPr>
          <a:xfrm>
            <a:off x="-728823" y="1629052"/>
            <a:ext cx="4686300" cy="4686300"/>
          </a:xfrm>
          <a:prstGeom prst="donut">
            <a:avLst>
              <a:gd name="adj" fmla="val 13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CD2D564-AB26-49FA-8AE4-8221808A9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004" y="2321982"/>
            <a:ext cx="368719" cy="36549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C02B0D5-011E-4DE9-B3D3-A7A16827B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10415">
            <a:off x="3395760" y="2764313"/>
            <a:ext cx="903952" cy="89604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86FB53B0-029D-4AB9-A7FD-3EB6ED22B10F}"/>
              </a:ext>
            </a:extLst>
          </p:cNvPr>
          <p:cNvGrpSpPr/>
          <p:nvPr/>
        </p:nvGrpSpPr>
        <p:grpSpPr>
          <a:xfrm rot="20717067">
            <a:off x="2535897" y="3988133"/>
            <a:ext cx="1833874" cy="1891560"/>
            <a:chOff x="2187201" y="4405427"/>
            <a:chExt cx="1833874" cy="1891560"/>
          </a:xfrm>
        </p:grpSpPr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869878C7-7214-42BD-8268-3E0CF0F736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810415">
              <a:off x="3639632" y="4405427"/>
              <a:ext cx="381443" cy="378107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0307D559-0018-48F7-A8F7-DB3122C56A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810415">
              <a:off x="3392700" y="4842345"/>
              <a:ext cx="385752" cy="380267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0E4F6A76-6590-40BC-8903-24AB847F33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810415">
              <a:off x="3122355" y="5271672"/>
              <a:ext cx="398682" cy="395391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8AC8B452-E408-4060-A2F1-8D95D1DFA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810415">
              <a:off x="2705958" y="5625272"/>
              <a:ext cx="390063" cy="384443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1991A690-03E5-4F68-A5BD-9A8D810FF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810415">
              <a:off x="2187201" y="5910238"/>
              <a:ext cx="390062" cy="386749"/>
            </a:xfrm>
            <a:prstGeom prst="rect">
              <a:avLst/>
            </a:prstGeom>
          </p:spPr>
        </p:pic>
      </p:grpSp>
      <p:pic>
        <p:nvPicPr>
          <p:cNvPr id="18" name="그림 17">
            <a:extLst>
              <a:ext uri="{FF2B5EF4-FFF2-40B4-BE49-F238E27FC236}">
                <a16:creationId xmlns:a16="http://schemas.microsoft.com/office/drawing/2014/main" id="{15553DA3-6402-4C75-8508-D94F0E1716A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97" y="2411615"/>
            <a:ext cx="3176894" cy="3157212"/>
          </a:xfrm>
          <a:prstGeom prst="rect">
            <a:avLst/>
          </a:prstGeom>
        </p:spPr>
      </p:pic>
      <p:sp>
        <p:nvSpPr>
          <p:cNvPr id="28" name="직사각형 27">
            <a:extLst>
              <a:ext uri="{FF2B5EF4-FFF2-40B4-BE49-F238E27FC236}">
                <a16:creationId xmlns:a16="http://schemas.microsoft.com/office/drawing/2014/main" id="{29D9E6CB-6F0F-4EF4-B0C6-A7B6A3A03B34}"/>
              </a:ext>
            </a:extLst>
          </p:cNvPr>
          <p:cNvSpPr/>
          <p:nvPr/>
        </p:nvSpPr>
        <p:spPr>
          <a:xfrm>
            <a:off x="3622953" y="2881670"/>
            <a:ext cx="460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ko-KR" sz="4000" dirty="0">
                <a:solidFill>
                  <a:prstClr val="white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2</a:t>
            </a:r>
            <a:endParaRPr lang="ko-KR" altLang="en-US" sz="1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55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4323F6FA-FA51-46FC-8FE0-89A5AD6EFB02}"/>
              </a:ext>
            </a:extLst>
          </p:cNvPr>
          <p:cNvCxnSpPr>
            <a:cxnSpLocks/>
          </p:cNvCxnSpPr>
          <p:nvPr/>
        </p:nvCxnSpPr>
        <p:spPr>
          <a:xfrm flipH="1" flipV="1">
            <a:off x="1505761" y="4636606"/>
            <a:ext cx="830916" cy="1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>
            <a:extLst>
              <a:ext uri="{FF2B5EF4-FFF2-40B4-BE49-F238E27FC236}">
                <a16:creationId xmlns:a16="http://schemas.microsoft.com/office/drawing/2014/main" id="{2D153BAC-9FD9-4775-B112-94C678ED1EAE}"/>
              </a:ext>
            </a:extLst>
          </p:cNvPr>
          <p:cNvCxnSpPr>
            <a:cxnSpLocks/>
          </p:cNvCxnSpPr>
          <p:nvPr/>
        </p:nvCxnSpPr>
        <p:spPr>
          <a:xfrm flipH="1">
            <a:off x="1258709" y="5459287"/>
            <a:ext cx="642372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>
            <a:extLst>
              <a:ext uri="{FF2B5EF4-FFF2-40B4-BE49-F238E27FC236}">
                <a16:creationId xmlns:a16="http://schemas.microsoft.com/office/drawing/2014/main" id="{9A3D7ED5-B657-4C60-9E25-9429493EA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/>
              <a:t>근로시간의 개념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4F791339-B0C1-4C2D-A3EA-C66EA7791BD2}"/>
              </a:ext>
            </a:extLst>
          </p:cNvPr>
          <p:cNvGrpSpPr/>
          <p:nvPr/>
        </p:nvGrpSpPr>
        <p:grpSpPr>
          <a:xfrm>
            <a:off x="1117352" y="1167530"/>
            <a:ext cx="6135971" cy="436971"/>
            <a:chOff x="1117352" y="1174406"/>
            <a:chExt cx="6135971" cy="337474"/>
          </a:xfrm>
        </p:grpSpPr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62357A0-D369-4C42-90DB-853A2270D5A7}"/>
                </a:ext>
              </a:extLst>
            </p:cNvPr>
            <p:cNvSpPr/>
            <p:nvPr/>
          </p:nvSpPr>
          <p:spPr>
            <a:xfrm rot="10800000" flipH="1">
              <a:off x="1768665" y="1174406"/>
              <a:ext cx="5484658" cy="337473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7">
              <a:extLst>
                <a:ext uri="{FF2B5EF4-FFF2-40B4-BE49-F238E27FC236}">
                  <a16:creationId xmlns:a16="http://schemas.microsoft.com/office/drawing/2014/main" id="{1158ACD2-F5F9-4D45-9480-B5E10B398D68}"/>
                </a:ext>
              </a:extLst>
            </p:cNvPr>
            <p:cNvSpPr/>
            <p:nvPr/>
          </p:nvSpPr>
          <p:spPr>
            <a:xfrm rot="10800000" flipH="1">
              <a:off x="1117352" y="1174407"/>
              <a:ext cx="2085531" cy="337473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1808FC53-2DDB-4F56-BD3E-E1421BC8352F}"/>
              </a:ext>
            </a:extLst>
          </p:cNvPr>
          <p:cNvSpPr/>
          <p:nvPr/>
        </p:nvSpPr>
        <p:spPr>
          <a:xfrm>
            <a:off x="995669" y="1542785"/>
            <a:ext cx="7749358" cy="88144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1793806" y="1618151"/>
            <a:ext cx="70649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lvl="0" indent="-179388">
              <a:buFont typeface="Arial"/>
              <a:buChar char="•"/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실제 작업시간 및 근로자의 노동력이 사용자의 지휘감독 아래 놓인 시간</a:t>
            </a:r>
            <a:endParaRPr lang="en-US" altLang="ko-KR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DD7873A-C112-4C98-BC9B-C4D86B99D838}"/>
              </a:ext>
            </a:extLst>
          </p:cNvPr>
          <p:cNvSpPr/>
          <p:nvPr/>
        </p:nvSpPr>
        <p:spPr>
          <a:xfrm>
            <a:off x="1677459" y="1154940"/>
            <a:ext cx="48590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>
                <a:solidFill>
                  <a:schemeClr val="bg1"/>
                </a:solidFill>
                <a:latin typeface="+mj-ea"/>
                <a:ea typeface="+mj-ea"/>
              </a:rPr>
              <a:t>근로시간은 사용자의 지휘</a:t>
            </a:r>
            <a:r>
              <a:rPr lang="en-US" altLang="ko-KR" sz="2000">
                <a:solidFill>
                  <a:schemeClr val="bg1"/>
                </a:solidFill>
                <a:latin typeface="+mj-ea"/>
                <a:ea typeface="+mj-ea"/>
              </a:rPr>
              <a:t>·</a:t>
            </a:r>
            <a:r>
              <a:rPr lang="ko-KR" altLang="en-US" sz="2000">
                <a:solidFill>
                  <a:schemeClr val="bg1"/>
                </a:solidFill>
                <a:latin typeface="+mj-ea"/>
                <a:ea typeface="+mj-ea"/>
              </a:rPr>
              <a:t>감독하에 있는 시간</a:t>
            </a: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7B6BC5A8-148B-455F-B0E6-F243B04B7314}"/>
              </a:ext>
            </a:extLst>
          </p:cNvPr>
          <p:cNvSpPr/>
          <p:nvPr/>
        </p:nvSpPr>
        <p:spPr>
          <a:xfrm>
            <a:off x="484623" y="1159613"/>
            <a:ext cx="1088760" cy="10887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2570AD81-5453-46DD-A272-53CE05B29A75}"/>
              </a:ext>
            </a:extLst>
          </p:cNvPr>
          <p:cNvSpPr/>
          <p:nvPr/>
        </p:nvSpPr>
        <p:spPr>
          <a:xfrm>
            <a:off x="575716" y="1250706"/>
            <a:ext cx="906575" cy="9065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D3F8D11B-51F5-4531-AEFE-59F7B6809C8D}"/>
              </a:ext>
            </a:extLst>
          </p:cNvPr>
          <p:cNvSpPr/>
          <p:nvPr/>
        </p:nvSpPr>
        <p:spPr>
          <a:xfrm>
            <a:off x="803933" y="1469852"/>
            <a:ext cx="663343" cy="665266"/>
          </a:xfrm>
          <a:custGeom>
            <a:avLst/>
            <a:gdLst>
              <a:gd name="connsiteX0" fmla="*/ 306705 w 686203"/>
              <a:gd name="connsiteY0" fmla="*/ 0 h 676696"/>
              <a:gd name="connsiteX1" fmla="*/ 683107 w 686203"/>
              <a:gd name="connsiteY1" fmla="*/ 201525 h 676696"/>
              <a:gd name="connsiteX2" fmla="*/ 686203 w 686203"/>
              <a:gd name="connsiteY2" fmla="*/ 232237 h 676696"/>
              <a:gd name="connsiteX3" fmla="*/ 324268 w 686203"/>
              <a:gd name="connsiteY3" fmla="*/ 676316 h 676696"/>
              <a:gd name="connsiteX4" fmla="*/ 320504 w 686203"/>
              <a:gd name="connsiteY4" fmla="*/ 676696 h 676696"/>
              <a:gd name="connsiteX5" fmla="*/ 0 w 686203"/>
              <a:gd name="connsiteY5" fmla="*/ 455295 h 676696"/>
              <a:gd name="connsiteX6" fmla="*/ 306705 w 686203"/>
              <a:gd name="connsiteY6" fmla="*/ 0 h 676696"/>
              <a:gd name="connsiteX0" fmla="*/ 321945 w 686203"/>
              <a:gd name="connsiteY0" fmla="*/ 0 h 665266"/>
              <a:gd name="connsiteX1" fmla="*/ 683107 w 686203"/>
              <a:gd name="connsiteY1" fmla="*/ 190095 h 665266"/>
              <a:gd name="connsiteX2" fmla="*/ 686203 w 686203"/>
              <a:gd name="connsiteY2" fmla="*/ 220807 h 665266"/>
              <a:gd name="connsiteX3" fmla="*/ 324268 w 686203"/>
              <a:gd name="connsiteY3" fmla="*/ 664886 h 665266"/>
              <a:gd name="connsiteX4" fmla="*/ 320504 w 686203"/>
              <a:gd name="connsiteY4" fmla="*/ 665266 h 665266"/>
              <a:gd name="connsiteX5" fmla="*/ 0 w 686203"/>
              <a:gd name="connsiteY5" fmla="*/ 443865 h 665266"/>
              <a:gd name="connsiteX6" fmla="*/ 321945 w 686203"/>
              <a:gd name="connsiteY6" fmla="*/ 0 h 665266"/>
              <a:gd name="connsiteX0" fmla="*/ 299085 w 663343"/>
              <a:gd name="connsiteY0" fmla="*/ 0 h 665266"/>
              <a:gd name="connsiteX1" fmla="*/ 660247 w 663343"/>
              <a:gd name="connsiteY1" fmla="*/ 190095 h 665266"/>
              <a:gd name="connsiteX2" fmla="*/ 663343 w 663343"/>
              <a:gd name="connsiteY2" fmla="*/ 220807 h 665266"/>
              <a:gd name="connsiteX3" fmla="*/ 301408 w 663343"/>
              <a:gd name="connsiteY3" fmla="*/ 664886 h 665266"/>
              <a:gd name="connsiteX4" fmla="*/ 297644 w 663343"/>
              <a:gd name="connsiteY4" fmla="*/ 665266 h 665266"/>
              <a:gd name="connsiteX5" fmla="*/ 0 w 663343"/>
              <a:gd name="connsiteY5" fmla="*/ 457200 h 665266"/>
              <a:gd name="connsiteX6" fmla="*/ 299085 w 663343"/>
              <a:gd name="connsiteY6" fmla="*/ 0 h 665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3343" h="665266">
                <a:moveTo>
                  <a:pt x="299085" y="0"/>
                </a:moveTo>
                <a:lnTo>
                  <a:pt x="660247" y="190095"/>
                </a:lnTo>
                <a:lnTo>
                  <a:pt x="663343" y="220807"/>
                </a:lnTo>
                <a:cubicBezTo>
                  <a:pt x="663343" y="439858"/>
                  <a:pt x="507964" y="622619"/>
                  <a:pt x="301408" y="664886"/>
                </a:cubicBezTo>
                <a:lnTo>
                  <a:pt x="297644" y="665266"/>
                </a:lnTo>
                <a:lnTo>
                  <a:pt x="0" y="457200"/>
                </a:lnTo>
                <a:lnTo>
                  <a:pt x="299085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5BD2D779-636D-4FB2-B4D7-A1D78513B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318" y="1470810"/>
            <a:ext cx="568329" cy="46315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A190F81-15FC-4374-BE60-2459894BE8B7}"/>
              </a:ext>
            </a:extLst>
          </p:cNvPr>
          <p:cNvSpPr txBox="1"/>
          <p:nvPr/>
        </p:nvSpPr>
        <p:spPr>
          <a:xfrm>
            <a:off x="1793806" y="1984402"/>
            <a:ext cx="7064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작업의 개시부터 종료까지의 시간에서 휴게 시간을 제외한 시간</a:t>
            </a:r>
            <a:endParaRPr lang="en-US" altLang="ko-KR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66B2EED4-EFD9-450E-8F7D-538515A72B92}"/>
              </a:ext>
            </a:extLst>
          </p:cNvPr>
          <p:cNvCxnSpPr>
            <a:cxnSpLocks/>
          </p:cNvCxnSpPr>
          <p:nvPr/>
        </p:nvCxnSpPr>
        <p:spPr>
          <a:xfrm flipH="1">
            <a:off x="680701" y="3204653"/>
            <a:ext cx="1139804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9DF64FCD-B2C3-40DA-8C19-3D7EA002771C}"/>
              </a:ext>
            </a:extLst>
          </p:cNvPr>
          <p:cNvCxnSpPr>
            <a:cxnSpLocks/>
          </p:cNvCxnSpPr>
          <p:nvPr/>
        </p:nvCxnSpPr>
        <p:spPr>
          <a:xfrm flipH="1">
            <a:off x="635487" y="6070832"/>
            <a:ext cx="1444773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E70207E1-3E89-423D-A42C-1477EA5A5200}"/>
              </a:ext>
            </a:extLst>
          </p:cNvPr>
          <p:cNvCxnSpPr>
            <a:cxnSpLocks/>
          </p:cNvCxnSpPr>
          <p:nvPr/>
        </p:nvCxnSpPr>
        <p:spPr>
          <a:xfrm flipH="1">
            <a:off x="1258709" y="3790507"/>
            <a:ext cx="642372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3A5DA821-CB6C-4F31-B15D-33EC836A4681}"/>
              </a:ext>
            </a:extLst>
          </p:cNvPr>
          <p:cNvSpPr/>
          <p:nvPr/>
        </p:nvSpPr>
        <p:spPr>
          <a:xfrm>
            <a:off x="2247591" y="5930375"/>
            <a:ext cx="6719895" cy="646779"/>
          </a:xfrm>
          <a:prstGeom prst="roundRect">
            <a:avLst>
              <a:gd name="adj" fmla="val 7971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21EA8135-012C-409F-A6F0-454D44A63528}"/>
              </a:ext>
            </a:extLst>
          </p:cNvPr>
          <p:cNvSpPr/>
          <p:nvPr/>
        </p:nvSpPr>
        <p:spPr>
          <a:xfrm>
            <a:off x="2247591" y="2687397"/>
            <a:ext cx="6719895" cy="646779"/>
          </a:xfrm>
          <a:prstGeom prst="roundRect">
            <a:avLst>
              <a:gd name="adj" fmla="val 7971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9533130F-9C2E-473A-ADE2-F85A608FBD01}"/>
              </a:ext>
            </a:extLst>
          </p:cNvPr>
          <p:cNvSpPr/>
          <p:nvPr/>
        </p:nvSpPr>
        <p:spPr>
          <a:xfrm>
            <a:off x="2247591" y="3498141"/>
            <a:ext cx="6719895" cy="646779"/>
          </a:xfrm>
          <a:prstGeom prst="roundRect">
            <a:avLst>
              <a:gd name="adj" fmla="val 7971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EB148F99-9203-4DED-AF26-F70D5194E648}"/>
              </a:ext>
            </a:extLst>
          </p:cNvPr>
          <p:cNvSpPr/>
          <p:nvPr/>
        </p:nvSpPr>
        <p:spPr>
          <a:xfrm>
            <a:off x="2247591" y="4308886"/>
            <a:ext cx="6719895" cy="646779"/>
          </a:xfrm>
          <a:prstGeom prst="roundRect">
            <a:avLst>
              <a:gd name="adj" fmla="val 7971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4E893D83-69BB-4A09-8541-C859715CEDCF}"/>
              </a:ext>
            </a:extLst>
          </p:cNvPr>
          <p:cNvSpPr/>
          <p:nvPr/>
        </p:nvSpPr>
        <p:spPr>
          <a:xfrm>
            <a:off x="2247591" y="5119630"/>
            <a:ext cx="6719895" cy="646779"/>
          </a:xfrm>
          <a:prstGeom prst="roundRect">
            <a:avLst>
              <a:gd name="adj" fmla="val 7971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TextBox 44"/>
          <p:cNvSpPr txBox="1"/>
          <p:nvPr/>
        </p:nvSpPr>
        <p:spPr>
          <a:xfrm>
            <a:off x="3268993" y="3630449"/>
            <a:ext cx="5762231" cy="358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근로자에게 의무적으로 실시하는 각종 교육시간은 근로시간</a:t>
            </a:r>
            <a:endParaRPr lang="ko-KR" altLang="en-US" sz="1600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268993" y="5126144"/>
            <a:ext cx="5890247" cy="634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사용자의 지시 또는 최소한의 승인 하에 업무수행과 관련이 있는 제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3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자를 접대하는 경우 근로시간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259469" y="5939693"/>
            <a:ext cx="56826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노무제공과 관련 없이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 구성원의 사기 진작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및 친목 등을 위한 차원의 회식은 근로시간 불인정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268994" y="4319239"/>
            <a:ext cx="5682668" cy="6032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pc="-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사용자의 지휘</a:t>
            </a:r>
            <a:r>
              <a:rPr lang="en-US" altLang="ko-KR" spc="-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·</a:t>
            </a:r>
            <a:r>
              <a:rPr lang="ko-KR" altLang="en-US" spc="-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감독하에 업무수행의 목적인 경우 근로시간</a:t>
            </a:r>
            <a:br>
              <a:rPr lang="en-US" altLang="ko-KR" spc="-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</a:b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*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단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친목도모의 목적인 경우는 근로시간 불인정</a:t>
            </a:r>
            <a:endParaRPr lang="ko-KR" altLang="en-US" sz="16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C8AF3CD-A280-42C8-88EC-C8118EE6B87C}"/>
              </a:ext>
            </a:extLst>
          </p:cNvPr>
          <p:cNvSpPr txBox="1"/>
          <p:nvPr/>
        </p:nvSpPr>
        <p:spPr>
          <a:xfrm>
            <a:off x="58725" y="4351749"/>
            <a:ext cx="1261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latin typeface="+mj-ea"/>
                <a:ea typeface="+mj-ea"/>
              </a:rPr>
              <a:t>근로시간</a:t>
            </a:r>
            <a:endParaRPr lang="en-US" altLang="ko-KR" sz="1600" dirty="0" smtClean="0">
              <a:latin typeface="+mj-ea"/>
              <a:ea typeface="+mj-ea"/>
            </a:endParaRPr>
          </a:p>
          <a:p>
            <a:pPr algn="ctr"/>
            <a:r>
              <a:rPr lang="ko-KR" altLang="en-US" sz="1600" dirty="0" smtClean="0">
                <a:latin typeface="+mj-ea"/>
                <a:ea typeface="+mj-ea"/>
              </a:rPr>
              <a:t>판단 기준</a:t>
            </a:r>
            <a:endParaRPr lang="ko-KR" altLang="en-US" sz="1600" dirty="0">
              <a:latin typeface="+mj-ea"/>
              <a:ea typeface="+mj-ea"/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318BDE5B-D843-443D-9057-74898A800E76}"/>
              </a:ext>
            </a:extLst>
          </p:cNvPr>
          <p:cNvSpPr/>
          <p:nvPr/>
        </p:nvSpPr>
        <p:spPr>
          <a:xfrm>
            <a:off x="-8735" y="3003967"/>
            <a:ext cx="1588993" cy="3246780"/>
          </a:xfrm>
          <a:custGeom>
            <a:avLst/>
            <a:gdLst>
              <a:gd name="connsiteX0" fmla="*/ 0 w 1588993"/>
              <a:gd name="connsiteY0" fmla="*/ 0 h 3246780"/>
              <a:gd name="connsiteX1" fmla="*/ 129943 w 1588993"/>
              <a:gd name="connsiteY1" fmla="*/ 6562 h 3246780"/>
              <a:gd name="connsiteX2" fmla="*/ 1588993 w 1588993"/>
              <a:gd name="connsiteY2" fmla="*/ 1623390 h 3246780"/>
              <a:gd name="connsiteX3" fmla="*/ 129943 w 1588993"/>
              <a:gd name="connsiteY3" fmla="*/ 3240218 h 3246780"/>
              <a:gd name="connsiteX4" fmla="*/ 0 w 1588993"/>
              <a:gd name="connsiteY4" fmla="*/ 3246780 h 3246780"/>
              <a:gd name="connsiteX5" fmla="*/ 0 w 1588993"/>
              <a:gd name="connsiteY5" fmla="*/ 3142863 h 3246780"/>
              <a:gd name="connsiteX6" fmla="*/ 119318 w 1588993"/>
              <a:gd name="connsiteY6" fmla="*/ 3136838 h 3246780"/>
              <a:gd name="connsiteX7" fmla="*/ 1485076 w 1588993"/>
              <a:gd name="connsiteY7" fmla="*/ 1623390 h 3246780"/>
              <a:gd name="connsiteX8" fmla="*/ 119318 w 1588993"/>
              <a:gd name="connsiteY8" fmla="*/ 109942 h 3246780"/>
              <a:gd name="connsiteX9" fmla="*/ 0 w 1588993"/>
              <a:gd name="connsiteY9" fmla="*/ 103917 h 3246780"/>
              <a:gd name="connsiteX10" fmla="*/ 0 w 1588993"/>
              <a:gd name="connsiteY10" fmla="*/ 0 h 3246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88993" h="3246780">
                <a:moveTo>
                  <a:pt x="0" y="0"/>
                </a:moveTo>
                <a:lnTo>
                  <a:pt x="129943" y="6562"/>
                </a:lnTo>
                <a:cubicBezTo>
                  <a:pt x="949470" y="89789"/>
                  <a:pt x="1588993" y="781905"/>
                  <a:pt x="1588993" y="1623390"/>
                </a:cubicBezTo>
                <a:cubicBezTo>
                  <a:pt x="1588993" y="2464875"/>
                  <a:pt x="949470" y="3156991"/>
                  <a:pt x="129943" y="3240218"/>
                </a:cubicBezTo>
                <a:lnTo>
                  <a:pt x="0" y="3246780"/>
                </a:lnTo>
                <a:lnTo>
                  <a:pt x="0" y="3142863"/>
                </a:lnTo>
                <a:lnTo>
                  <a:pt x="119318" y="3136838"/>
                </a:lnTo>
                <a:cubicBezTo>
                  <a:pt x="886444" y="3058932"/>
                  <a:pt x="1485076" y="2411070"/>
                  <a:pt x="1485076" y="1623390"/>
                </a:cubicBezTo>
                <a:cubicBezTo>
                  <a:pt x="1485076" y="835710"/>
                  <a:pt x="886444" y="187848"/>
                  <a:pt x="119318" y="109942"/>
                </a:cubicBezTo>
                <a:lnTo>
                  <a:pt x="0" y="103917"/>
                </a:lnTo>
                <a:lnTo>
                  <a:pt x="0" y="0"/>
                </a:lnTo>
                <a:close/>
              </a:path>
            </a:pathLst>
          </a:custGeom>
          <a:solidFill>
            <a:srgbClr val="FF78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0DCDBA23-C6B4-4626-B022-06D340E45F56}"/>
              </a:ext>
            </a:extLst>
          </p:cNvPr>
          <p:cNvSpPr/>
          <p:nvPr/>
        </p:nvSpPr>
        <p:spPr>
          <a:xfrm>
            <a:off x="1847741" y="5939780"/>
            <a:ext cx="1281477" cy="666164"/>
          </a:xfrm>
          <a:prstGeom prst="roundRect">
            <a:avLst>
              <a:gd name="adj" fmla="val 10346"/>
            </a:avLst>
          </a:prstGeom>
          <a:solidFill>
            <a:srgbClr val="70AD47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268994" y="2841554"/>
            <a:ext cx="56826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사용자의 지휘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·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감독 하에 있는 대기시간은 근로시간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57" name="사각형: 둥근 모서리 56">
            <a:extLst>
              <a:ext uri="{FF2B5EF4-FFF2-40B4-BE49-F238E27FC236}">
                <a16:creationId xmlns:a16="http://schemas.microsoft.com/office/drawing/2014/main" id="{3EC4C91F-B3BE-4014-93D2-7F6C2E12D22F}"/>
              </a:ext>
            </a:extLst>
          </p:cNvPr>
          <p:cNvSpPr/>
          <p:nvPr/>
        </p:nvSpPr>
        <p:spPr>
          <a:xfrm>
            <a:off x="1847741" y="5107184"/>
            <a:ext cx="1281477" cy="666164"/>
          </a:xfrm>
          <a:prstGeom prst="roundRect">
            <a:avLst>
              <a:gd name="adj" fmla="val 10346"/>
            </a:avLst>
          </a:prstGeom>
          <a:solidFill>
            <a:srgbClr val="70AD47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8" name="사각형: 둥근 모서리 57">
            <a:extLst>
              <a:ext uri="{FF2B5EF4-FFF2-40B4-BE49-F238E27FC236}">
                <a16:creationId xmlns:a16="http://schemas.microsoft.com/office/drawing/2014/main" id="{4062EB5B-3905-4512-A7BF-DF72C45C4B4C}"/>
              </a:ext>
            </a:extLst>
          </p:cNvPr>
          <p:cNvSpPr/>
          <p:nvPr/>
        </p:nvSpPr>
        <p:spPr>
          <a:xfrm>
            <a:off x="1847741" y="4297970"/>
            <a:ext cx="1281477" cy="666164"/>
          </a:xfrm>
          <a:prstGeom prst="roundRect">
            <a:avLst>
              <a:gd name="adj" fmla="val 10346"/>
            </a:avLst>
          </a:prstGeom>
          <a:solidFill>
            <a:srgbClr val="70AD47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9" name="사각형: 둥근 모서리 58">
            <a:extLst>
              <a:ext uri="{FF2B5EF4-FFF2-40B4-BE49-F238E27FC236}">
                <a16:creationId xmlns:a16="http://schemas.microsoft.com/office/drawing/2014/main" id="{5F0B434B-EB94-42A9-B1A9-175995BB0956}"/>
              </a:ext>
            </a:extLst>
          </p:cNvPr>
          <p:cNvSpPr/>
          <p:nvPr/>
        </p:nvSpPr>
        <p:spPr>
          <a:xfrm>
            <a:off x="1847741" y="3465374"/>
            <a:ext cx="1281477" cy="666164"/>
          </a:xfrm>
          <a:prstGeom prst="roundRect">
            <a:avLst>
              <a:gd name="adj" fmla="val 10346"/>
            </a:avLst>
          </a:prstGeom>
          <a:solidFill>
            <a:srgbClr val="70AD47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BC93FFF0-6185-475D-BA55-02AE4BFBBDE8}"/>
              </a:ext>
            </a:extLst>
          </p:cNvPr>
          <p:cNvSpPr/>
          <p:nvPr/>
        </p:nvSpPr>
        <p:spPr>
          <a:xfrm>
            <a:off x="1847741" y="2682056"/>
            <a:ext cx="1281477" cy="666164"/>
          </a:xfrm>
          <a:prstGeom prst="roundRect">
            <a:avLst>
              <a:gd name="adj" fmla="val 10346"/>
            </a:avLst>
          </a:prstGeom>
          <a:solidFill>
            <a:srgbClr val="70AD47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94282E2-8072-411E-A89F-6663A28FCAD4}"/>
              </a:ext>
            </a:extLst>
          </p:cNvPr>
          <p:cNvSpPr txBox="1"/>
          <p:nvPr/>
        </p:nvSpPr>
        <p:spPr>
          <a:xfrm>
            <a:off x="1813828" y="3615060"/>
            <a:ext cx="13542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>
                <a:solidFill>
                  <a:schemeClr val="bg1"/>
                </a:solidFill>
                <a:latin typeface="+mj-ea"/>
                <a:ea typeface="+mj-ea"/>
              </a:rPr>
              <a:t>교육시간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BDF87DC-C7F2-4CC9-9636-57DA149DC9F3}"/>
              </a:ext>
            </a:extLst>
          </p:cNvPr>
          <p:cNvSpPr txBox="1"/>
          <p:nvPr/>
        </p:nvSpPr>
        <p:spPr>
          <a:xfrm>
            <a:off x="1813828" y="5249254"/>
            <a:ext cx="13542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>
                <a:solidFill>
                  <a:schemeClr val="bg1"/>
                </a:solidFill>
                <a:latin typeface="+mj-ea"/>
                <a:ea typeface="+mj-ea"/>
              </a:rPr>
              <a:t>접대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0D25CC0-0112-4EE1-BFEE-F903D258BF61}"/>
              </a:ext>
            </a:extLst>
          </p:cNvPr>
          <p:cNvSpPr txBox="1"/>
          <p:nvPr/>
        </p:nvSpPr>
        <p:spPr>
          <a:xfrm>
            <a:off x="1813828" y="6062803"/>
            <a:ext cx="13542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>
                <a:solidFill>
                  <a:schemeClr val="bg1"/>
                </a:solidFill>
                <a:latin typeface="+mj-ea"/>
                <a:ea typeface="+mj-ea"/>
              </a:rPr>
              <a:t>회식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3C18218-B13B-4EAF-9B77-5EC5348634BE}"/>
              </a:ext>
            </a:extLst>
          </p:cNvPr>
          <p:cNvSpPr txBox="1"/>
          <p:nvPr/>
        </p:nvSpPr>
        <p:spPr>
          <a:xfrm>
            <a:off x="1813828" y="4288461"/>
            <a:ext cx="13542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>
                <a:solidFill>
                  <a:schemeClr val="bg1"/>
                </a:solidFill>
                <a:latin typeface="+mj-ea"/>
                <a:ea typeface="+mj-ea"/>
              </a:rPr>
              <a:t>워크숍</a:t>
            </a:r>
            <a:r>
              <a:rPr lang="en-US" altLang="ko-KR" sz="2000">
                <a:solidFill>
                  <a:schemeClr val="bg1"/>
                </a:solidFill>
                <a:latin typeface="+mj-ea"/>
                <a:ea typeface="+mj-ea"/>
              </a:rPr>
              <a:t>/</a:t>
            </a:r>
            <a:br>
              <a:rPr lang="en-US" altLang="ko-KR" sz="2000">
                <a:solidFill>
                  <a:schemeClr val="bg1"/>
                </a:solidFill>
                <a:latin typeface="+mj-ea"/>
                <a:ea typeface="+mj-ea"/>
              </a:rPr>
            </a:br>
            <a:r>
              <a:rPr lang="ko-KR" altLang="en-US" sz="2000">
                <a:solidFill>
                  <a:schemeClr val="bg1"/>
                </a:solidFill>
                <a:latin typeface="+mj-ea"/>
                <a:ea typeface="+mj-ea"/>
              </a:rPr>
              <a:t>세미나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DE979ED-03FF-4A30-A09E-68CC4E541CF0}"/>
              </a:ext>
            </a:extLst>
          </p:cNvPr>
          <p:cNvSpPr txBox="1"/>
          <p:nvPr/>
        </p:nvSpPr>
        <p:spPr>
          <a:xfrm>
            <a:off x="1813828" y="2826165"/>
            <a:ext cx="13542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>
                <a:solidFill>
                  <a:schemeClr val="bg1"/>
                </a:solidFill>
                <a:latin typeface="+mj-ea"/>
                <a:ea typeface="+mj-ea"/>
              </a:rPr>
              <a:t>대기시간</a:t>
            </a:r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002821D2-E143-4113-8792-BAB78D0892B1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56" name="직사각형 17">
              <a:extLst>
                <a:ext uri="{FF2B5EF4-FFF2-40B4-BE49-F238E27FC236}">
                  <a16:creationId xmlns:a16="http://schemas.microsoft.com/office/drawing/2014/main" id="{2B52B151-1281-43E8-94CC-1BA0722265FD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id="{79B1AEEE-82B7-411D-83E3-CB7618CF003B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Ⅱ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근로시간</a:t>
              </a:r>
            </a:p>
          </p:txBody>
        </p:sp>
      </p:grpSp>
      <p:grpSp>
        <p:nvGrpSpPr>
          <p:cNvPr id="63" name="그룹 62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64" name="직각 삼각형 63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10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962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04F9094E-1ED3-4909-A8DC-A726814A7367}"/>
              </a:ext>
            </a:extLst>
          </p:cNvPr>
          <p:cNvSpPr/>
          <p:nvPr/>
        </p:nvSpPr>
        <p:spPr>
          <a:xfrm>
            <a:off x="4913252" y="1243999"/>
            <a:ext cx="3694570" cy="830286"/>
          </a:xfrm>
          <a:prstGeom prst="roundRect">
            <a:avLst>
              <a:gd name="adj" fmla="val 14710"/>
            </a:avLst>
          </a:prstGeom>
          <a:solidFill>
            <a:srgbClr val="70AD47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FFCF7BB7-496A-426F-8696-3E5F81B3FED0}"/>
              </a:ext>
            </a:extLst>
          </p:cNvPr>
          <p:cNvSpPr/>
          <p:nvPr/>
        </p:nvSpPr>
        <p:spPr>
          <a:xfrm>
            <a:off x="4751716" y="1735532"/>
            <a:ext cx="4017643" cy="4251853"/>
          </a:xfrm>
          <a:prstGeom prst="roundRect">
            <a:avLst>
              <a:gd name="adj" fmla="val 2482"/>
            </a:avLst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9A3D7ED5-B657-4C60-9E25-9429493EA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/>
              <a:t>법정근로시간과 소정근로시간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B0EC528A-5D06-443B-9C0F-F78D6F368AF6}"/>
              </a:ext>
            </a:extLst>
          </p:cNvPr>
          <p:cNvSpPr/>
          <p:nvPr/>
        </p:nvSpPr>
        <p:spPr>
          <a:xfrm>
            <a:off x="555813" y="1243999"/>
            <a:ext cx="3694570" cy="830286"/>
          </a:xfrm>
          <a:prstGeom prst="roundRect">
            <a:avLst>
              <a:gd name="adj" fmla="val 14710"/>
            </a:avLst>
          </a:prstGeom>
          <a:solidFill>
            <a:schemeClr val="accent2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6ECA24A-86CD-4613-BCD8-E2D73CF1A328}"/>
              </a:ext>
            </a:extLst>
          </p:cNvPr>
          <p:cNvSpPr/>
          <p:nvPr/>
        </p:nvSpPr>
        <p:spPr>
          <a:xfrm>
            <a:off x="1542854" y="1277324"/>
            <a:ext cx="19538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>
                <a:solidFill>
                  <a:schemeClr val="bg1"/>
                </a:solidFill>
                <a:latin typeface="+mj-ea"/>
                <a:ea typeface="+mj-ea"/>
              </a:rPr>
              <a:t>법정 </a:t>
            </a:r>
            <a:r>
              <a:rPr lang="ko-KR" altLang="en-US" sz="2000">
                <a:solidFill>
                  <a:schemeClr val="bg1"/>
                </a:solidFill>
                <a:latin typeface="+mj-ea"/>
                <a:ea typeface="+mj-ea"/>
              </a:rPr>
              <a:t>근로시간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BC2F3D3E-C2C9-4268-97DF-ACF983141087}"/>
              </a:ext>
            </a:extLst>
          </p:cNvPr>
          <p:cNvSpPr/>
          <p:nvPr/>
        </p:nvSpPr>
        <p:spPr>
          <a:xfrm>
            <a:off x="5533777" y="1277324"/>
            <a:ext cx="24535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>
                <a:solidFill>
                  <a:schemeClr val="bg1"/>
                </a:solidFill>
                <a:latin typeface="+mj-ea"/>
                <a:ea typeface="+mj-ea"/>
              </a:rPr>
              <a:t>소정 </a:t>
            </a:r>
            <a:r>
              <a:rPr lang="ko-KR" altLang="en-US" sz="2000">
                <a:solidFill>
                  <a:schemeClr val="bg1"/>
                </a:solidFill>
                <a:latin typeface="+mj-ea"/>
                <a:ea typeface="+mj-ea"/>
              </a:rPr>
              <a:t>근로시간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D0940E7D-2DD5-4F05-8955-4D68D4C55C01}"/>
              </a:ext>
            </a:extLst>
          </p:cNvPr>
          <p:cNvSpPr/>
          <p:nvPr/>
        </p:nvSpPr>
        <p:spPr>
          <a:xfrm>
            <a:off x="387253" y="1735532"/>
            <a:ext cx="4017643" cy="4251853"/>
          </a:xfrm>
          <a:prstGeom prst="roundRect">
            <a:avLst>
              <a:gd name="adj" fmla="val 3109"/>
            </a:avLst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635D7D4-7ADD-4E28-A547-7E6C5E5F4C7E}"/>
              </a:ext>
            </a:extLst>
          </p:cNvPr>
          <p:cNvSpPr/>
          <p:nvPr/>
        </p:nvSpPr>
        <p:spPr>
          <a:xfrm>
            <a:off x="334651" y="2044812"/>
            <a:ext cx="41301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0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법률에서 정하고 있는 기준근로시간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752266" y="2528171"/>
            <a:ext cx="3401226" cy="575074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182563" lvl="0" indent="-182563">
              <a:buFont typeface="Arial"/>
              <a:buChar char="•"/>
              <a:defRPr/>
            </a:pPr>
            <a:r>
              <a:rPr lang="ko-KR" altLang="en-US" sz="1600" spc="-100">
                <a:solidFill>
                  <a:schemeClr val="tx1"/>
                </a:solidFill>
                <a:latin typeface="+mn-ea"/>
              </a:rPr>
              <a:t>연소근로자와 유해위험작업 근로자는 </a:t>
            </a:r>
            <a:br>
              <a:rPr lang="en-US" altLang="ko-KR" sz="1600" spc="-100">
                <a:solidFill>
                  <a:schemeClr val="tx1"/>
                </a:solidFill>
              </a:rPr>
            </a:br>
            <a:r>
              <a:rPr lang="ko-KR" altLang="en-US" sz="1600" spc="-100">
                <a:solidFill>
                  <a:schemeClr val="tx1"/>
                </a:solidFill>
                <a:latin typeface="+mn-ea"/>
              </a:rPr>
              <a:t>별도의 법정근로시간 규정</a:t>
            </a:r>
            <a:endParaRPr lang="ko-KR" altLang="en-US" sz="1600" spc="-10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B15FFC7A-7748-4F50-947F-8C2E1C652D92}"/>
              </a:ext>
            </a:extLst>
          </p:cNvPr>
          <p:cNvSpPr/>
          <p:nvPr/>
        </p:nvSpPr>
        <p:spPr>
          <a:xfrm>
            <a:off x="853163" y="3847854"/>
            <a:ext cx="30377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ko-KR" dirty="0">
                <a:latin typeface="+mj-ea"/>
                <a:ea typeface="+mj-ea"/>
              </a:rPr>
              <a:t>1</a:t>
            </a:r>
            <a:r>
              <a:rPr lang="ko-KR" altLang="en-US" dirty="0">
                <a:latin typeface="+mj-ea"/>
                <a:ea typeface="+mj-ea"/>
              </a:rPr>
              <a:t>일 </a:t>
            </a:r>
            <a:r>
              <a:rPr lang="en-US" altLang="ko-KR" dirty="0">
                <a:latin typeface="+mj-ea"/>
                <a:ea typeface="+mj-ea"/>
              </a:rPr>
              <a:t>8</a:t>
            </a:r>
            <a:r>
              <a:rPr lang="ko-KR" altLang="en-US" dirty="0">
                <a:latin typeface="+mj-ea"/>
                <a:ea typeface="+mj-ea"/>
              </a:rPr>
              <a:t>시간</a:t>
            </a:r>
            <a:r>
              <a:rPr lang="en-US" altLang="ko-KR" dirty="0">
                <a:latin typeface="+mj-ea"/>
                <a:ea typeface="+mj-ea"/>
              </a:rPr>
              <a:t>, 1</a:t>
            </a:r>
            <a:r>
              <a:rPr lang="ko-KR" altLang="en-US" dirty="0">
                <a:latin typeface="+mj-ea"/>
                <a:ea typeface="+mj-ea"/>
              </a:rPr>
              <a:t>주간 </a:t>
            </a:r>
            <a:r>
              <a:rPr lang="en-US" altLang="ko-KR" dirty="0">
                <a:latin typeface="+mj-ea"/>
                <a:ea typeface="+mj-ea"/>
              </a:rPr>
              <a:t>40</a:t>
            </a:r>
            <a:r>
              <a:rPr lang="ko-KR" altLang="en-US" dirty="0">
                <a:latin typeface="+mj-ea"/>
                <a:ea typeface="+mj-ea"/>
              </a:rPr>
              <a:t>시간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D741044-0A69-42EC-9BE8-DBEE4473B3ED}"/>
              </a:ext>
            </a:extLst>
          </p:cNvPr>
          <p:cNvSpPr/>
          <p:nvPr/>
        </p:nvSpPr>
        <p:spPr>
          <a:xfrm>
            <a:off x="853163" y="4703797"/>
            <a:ext cx="30377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ko-KR">
                <a:latin typeface="+mj-ea"/>
                <a:ea typeface="+mj-ea"/>
              </a:rPr>
              <a:t>1</a:t>
            </a:r>
            <a:r>
              <a:rPr lang="ko-KR" altLang="en-US">
                <a:latin typeface="+mj-ea"/>
                <a:ea typeface="+mj-ea"/>
              </a:rPr>
              <a:t>일 </a:t>
            </a:r>
            <a:r>
              <a:rPr lang="en-US" altLang="ko-KR">
                <a:latin typeface="+mj-ea"/>
                <a:ea typeface="+mj-ea"/>
              </a:rPr>
              <a:t>7</a:t>
            </a:r>
            <a:r>
              <a:rPr lang="ko-KR" altLang="en-US">
                <a:latin typeface="+mj-ea"/>
                <a:ea typeface="+mj-ea"/>
              </a:rPr>
              <a:t>시간</a:t>
            </a:r>
            <a:r>
              <a:rPr lang="en-US" altLang="ko-KR">
                <a:latin typeface="+mj-ea"/>
                <a:ea typeface="+mj-ea"/>
              </a:rPr>
              <a:t>, 1</a:t>
            </a:r>
            <a:r>
              <a:rPr lang="ko-KR" altLang="en-US">
                <a:latin typeface="+mj-ea"/>
                <a:ea typeface="+mj-ea"/>
              </a:rPr>
              <a:t>주 </a:t>
            </a:r>
            <a:r>
              <a:rPr lang="en-US" altLang="ko-KR">
                <a:latin typeface="+mj-ea"/>
                <a:ea typeface="+mj-ea"/>
              </a:rPr>
              <a:t>35</a:t>
            </a:r>
            <a:r>
              <a:rPr lang="ko-KR" altLang="en-US">
                <a:latin typeface="+mj-ea"/>
                <a:ea typeface="+mj-ea"/>
              </a:rPr>
              <a:t>시간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533382F0-806B-4853-BC65-0ED2E32966EC}"/>
              </a:ext>
            </a:extLst>
          </p:cNvPr>
          <p:cNvSpPr/>
          <p:nvPr/>
        </p:nvSpPr>
        <p:spPr>
          <a:xfrm>
            <a:off x="853163" y="5560668"/>
            <a:ext cx="30377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ko-KR">
                <a:latin typeface="+mj-ea"/>
                <a:ea typeface="+mj-ea"/>
              </a:rPr>
              <a:t>1</a:t>
            </a:r>
            <a:r>
              <a:rPr lang="ko-KR" altLang="en-US">
                <a:latin typeface="+mj-ea"/>
                <a:ea typeface="+mj-ea"/>
              </a:rPr>
              <a:t>일 </a:t>
            </a:r>
            <a:r>
              <a:rPr lang="en-US" altLang="ko-KR">
                <a:latin typeface="+mj-ea"/>
                <a:ea typeface="+mj-ea"/>
              </a:rPr>
              <a:t>6</a:t>
            </a:r>
            <a:r>
              <a:rPr lang="ko-KR" altLang="en-US">
                <a:latin typeface="+mj-ea"/>
                <a:ea typeface="+mj-ea"/>
              </a:rPr>
              <a:t>시간</a:t>
            </a:r>
            <a:r>
              <a:rPr lang="en-US" altLang="ko-KR">
                <a:latin typeface="+mj-ea"/>
                <a:ea typeface="+mj-ea"/>
              </a:rPr>
              <a:t>, 1</a:t>
            </a:r>
            <a:r>
              <a:rPr lang="ko-KR" altLang="en-US">
                <a:latin typeface="+mj-ea"/>
                <a:ea typeface="+mj-ea"/>
              </a:rPr>
              <a:t>주 </a:t>
            </a:r>
            <a:r>
              <a:rPr lang="en-US" altLang="ko-KR">
                <a:latin typeface="+mj-ea"/>
                <a:ea typeface="+mj-ea"/>
              </a:rPr>
              <a:t>34</a:t>
            </a:r>
            <a:r>
              <a:rPr lang="ko-KR" altLang="en-US">
                <a:latin typeface="+mj-ea"/>
                <a:ea typeface="+mj-ea"/>
              </a:rPr>
              <a:t>시간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AC3FE86E-8056-46DA-AA97-E43152677ED1}"/>
              </a:ext>
            </a:extLst>
          </p:cNvPr>
          <p:cNvSpPr/>
          <p:nvPr/>
        </p:nvSpPr>
        <p:spPr>
          <a:xfrm>
            <a:off x="5039289" y="2154799"/>
            <a:ext cx="35472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000">
                <a:solidFill>
                  <a:srgbClr val="177841"/>
                </a:solidFill>
                <a:latin typeface="+mj-ea"/>
                <a:ea typeface="+mj-ea"/>
              </a:rPr>
              <a:t>법정 근로시간의 범위 안에서</a:t>
            </a:r>
            <a:r>
              <a:rPr lang="en-US" altLang="ko-KR" sz="2000">
                <a:solidFill>
                  <a:srgbClr val="177841"/>
                </a:solidFill>
                <a:latin typeface="+mj-ea"/>
                <a:ea typeface="+mj-ea"/>
              </a:rPr>
              <a:t/>
            </a:r>
            <a:br>
              <a:rPr lang="en-US" altLang="ko-KR" sz="2000">
                <a:solidFill>
                  <a:srgbClr val="177841"/>
                </a:solidFill>
                <a:latin typeface="+mj-ea"/>
                <a:ea typeface="+mj-ea"/>
              </a:rPr>
            </a:br>
            <a:r>
              <a:rPr lang="ko-KR" altLang="en-US" sz="2000">
                <a:solidFill>
                  <a:srgbClr val="177841"/>
                </a:solidFill>
                <a:latin typeface="+mj-ea"/>
                <a:ea typeface="+mj-ea"/>
              </a:rPr>
              <a:t>근로자와 사용자가 정한 시간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AEA33878-4C1F-48F5-8C4C-C67F9E11660A}"/>
              </a:ext>
            </a:extLst>
          </p:cNvPr>
          <p:cNvSpPr/>
          <p:nvPr/>
        </p:nvSpPr>
        <p:spPr>
          <a:xfrm>
            <a:off x="5164959" y="3858124"/>
            <a:ext cx="32979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ko-KR" altLang="en-US">
                <a:latin typeface="+mj-ea"/>
                <a:ea typeface="+mj-ea"/>
              </a:rPr>
              <a:t>법정 근로시간내에서 체결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DD5EDE67-1FC7-466B-9E3D-14F9F7ADA9EA}"/>
              </a:ext>
            </a:extLst>
          </p:cNvPr>
          <p:cNvSpPr/>
          <p:nvPr/>
        </p:nvSpPr>
        <p:spPr>
          <a:xfrm>
            <a:off x="5164959" y="4714938"/>
            <a:ext cx="32979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 fontAlgn="base">
              <a:buFont typeface="Arial" panose="020B0604020202020204" pitchFamily="34" charset="0"/>
              <a:buChar char="•"/>
            </a:pPr>
            <a:r>
              <a:rPr lang="en-US" altLang="ko-KR">
                <a:latin typeface="+mj-ea"/>
                <a:ea typeface="+mj-ea"/>
              </a:rPr>
              <a:t>1</a:t>
            </a:r>
            <a:r>
              <a:rPr lang="ko-KR" altLang="en-US">
                <a:latin typeface="+mj-ea"/>
                <a:ea typeface="+mj-ea"/>
              </a:rPr>
              <a:t>주 동안의 소정근로시간이</a:t>
            </a:r>
            <a:r>
              <a:rPr lang="en-US" altLang="ko-KR">
                <a:latin typeface="+mj-ea"/>
                <a:ea typeface="+mj-ea"/>
              </a:rPr>
              <a:t/>
            </a:r>
            <a:br>
              <a:rPr lang="en-US" altLang="ko-KR">
                <a:latin typeface="+mj-ea"/>
                <a:ea typeface="+mj-ea"/>
              </a:rPr>
            </a:br>
            <a:r>
              <a:rPr lang="ko-KR" altLang="en-US">
                <a:latin typeface="+mj-ea"/>
                <a:ea typeface="+mj-ea"/>
              </a:rPr>
              <a:t>통상의 근로자보다 짧을 경우</a:t>
            </a:r>
            <a:endParaRPr lang="ko-KR" altLang="en-US">
              <a:solidFill>
                <a:schemeClr val="accent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B2CB4ECD-A0FE-4E94-BFCC-17DAE9E78DF2}"/>
              </a:ext>
            </a:extLst>
          </p:cNvPr>
          <p:cNvSpPr/>
          <p:nvPr/>
        </p:nvSpPr>
        <p:spPr>
          <a:xfrm>
            <a:off x="628649" y="3510786"/>
            <a:ext cx="2379411" cy="334229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>
                <a:latin typeface="+mj-ea"/>
                <a:ea typeface="+mj-ea"/>
              </a:rPr>
              <a:t>일반근로자</a:t>
            </a: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9F3796BD-780E-4918-9820-EAEACF65FBF9}"/>
              </a:ext>
            </a:extLst>
          </p:cNvPr>
          <p:cNvSpPr/>
          <p:nvPr/>
        </p:nvSpPr>
        <p:spPr>
          <a:xfrm>
            <a:off x="628649" y="4361147"/>
            <a:ext cx="2379411" cy="334229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smtClean="0">
                <a:latin typeface="+mj-ea"/>
                <a:ea typeface="+mj-ea"/>
              </a:rPr>
              <a:t>연소근로자</a:t>
            </a:r>
            <a:r>
              <a:rPr lang="en-US" altLang="ko-KR" sz="1400" dirty="0" smtClean="0"/>
              <a:t>(</a:t>
            </a:r>
            <a:r>
              <a:rPr lang="en-US" altLang="ko-KR" sz="1400" dirty="0"/>
              <a:t>18</a:t>
            </a:r>
            <a:r>
              <a:rPr lang="ko-KR" altLang="en-US" sz="1400" dirty="0"/>
              <a:t>세 미만</a:t>
            </a:r>
            <a:r>
              <a:rPr lang="en-US" altLang="ko-KR" sz="1400" dirty="0"/>
              <a:t>) </a:t>
            </a:r>
            <a:endParaRPr lang="ko-KR" altLang="en-US" sz="1400" dirty="0"/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782A87E6-C269-4647-9E8F-27B192E88C53}"/>
              </a:ext>
            </a:extLst>
          </p:cNvPr>
          <p:cNvSpPr/>
          <p:nvPr/>
        </p:nvSpPr>
        <p:spPr>
          <a:xfrm>
            <a:off x="628649" y="5222770"/>
            <a:ext cx="2379411" cy="334229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>
                <a:latin typeface="+mj-ea"/>
                <a:ea typeface="+mj-ea"/>
              </a:rPr>
              <a:t>유해위험작업 근로자</a:t>
            </a: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D9FC01EF-0A89-4F8F-8AF2-259852C99429}"/>
              </a:ext>
            </a:extLst>
          </p:cNvPr>
          <p:cNvSpPr/>
          <p:nvPr/>
        </p:nvSpPr>
        <p:spPr>
          <a:xfrm>
            <a:off x="4990508" y="3510786"/>
            <a:ext cx="2379411" cy="334229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>
                <a:latin typeface="+mj-ea"/>
                <a:ea typeface="+mj-ea"/>
              </a:rPr>
              <a:t>일반근로자</a:t>
            </a: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9686E864-58C8-4A7C-A96B-0F385FAEF4AD}"/>
              </a:ext>
            </a:extLst>
          </p:cNvPr>
          <p:cNvSpPr/>
          <p:nvPr/>
        </p:nvSpPr>
        <p:spPr>
          <a:xfrm>
            <a:off x="4990508" y="4361147"/>
            <a:ext cx="2379411" cy="334229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>
                <a:latin typeface="+mj-ea"/>
                <a:ea typeface="+mj-ea"/>
              </a:rPr>
              <a:t>단시간근로자</a:t>
            </a:r>
            <a:endParaRPr lang="ko-KR" altLang="en-US" sz="14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5E3721-AB9E-4790-B8D6-7EF793422099}"/>
              </a:ext>
            </a:extLst>
          </p:cNvPr>
          <p:cNvSpPr txBox="1"/>
          <p:nvPr/>
        </p:nvSpPr>
        <p:spPr>
          <a:xfrm>
            <a:off x="387252" y="6117462"/>
            <a:ext cx="84519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 smtClean="0">
                <a:latin typeface="+mj-ea"/>
                <a:ea typeface="+mj-ea"/>
              </a:rPr>
              <a:t>*</a:t>
            </a:r>
            <a:r>
              <a:rPr lang="ko-KR" altLang="en-US" sz="1500" dirty="0" smtClean="0">
                <a:latin typeface="+mj-ea"/>
                <a:ea typeface="+mj-ea"/>
              </a:rPr>
              <a:t>연장 근로의 제한 </a:t>
            </a:r>
            <a:r>
              <a:rPr lang="en-US" altLang="ko-KR" sz="1500" dirty="0" smtClean="0">
                <a:latin typeface="+mj-ea"/>
                <a:ea typeface="+mj-ea"/>
              </a:rPr>
              <a:t>: </a:t>
            </a:r>
            <a:r>
              <a:rPr lang="ko-KR" altLang="en-US" sz="1500" dirty="0" smtClean="0">
                <a:latin typeface="+mj-ea"/>
                <a:ea typeface="+mj-ea"/>
              </a:rPr>
              <a:t>당사자 간에 합의하면 </a:t>
            </a:r>
            <a:r>
              <a:rPr lang="en-US" altLang="ko-KR" sz="1500" dirty="0" smtClean="0">
                <a:latin typeface="+mj-ea"/>
                <a:ea typeface="+mj-ea"/>
              </a:rPr>
              <a:t>1</a:t>
            </a:r>
            <a:r>
              <a:rPr lang="ko-KR" altLang="en-US" sz="1500" dirty="0" smtClean="0">
                <a:latin typeface="+mj-ea"/>
                <a:ea typeface="+mj-ea"/>
              </a:rPr>
              <a:t>주 간에 </a:t>
            </a:r>
            <a:r>
              <a:rPr lang="en-US" altLang="ko-KR" sz="1500" dirty="0" smtClean="0">
                <a:latin typeface="+mj-ea"/>
                <a:ea typeface="+mj-ea"/>
              </a:rPr>
              <a:t>12</a:t>
            </a:r>
            <a:r>
              <a:rPr lang="ko-KR" altLang="en-US" sz="1500" dirty="0" smtClean="0">
                <a:latin typeface="+mj-ea"/>
                <a:ea typeface="+mj-ea"/>
              </a:rPr>
              <a:t>시간을 한도로 근로시간을 연장 할 수 있다</a:t>
            </a:r>
            <a:r>
              <a:rPr lang="en-US" altLang="ko-KR" sz="1500" dirty="0" smtClean="0">
                <a:latin typeface="+mj-ea"/>
                <a:ea typeface="+mj-ea"/>
              </a:rPr>
              <a:t>.</a:t>
            </a:r>
          </a:p>
          <a:p>
            <a:r>
              <a:rPr lang="en-US" altLang="ko-KR" sz="1500" dirty="0">
                <a:latin typeface="+mj-ea"/>
                <a:ea typeface="+mj-ea"/>
              </a:rPr>
              <a:t> </a:t>
            </a:r>
            <a:r>
              <a:rPr lang="en-US" altLang="ko-KR" sz="1500" dirty="0" smtClean="0">
                <a:latin typeface="+mj-ea"/>
                <a:ea typeface="+mj-ea"/>
              </a:rPr>
              <a:t>(</a:t>
            </a:r>
            <a:r>
              <a:rPr lang="ko-KR" altLang="en-US" sz="1500" dirty="0" err="1" smtClean="0">
                <a:latin typeface="+mj-ea"/>
                <a:ea typeface="+mj-ea"/>
              </a:rPr>
              <a:t>상시근로자</a:t>
            </a:r>
            <a:r>
              <a:rPr lang="ko-KR" altLang="en-US" sz="1500" dirty="0" smtClean="0">
                <a:latin typeface="+mj-ea"/>
                <a:ea typeface="+mj-ea"/>
              </a:rPr>
              <a:t> </a:t>
            </a:r>
            <a:r>
              <a:rPr lang="en-US" altLang="ko-KR" sz="1500" dirty="0" smtClean="0">
                <a:latin typeface="+mj-ea"/>
                <a:ea typeface="+mj-ea"/>
              </a:rPr>
              <a:t>5</a:t>
            </a:r>
            <a:r>
              <a:rPr lang="ko-KR" altLang="en-US" sz="1500" dirty="0" err="1" smtClean="0">
                <a:latin typeface="+mj-ea"/>
                <a:ea typeface="+mj-ea"/>
              </a:rPr>
              <a:t>인이상</a:t>
            </a:r>
            <a:r>
              <a:rPr lang="ko-KR" altLang="en-US" sz="1500" dirty="0" smtClean="0">
                <a:latin typeface="+mj-ea"/>
                <a:ea typeface="+mj-ea"/>
              </a:rPr>
              <a:t> 적용</a:t>
            </a:r>
            <a:r>
              <a:rPr lang="en-US" altLang="ko-KR" sz="1500" dirty="0" smtClean="0">
                <a:latin typeface="+mj-ea"/>
                <a:ea typeface="+mj-ea"/>
              </a:rPr>
              <a:t>)</a:t>
            </a:r>
            <a:endParaRPr lang="ko-KR" altLang="en-US" sz="1500" dirty="0">
              <a:latin typeface="+mj-ea"/>
              <a:ea typeface="+mj-ea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002821D2-E143-4113-8792-BAB78D0892B1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26" name="직사각형 17">
              <a:extLst>
                <a:ext uri="{FF2B5EF4-FFF2-40B4-BE49-F238E27FC236}">
                  <a16:creationId xmlns:a16="http://schemas.microsoft.com/office/drawing/2014/main" id="{2B52B151-1281-43E8-94CC-1BA0722265FD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79B1AEEE-82B7-411D-83E3-CB7618CF003B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Ⅱ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근로시간</a:t>
              </a:r>
            </a:p>
          </p:txBody>
        </p:sp>
      </p:grpSp>
      <p:grpSp>
        <p:nvGrpSpPr>
          <p:cNvPr id="35" name="그룹 34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43" name="직각 삼각형 42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11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407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E84FF741-511C-47ED-B796-598CF589A305}"/>
              </a:ext>
            </a:extLst>
          </p:cNvPr>
          <p:cNvSpPr/>
          <p:nvPr/>
        </p:nvSpPr>
        <p:spPr>
          <a:xfrm>
            <a:off x="405696" y="489603"/>
            <a:ext cx="8324198" cy="5980565"/>
          </a:xfrm>
          <a:prstGeom prst="roundRect">
            <a:avLst>
              <a:gd name="adj" fmla="val 2425"/>
            </a:avLst>
          </a:prstGeom>
          <a:solidFill>
            <a:schemeClr val="bg1"/>
          </a:solidFill>
          <a:ln w="57150">
            <a:solidFill>
              <a:schemeClr val="accent4"/>
            </a:solidFill>
          </a:ln>
          <a:effectLst>
            <a:innerShdw blurRad="38100" dist="127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6412A7E7-513F-4C00-BAEF-66956621A01E}"/>
              </a:ext>
            </a:extLst>
          </p:cNvPr>
          <p:cNvCxnSpPr>
            <a:cxnSpLocks/>
          </p:cNvCxnSpPr>
          <p:nvPr/>
        </p:nvCxnSpPr>
        <p:spPr>
          <a:xfrm>
            <a:off x="2128520" y="4691819"/>
            <a:ext cx="6047740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8C67298F-69B7-433C-858B-5962D895B4E1}"/>
              </a:ext>
            </a:extLst>
          </p:cNvPr>
          <p:cNvCxnSpPr/>
          <p:nvPr/>
        </p:nvCxnSpPr>
        <p:spPr>
          <a:xfrm>
            <a:off x="2286000" y="3025930"/>
            <a:ext cx="5890260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>
            <a:extLst>
              <a:ext uri="{FF2B5EF4-FFF2-40B4-BE49-F238E27FC236}">
                <a16:creationId xmlns:a16="http://schemas.microsoft.com/office/drawing/2014/main" id="{9A3D7ED5-B657-4C60-9E25-9429493E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95207"/>
            <a:ext cx="7886700" cy="592044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가산수당</a:t>
            </a:r>
            <a:r>
              <a:rPr lang="en-US" altLang="ko-KR" sz="3100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3100" dirty="0" err="1" smtClean="0">
                <a:solidFill>
                  <a:schemeClr val="tx1"/>
                </a:solidFill>
                <a:latin typeface="+mj-ea"/>
                <a:ea typeface="+mj-ea"/>
              </a:rPr>
              <a:t>상시근로자</a:t>
            </a:r>
            <a:r>
              <a:rPr lang="ko-KR" altLang="en-US" sz="3100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en-US" altLang="ko-KR" sz="3100" dirty="0" smtClean="0">
                <a:solidFill>
                  <a:schemeClr val="tx1"/>
                </a:solidFill>
                <a:latin typeface="+mj-ea"/>
                <a:ea typeface="+mj-ea"/>
              </a:rPr>
              <a:t>5</a:t>
            </a:r>
            <a:r>
              <a:rPr lang="ko-KR" altLang="en-US" sz="3100" dirty="0" err="1" smtClean="0">
                <a:solidFill>
                  <a:schemeClr val="tx1"/>
                </a:solidFill>
                <a:latin typeface="+mj-ea"/>
                <a:ea typeface="+mj-ea"/>
              </a:rPr>
              <a:t>인이상</a:t>
            </a:r>
            <a:r>
              <a:rPr lang="ko-KR" altLang="en-US" sz="3100" dirty="0" smtClean="0">
                <a:solidFill>
                  <a:schemeClr val="tx1"/>
                </a:solidFill>
                <a:latin typeface="+mj-ea"/>
                <a:ea typeface="+mj-ea"/>
              </a:rPr>
              <a:t> 적용</a:t>
            </a:r>
            <a:r>
              <a:rPr lang="en-US" altLang="ko-KR" sz="3100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lang="ko-KR" altLang="en-US" sz="31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원형: 비어 있음 7">
            <a:extLst>
              <a:ext uri="{FF2B5EF4-FFF2-40B4-BE49-F238E27FC236}">
                <a16:creationId xmlns:a16="http://schemas.microsoft.com/office/drawing/2014/main" id="{4C7D20EE-01D5-4844-BC2A-06EDA4BA6E77}"/>
              </a:ext>
            </a:extLst>
          </p:cNvPr>
          <p:cNvSpPr/>
          <p:nvPr/>
        </p:nvSpPr>
        <p:spPr>
          <a:xfrm>
            <a:off x="1161157" y="1446132"/>
            <a:ext cx="1447143" cy="1447143"/>
          </a:xfrm>
          <a:prstGeom prst="donut">
            <a:avLst>
              <a:gd name="adj" fmla="val 8532"/>
            </a:avLst>
          </a:prstGeom>
          <a:gradFill>
            <a:gsLst>
              <a:gs pos="23000">
                <a:schemeClr val="accent4"/>
              </a:gs>
              <a:gs pos="81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원형: 비어 있음 21">
            <a:extLst>
              <a:ext uri="{FF2B5EF4-FFF2-40B4-BE49-F238E27FC236}">
                <a16:creationId xmlns:a16="http://schemas.microsoft.com/office/drawing/2014/main" id="{D8EBBC18-F573-4E52-A801-41EA634E4207}"/>
              </a:ext>
            </a:extLst>
          </p:cNvPr>
          <p:cNvSpPr/>
          <p:nvPr/>
        </p:nvSpPr>
        <p:spPr>
          <a:xfrm>
            <a:off x="1161157" y="3163221"/>
            <a:ext cx="1447143" cy="1447143"/>
          </a:xfrm>
          <a:prstGeom prst="donut">
            <a:avLst>
              <a:gd name="adj" fmla="val 8532"/>
            </a:avLst>
          </a:prstGeom>
          <a:gradFill>
            <a:gsLst>
              <a:gs pos="23000">
                <a:srgbClr val="70AD47"/>
              </a:gs>
              <a:gs pos="81000">
                <a:srgbClr val="17784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원형: 비어 있음 22">
            <a:extLst>
              <a:ext uri="{FF2B5EF4-FFF2-40B4-BE49-F238E27FC236}">
                <a16:creationId xmlns:a16="http://schemas.microsoft.com/office/drawing/2014/main" id="{DEA92F0B-85AB-423C-920C-796837DB7D65}"/>
              </a:ext>
            </a:extLst>
          </p:cNvPr>
          <p:cNvSpPr/>
          <p:nvPr/>
        </p:nvSpPr>
        <p:spPr>
          <a:xfrm>
            <a:off x="1161157" y="4862873"/>
            <a:ext cx="1447143" cy="1447143"/>
          </a:xfrm>
          <a:prstGeom prst="donut">
            <a:avLst>
              <a:gd name="adj" fmla="val 8532"/>
            </a:avLst>
          </a:prstGeom>
          <a:gradFill>
            <a:gsLst>
              <a:gs pos="23000">
                <a:srgbClr val="00B0F0"/>
              </a:gs>
              <a:gs pos="8100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80C3DAB-D9D5-4D89-94F1-AE03F406364D}"/>
              </a:ext>
            </a:extLst>
          </p:cNvPr>
          <p:cNvSpPr/>
          <p:nvPr/>
        </p:nvSpPr>
        <p:spPr>
          <a:xfrm>
            <a:off x="1256992" y="1938871"/>
            <a:ext cx="12554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>
                <a:latin typeface="+mj-ea"/>
                <a:ea typeface="+mj-ea"/>
              </a:rPr>
              <a:t>연장근로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EA82255-E84F-41FB-B441-967A1577F777}"/>
              </a:ext>
            </a:extLst>
          </p:cNvPr>
          <p:cNvSpPr/>
          <p:nvPr/>
        </p:nvSpPr>
        <p:spPr>
          <a:xfrm>
            <a:off x="1256992" y="3655960"/>
            <a:ext cx="12554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>
                <a:latin typeface="+mj-ea"/>
                <a:ea typeface="+mj-ea"/>
              </a:rPr>
              <a:t>휴일근로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4B8E80E1-330F-457D-BF63-CFB61437EF0F}"/>
              </a:ext>
            </a:extLst>
          </p:cNvPr>
          <p:cNvSpPr/>
          <p:nvPr/>
        </p:nvSpPr>
        <p:spPr>
          <a:xfrm>
            <a:off x="1256992" y="5355612"/>
            <a:ext cx="12554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>
                <a:latin typeface="+mj-ea"/>
                <a:ea typeface="+mj-ea"/>
              </a:rPr>
              <a:t>야간근로</a:t>
            </a:r>
          </a:p>
        </p:txBody>
      </p:sp>
      <p:sp>
        <p:nvSpPr>
          <p:cNvPr id="43" name="직사각형 42"/>
          <p:cNvSpPr/>
          <p:nvPr/>
        </p:nvSpPr>
        <p:spPr>
          <a:xfrm>
            <a:off x="3061888" y="1918271"/>
            <a:ext cx="4129487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3061888" y="2255770"/>
            <a:ext cx="1681287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직사각형 47"/>
          <p:cNvSpPr/>
          <p:nvPr/>
        </p:nvSpPr>
        <p:spPr>
          <a:xfrm>
            <a:off x="3061888" y="3379664"/>
            <a:ext cx="3738961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직사각형 48"/>
          <p:cNvSpPr/>
          <p:nvPr/>
        </p:nvSpPr>
        <p:spPr>
          <a:xfrm>
            <a:off x="3154033" y="3775170"/>
            <a:ext cx="2836773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직사각형 49"/>
          <p:cNvSpPr/>
          <p:nvPr/>
        </p:nvSpPr>
        <p:spPr>
          <a:xfrm>
            <a:off x="3154033" y="4152342"/>
            <a:ext cx="2988607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3061888" y="5335012"/>
            <a:ext cx="3713250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직사각형 52"/>
          <p:cNvSpPr/>
          <p:nvPr/>
        </p:nvSpPr>
        <p:spPr>
          <a:xfrm>
            <a:off x="3061888" y="5672511"/>
            <a:ext cx="1681287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C7E272-074B-4373-8474-0517A1D06C09}"/>
              </a:ext>
            </a:extLst>
          </p:cNvPr>
          <p:cNvSpPr txBox="1"/>
          <p:nvPr/>
        </p:nvSpPr>
        <p:spPr>
          <a:xfrm>
            <a:off x="2822015" y="1831000"/>
            <a:ext cx="44794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2563" indent="-182563" fontAlgn="base" latinLnBrk="1">
              <a:buFont typeface="Arial" panose="020B0604020202020204" pitchFamily="34" charset="0"/>
              <a:buChar char="•"/>
            </a:pPr>
            <a:r>
              <a:rPr lang="ko-KR" altLang="en-US" sz="2000" dirty="0">
                <a:solidFill>
                  <a:srgbClr val="D24404"/>
                </a:solidFill>
                <a:latin typeface="+mj-ea"/>
                <a:ea typeface="+mj-ea"/>
              </a:rPr>
              <a:t>법정 근로시간을 초과</a:t>
            </a:r>
            <a:r>
              <a:rPr lang="ko-KR" altLang="en-US" sz="2000" dirty="0">
                <a:latin typeface="+mj-ea"/>
                <a:ea typeface="+mj-ea"/>
              </a:rPr>
              <a:t>하여 근로하는 경우</a:t>
            </a:r>
            <a:r>
              <a:rPr lang="en-US" altLang="ko-KR" sz="2000" dirty="0">
                <a:latin typeface="+mj-ea"/>
                <a:ea typeface="+mj-ea"/>
              </a:rPr>
              <a:t/>
            </a:r>
            <a:br>
              <a:rPr lang="en-US" altLang="ko-KR" sz="2000" dirty="0">
                <a:latin typeface="+mj-ea"/>
                <a:ea typeface="+mj-ea"/>
              </a:rPr>
            </a:br>
            <a:r>
              <a:rPr lang="en-US" altLang="ko-KR" sz="2400" dirty="0">
                <a:solidFill>
                  <a:srgbClr val="D24404"/>
                </a:solidFill>
                <a:latin typeface="+mj-ea"/>
                <a:ea typeface="+mj-ea"/>
              </a:rPr>
              <a:t>50</a:t>
            </a:r>
            <a:r>
              <a:rPr lang="en-US" altLang="ko-KR" sz="2000" dirty="0">
                <a:solidFill>
                  <a:srgbClr val="D24404"/>
                </a:solidFill>
                <a:latin typeface="+mj-ea"/>
                <a:ea typeface="+mj-ea"/>
              </a:rPr>
              <a:t>% </a:t>
            </a:r>
            <a:r>
              <a:rPr lang="ko-KR" altLang="en-US" sz="2000" dirty="0" smtClean="0">
                <a:solidFill>
                  <a:srgbClr val="D24404"/>
                </a:solidFill>
                <a:latin typeface="+mj-ea"/>
                <a:ea typeface="+mj-ea"/>
              </a:rPr>
              <a:t>이상 가산</a:t>
            </a:r>
            <a:endParaRPr lang="ko-KR" altLang="en-US" sz="2000" dirty="0">
              <a:solidFill>
                <a:srgbClr val="D24404"/>
              </a:solidFill>
              <a:latin typeface="+mj-ea"/>
              <a:ea typeface="+mj-ea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75A7723-65BB-429B-A1C9-04C83E17B6D1}"/>
              </a:ext>
            </a:extLst>
          </p:cNvPr>
          <p:cNvSpPr txBox="1"/>
          <p:nvPr/>
        </p:nvSpPr>
        <p:spPr>
          <a:xfrm>
            <a:off x="2824480" y="3295800"/>
            <a:ext cx="5633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 fontAlgn="base" latinLnBrk="1">
              <a:buFont typeface="Arial" panose="020B0604020202020204" pitchFamily="34" charset="0"/>
              <a:buChar char="•"/>
            </a:pPr>
            <a:r>
              <a:rPr lang="ko-KR" altLang="en-US" sz="2000">
                <a:solidFill>
                  <a:srgbClr val="177841"/>
                </a:solidFill>
                <a:latin typeface="+mj-ea"/>
                <a:ea typeface="+mj-ea"/>
              </a:rPr>
              <a:t>법정 또는 약정 휴일</a:t>
            </a:r>
            <a:r>
              <a:rPr lang="ko-KR" altLang="en-US" sz="2000">
                <a:latin typeface="+mj-ea"/>
                <a:ea typeface="+mj-ea"/>
              </a:rPr>
              <a:t>에 근로하는 경우</a:t>
            </a:r>
            <a:endParaRPr lang="ko-KR" altLang="en-US" sz="2000">
              <a:solidFill>
                <a:srgbClr val="177841"/>
              </a:solidFill>
              <a:latin typeface="+mj-ea"/>
              <a:ea typeface="+mj-ea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976134" y="3660529"/>
            <a:ext cx="3432107" cy="452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latinLnBrk="1">
              <a:defRPr/>
            </a:pPr>
            <a:r>
              <a:rPr lang="en-US" altLang="ko-KR" sz="2000">
                <a:latin typeface="+mj-ea"/>
                <a:ea typeface="+mj-ea"/>
                <a:cs typeface="+mn-cs"/>
              </a:rPr>
              <a:t> 8</a:t>
            </a:r>
            <a:r>
              <a:rPr lang="ko-KR" altLang="en-US" sz="2000">
                <a:latin typeface="+mj-ea"/>
                <a:ea typeface="+mj-ea"/>
                <a:cs typeface="+mn-cs"/>
              </a:rPr>
              <a:t>시간 이내 </a:t>
            </a:r>
            <a:r>
              <a:rPr lang="en-US" altLang="ko-KR" sz="2400">
                <a:solidFill>
                  <a:srgbClr val="177841"/>
                </a:solidFill>
                <a:latin typeface="+mj-ea"/>
                <a:ea typeface="+mj-ea"/>
                <a:cs typeface="+mn-cs"/>
              </a:rPr>
              <a:t>50</a:t>
            </a:r>
            <a:r>
              <a:rPr lang="en-US" altLang="ko-KR" sz="2000">
                <a:solidFill>
                  <a:srgbClr val="177841"/>
                </a:solidFill>
                <a:latin typeface="+mj-ea"/>
                <a:ea typeface="+mj-ea"/>
                <a:cs typeface="+mn-cs"/>
              </a:rPr>
              <a:t>% </a:t>
            </a:r>
            <a:r>
              <a:rPr lang="ko-KR" altLang="en-US" sz="2000">
                <a:solidFill>
                  <a:srgbClr val="177841"/>
                </a:solidFill>
                <a:latin typeface="+mj-ea"/>
                <a:ea typeface="+mj-ea"/>
                <a:cs typeface="+mn-cs"/>
              </a:rPr>
              <a:t>이상 가산</a:t>
            </a:r>
            <a:endParaRPr lang="ko-KR" altLang="en-US" sz="2000">
              <a:solidFill>
                <a:srgbClr val="177841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4E68A1E-EAC0-47B1-BE1D-94A897A2AEDF}"/>
              </a:ext>
            </a:extLst>
          </p:cNvPr>
          <p:cNvSpPr txBox="1"/>
          <p:nvPr/>
        </p:nvSpPr>
        <p:spPr>
          <a:xfrm>
            <a:off x="2976135" y="4030990"/>
            <a:ext cx="353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1"/>
            <a:r>
              <a:rPr lang="en-US" altLang="ko-KR" sz="2000" dirty="0">
                <a:latin typeface="+mj-ea"/>
                <a:ea typeface="+mj-ea"/>
              </a:rPr>
              <a:t> 8</a:t>
            </a:r>
            <a:r>
              <a:rPr lang="ko-KR" altLang="en-US" sz="2000" dirty="0">
                <a:latin typeface="+mj-ea"/>
                <a:ea typeface="+mj-ea"/>
              </a:rPr>
              <a:t>시간 초과 </a:t>
            </a:r>
            <a:r>
              <a:rPr lang="en-US" altLang="ko-KR" sz="2400" dirty="0">
                <a:solidFill>
                  <a:srgbClr val="177841"/>
                </a:solidFill>
                <a:latin typeface="+mj-ea"/>
                <a:ea typeface="+mj-ea"/>
              </a:rPr>
              <a:t>100</a:t>
            </a:r>
            <a:r>
              <a:rPr lang="en-US" altLang="ko-KR" sz="2000" dirty="0">
                <a:solidFill>
                  <a:srgbClr val="177841"/>
                </a:solidFill>
                <a:latin typeface="+mj-ea"/>
                <a:ea typeface="+mj-ea"/>
              </a:rPr>
              <a:t>% </a:t>
            </a:r>
            <a:r>
              <a:rPr lang="ko-KR" altLang="en-US" sz="2000" dirty="0" smtClean="0">
                <a:solidFill>
                  <a:srgbClr val="177841"/>
                </a:solidFill>
                <a:latin typeface="+mj-ea"/>
                <a:ea typeface="+mj-ea"/>
              </a:rPr>
              <a:t>이상 가산</a:t>
            </a:r>
            <a:endParaRPr lang="ko-KR" altLang="en-US" sz="2000" dirty="0">
              <a:solidFill>
                <a:srgbClr val="177841"/>
              </a:solidFill>
              <a:latin typeface="+mj-ea"/>
              <a:ea typeface="+mj-ea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F68526E-1148-4E1F-B0E5-52436C6C570E}"/>
              </a:ext>
            </a:extLst>
          </p:cNvPr>
          <p:cNvSpPr txBox="1"/>
          <p:nvPr/>
        </p:nvSpPr>
        <p:spPr>
          <a:xfrm>
            <a:off x="2824480" y="5247741"/>
            <a:ext cx="40626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2563" indent="-182563" fontAlgn="base" latinLnBrk="1">
              <a:buFont typeface="Arial" panose="020B0604020202020204" pitchFamily="34" charset="0"/>
              <a:buChar char="•"/>
            </a:pPr>
            <a:r>
              <a:rPr lang="en-US" altLang="ko-KR" sz="2000" dirty="0">
                <a:solidFill>
                  <a:srgbClr val="0070C0"/>
                </a:solidFill>
                <a:latin typeface="+mj-ea"/>
                <a:ea typeface="+mj-ea"/>
              </a:rPr>
              <a:t>22:00~06:00 </a:t>
            </a:r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사이에 근로</a:t>
            </a:r>
            <a:r>
              <a:rPr lang="ko-KR" altLang="en-US" sz="2000" dirty="0">
                <a:latin typeface="+mj-ea"/>
                <a:ea typeface="+mj-ea"/>
              </a:rPr>
              <a:t>하는 경우</a:t>
            </a:r>
            <a:r>
              <a:rPr lang="en-US" altLang="ko-KR" sz="2000" dirty="0">
                <a:latin typeface="+mj-ea"/>
                <a:ea typeface="+mj-ea"/>
              </a:rPr>
              <a:t/>
            </a:r>
            <a:br>
              <a:rPr lang="en-US" altLang="ko-KR" sz="2000" dirty="0">
                <a:latin typeface="+mj-ea"/>
                <a:ea typeface="+mj-ea"/>
              </a:rPr>
            </a:br>
            <a:r>
              <a:rPr lang="en-US" altLang="ko-KR" sz="2400" dirty="0">
                <a:solidFill>
                  <a:srgbClr val="0070C0"/>
                </a:solidFill>
                <a:latin typeface="+mj-ea"/>
                <a:ea typeface="+mj-ea"/>
              </a:rPr>
              <a:t>50</a:t>
            </a:r>
            <a:r>
              <a:rPr lang="en-US" altLang="ko-KR" sz="2000" dirty="0">
                <a:solidFill>
                  <a:srgbClr val="0070C0"/>
                </a:solidFill>
                <a:latin typeface="+mj-ea"/>
                <a:ea typeface="+mj-ea"/>
              </a:rPr>
              <a:t>% </a:t>
            </a:r>
            <a:r>
              <a:rPr lang="ko-KR" altLang="en-US" sz="2000" dirty="0" smtClean="0">
                <a:solidFill>
                  <a:srgbClr val="0070C0"/>
                </a:solidFill>
                <a:latin typeface="+mj-ea"/>
                <a:ea typeface="+mj-ea"/>
              </a:rPr>
              <a:t>이상 가산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ko-KR" altLang="en-US" sz="2000" dirty="0">
              <a:latin typeface="+mj-ea"/>
              <a:ea typeface="+mj-ea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002821D2-E143-4113-8792-BAB78D0892B1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33" name="직사각형 17">
              <a:extLst>
                <a:ext uri="{FF2B5EF4-FFF2-40B4-BE49-F238E27FC236}">
                  <a16:creationId xmlns:a16="http://schemas.microsoft.com/office/drawing/2014/main" id="{2B52B151-1281-43E8-94CC-1BA0722265FD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79B1AEEE-82B7-411D-83E3-CB7618CF003B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Ⅱ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근로시간</a:t>
              </a:r>
            </a:p>
          </p:txBody>
        </p:sp>
      </p:grpSp>
      <p:grpSp>
        <p:nvGrpSpPr>
          <p:cNvPr id="35" name="그룹 34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36" name="직각 삼각형 35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12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027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BF556AA-D457-4687-B708-09F1BC17A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/>
              <a:t>휴게 시간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99967" y="3306105"/>
            <a:ext cx="7171703" cy="1483065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182563" lvl="0" indent="-182563">
              <a:spcAft>
                <a:spcPts val="1200"/>
              </a:spcAft>
              <a:buFont typeface="Arial"/>
              <a:buChar char="•"/>
              <a:defRPr/>
            </a:pPr>
            <a:r>
              <a:rPr lang="ko-KR" altLang="en-US" spc="-100">
                <a:solidFill>
                  <a:srgbClr val="404040"/>
                </a:solidFill>
                <a:latin typeface="+mj-ea"/>
                <a:ea typeface="+mj-ea"/>
              </a:rPr>
              <a:t>근로자가 근로시간 도중에 사용자의 지휘명령에서 완전히 해방되고</a:t>
            </a:r>
            <a:r>
              <a:rPr lang="en-US" altLang="ko-KR" spc="-100">
                <a:solidFill>
                  <a:srgbClr val="404040"/>
                </a:solidFill>
                <a:latin typeface="+mj-ea"/>
                <a:ea typeface="+mj-ea"/>
              </a:rPr>
              <a:t>,</a:t>
            </a:r>
            <a:br>
              <a:rPr lang="en-US" altLang="ko-KR" spc="-100">
                <a:solidFill>
                  <a:srgbClr val="404040"/>
                </a:solidFill>
                <a:ea typeface="+mj-ea"/>
              </a:rPr>
            </a:br>
            <a:r>
              <a:rPr lang="ko-KR" altLang="en-US" spc="-100">
                <a:solidFill>
                  <a:srgbClr val="404040"/>
                </a:solidFill>
                <a:latin typeface="+mj-ea"/>
                <a:ea typeface="+mj-ea"/>
              </a:rPr>
              <a:t>자유로운 이용이 보장된 시간</a:t>
            </a:r>
            <a:r>
              <a:rPr lang="en-US" altLang="ko-KR" sz="1400" spc="-100">
                <a:solidFill>
                  <a:srgbClr val="404040"/>
                </a:solidFill>
              </a:rPr>
              <a:t>(</a:t>
            </a:r>
            <a:r>
              <a:rPr lang="ko-KR" altLang="en-US" sz="1400" spc="-100">
                <a:solidFill>
                  <a:srgbClr val="404040"/>
                </a:solidFill>
              </a:rPr>
              <a:t>대법 </a:t>
            </a:r>
            <a:r>
              <a:rPr lang="en-US" altLang="ko-KR" sz="1400" spc="-100">
                <a:solidFill>
                  <a:srgbClr val="404040"/>
                </a:solidFill>
              </a:rPr>
              <a:t>2014</a:t>
            </a:r>
            <a:r>
              <a:rPr lang="ko-KR" altLang="en-US" sz="1400" spc="-100">
                <a:solidFill>
                  <a:srgbClr val="404040"/>
                </a:solidFill>
              </a:rPr>
              <a:t>다</a:t>
            </a:r>
            <a:r>
              <a:rPr lang="en-US" altLang="ko-KR" sz="1400" spc="-100">
                <a:solidFill>
                  <a:srgbClr val="404040"/>
                </a:solidFill>
              </a:rPr>
              <a:t>74254, 2017.12.5)</a:t>
            </a:r>
            <a:endParaRPr lang="en-US" altLang="ko-KR" sz="1400" spc="-100">
              <a:solidFill>
                <a:srgbClr val="404040"/>
              </a:solidFill>
            </a:endParaRPr>
          </a:p>
          <a:p>
            <a:pPr marL="182563" lvl="0" indent="-182563">
              <a:spcAft>
                <a:spcPts val="1200"/>
              </a:spcAft>
              <a:buFont typeface="Arial"/>
              <a:buChar char="•"/>
              <a:defRPr/>
            </a:pPr>
            <a:r>
              <a:rPr lang="ko-KR" altLang="en-US" spc="-100">
                <a:solidFill>
                  <a:srgbClr val="404040"/>
                </a:solidFill>
                <a:latin typeface="+mj-ea"/>
                <a:ea typeface="+mj-ea"/>
              </a:rPr>
              <a:t>근로시간에 포함되지 않고 임금도 지급되지 않음</a:t>
            </a:r>
            <a:endParaRPr lang="ko-KR" altLang="en-US" spc="-100">
              <a:solidFill>
                <a:srgbClr val="404040"/>
              </a:solidFill>
              <a:latin typeface="+mj-ea"/>
              <a:ea typeface="+mj-ea"/>
            </a:endParaRPr>
          </a:p>
          <a:p>
            <a:pPr marL="182563" lvl="0" indent="-182563">
              <a:spcAft>
                <a:spcPts val="1200"/>
              </a:spcAft>
              <a:buFont typeface="Arial"/>
              <a:buChar char="•"/>
              <a:defRPr/>
            </a:pPr>
            <a:r>
              <a:rPr lang="ko-KR" altLang="en-US" spc="-100">
                <a:solidFill>
                  <a:srgbClr val="404040"/>
                </a:solidFill>
                <a:latin typeface="+mj-ea"/>
                <a:ea typeface="+mj-ea"/>
              </a:rPr>
              <a:t>시업시각과 종업시간 중간에 주어야 하므로 일하기 전후에는 줄 수 없음</a:t>
            </a:r>
            <a:endParaRPr lang="en-US" altLang="ko-KR" spc="-100">
              <a:solidFill>
                <a:srgbClr val="404040"/>
              </a:solidFill>
              <a:latin typeface="+mj-ea"/>
              <a:ea typeface="+mj-ea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AA0DE6E1-E592-4E71-AB4B-C91DE440955E}"/>
              </a:ext>
            </a:extLst>
          </p:cNvPr>
          <p:cNvSpPr/>
          <p:nvPr/>
        </p:nvSpPr>
        <p:spPr>
          <a:xfrm>
            <a:off x="1" y="5151120"/>
            <a:ext cx="9144000" cy="1706880"/>
          </a:xfrm>
          <a:prstGeom prst="roundRect">
            <a:avLst>
              <a:gd name="adj" fmla="val 0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120397EC-9EF8-4A72-AF7E-B13BEB22461D}"/>
              </a:ext>
            </a:extLst>
          </p:cNvPr>
          <p:cNvSpPr/>
          <p:nvPr/>
        </p:nvSpPr>
        <p:spPr>
          <a:xfrm>
            <a:off x="1" y="5101578"/>
            <a:ext cx="1564376" cy="1766844"/>
          </a:xfrm>
          <a:prstGeom prst="roundRect">
            <a:avLst>
              <a:gd name="adj" fmla="val 0"/>
            </a:avLst>
          </a:prstGeom>
          <a:solidFill>
            <a:srgbClr val="E2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F27F350F-380F-4316-A9D0-F9087A369905}"/>
              </a:ext>
            </a:extLst>
          </p:cNvPr>
          <p:cNvSpPr/>
          <p:nvPr/>
        </p:nvSpPr>
        <p:spPr>
          <a:xfrm>
            <a:off x="-8736" y="5077891"/>
            <a:ext cx="1573732" cy="364019"/>
          </a:xfrm>
          <a:prstGeom prst="roundRect">
            <a:avLst>
              <a:gd name="adj" fmla="val 0"/>
            </a:avLst>
          </a:prstGeom>
          <a:solidFill>
            <a:srgbClr val="006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C5ABF2B-6107-445B-B591-3D82D4BA2C8D}"/>
              </a:ext>
            </a:extLst>
          </p:cNvPr>
          <p:cNvSpPr txBox="1"/>
          <p:nvPr/>
        </p:nvSpPr>
        <p:spPr>
          <a:xfrm>
            <a:off x="264874" y="5081330"/>
            <a:ext cx="1097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행정해석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850025" y="5572633"/>
            <a:ext cx="6562456" cy="1054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600" spc="-100">
                <a:solidFill>
                  <a:srgbClr val="c00000"/>
                </a:solidFill>
                <a:latin typeface="+mj-ea"/>
                <a:ea typeface="+mj-ea"/>
                <a:cs typeface="+mn-cs"/>
              </a:rPr>
              <a:t>휴게시간을 일시적으로 부여함이 휴게제도의 취지에 부합</a:t>
            </a:r>
            <a:r>
              <a:rPr lang="ko-KR" altLang="en-US" sz="1600" spc="-100"/>
              <a:t>되나</a:t>
            </a:r>
            <a:r>
              <a:rPr lang="en-US" altLang="ko-KR" sz="1600" spc="-100"/>
              <a:t>, </a:t>
            </a:r>
            <a:br>
              <a:rPr lang="en-US" altLang="ko-KR" sz="1600" spc="-100"/>
            </a:br>
            <a:r>
              <a:rPr lang="ko-KR" altLang="en-US" sz="1600" spc="-100"/>
              <a:t>작업의 성질 또는 사업장의 근로조건 등에 비추어 사회통념상 필요하고</a:t>
            </a:r>
            <a:r>
              <a:rPr lang="en-US" altLang="ko-KR" sz="1600" spc="-100"/>
              <a:t>, </a:t>
            </a:r>
            <a:br>
              <a:rPr lang="en-US" altLang="ko-KR" sz="1600" spc="-100"/>
            </a:br>
            <a:r>
              <a:rPr lang="ko-KR" altLang="en-US" sz="1600" spc="-100"/>
              <a:t>타당성이 있다고 일반적으로 인정되는 범위 내에서 </a:t>
            </a:r>
            <a:br>
              <a:rPr lang="en-US" altLang="ko-KR" sz="1600" spc="-100"/>
            </a:br>
            <a:r>
              <a:rPr lang="ko-KR" altLang="en-US" sz="1600" spc="-100">
                <a:solidFill>
                  <a:srgbClr val="c00000"/>
                </a:solidFill>
                <a:latin typeface="+mj-ea"/>
                <a:ea typeface="+mj-ea"/>
                <a:cs typeface="+mn-cs"/>
              </a:rPr>
              <a:t>휴게제도 본래의 취지에 어긋나지 않는 한 휴게시간을 분할하여 주어도 무방</a:t>
            </a:r>
            <a:endParaRPr lang="ko-KR" altLang="en-US" sz="1600" spc="-100">
              <a:solidFill>
                <a:srgbClr val="c00000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551807D7-487F-4859-94AF-05C74AD56F17}"/>
              </a:ext>
            </a:extLst>
          </p:cNvPr>
          <p:cNvSpPr/>
          <p:nvPr/>
        </p:nvSpPr>
        <p:spPr>
          <a:xfrm>
            <a:off x="1564376" y="5077891"/>
            <a:ext cx="7588362" cy="364019"/>
          </a:xfrm>
          <a:prstGeom prst="roundRect">
            <a:avLst>
              <a:gd name="adj" fmla="val 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F603269-1184-4719-8CF0-6AA20B146A8D}"/>
              </a:ext>
            </a:extLst>
          </p:cNvPr>
          <p:cNvSpPr txBox="1"/>
          <p:nvPr/>
        </p:nvSpPr>
        <p:spPr>
          <a:xfrm>
            <a:off x="1819545" y="5075234"/>
            <a:ext cx="5679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휴게시간을 분할하여 부여하는 경우</a:t>
            </a: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89FA1963-C4E6-4617-BEBC-0EC112049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57" y="5711097"/>
            <a:ext cx="722225" cy="724091"/>
          </a:xfrm>
          <a:prstGeom prst="rect">
            <a:avLst/>
          </a:prstGeom>
        </p:spPr>
      </p:pic>
      <p:grpSp>
        <p:nvGrpSpPr>
          <p:cNvPr id="45" name="그룹 44"/>
          <p:cNvGrpSpPr/>
          <p:nvPr/>
        </p:nvGrpSpPr>
        <p:grpSpPr>
          <a:xfrm rot="0">
            <a:off x="433823" y="1181830"/>
            <a:ext cx="8264172" cy="1827051"/>
            <a:chOff x="484623" y="1141190"/>
            <a:chExt cx="8264172" cy="1827051"/>
          </a:xfrm>
        </p:grpSpPr>
        <p:sp>
          <p:nvSpPr>
            <p:cNvPr id="22" name="직사각형 17"/>
            <p:cNvSpPr/>
            <p:nvPr/>
          </p:nvSpPr>
          <p:spPr>
            <a:xfrm rot="10800000" flipH="1">
              <a:off x="1768665" y="1174407"/>
              <a:ext cx="2085531" cy="337473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23" name="직사각형 17"/>
            <p:cNvSpPr/>
            <p:nvPr/>
          </p:nvSpPr>
          <p:spPr>
            <a:xfrm rot="10800000" flipH="1">
              <a:off x="1117352" y="1174407"/>
              <a:ext cx="2085531" cy="337473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24" name="사각형: 둥근 모서리 23"/>
            <p:cNvSpPr/>
            <p:nvPr/>
          </p:nvSpPr>
          <p:spPr>
            <a:xfrm>
              <a:off x="995669" y="1460625"/>
              <a:ext cx="7749358" cy="1507616"/>
            </a:xfrm>
            <a:prstGeom prst="roundRect">
              <a:avLst>
                <a:gd name="adj" fmla="val 9085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683804" y="1572161"/>
              <a:ext cx="7064991" cy="90941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anchor="t">
              <a:spAutoFit/>
            </a:bodyPr>
            <a:lstStyle/>
            <a:p>
              <a:pPr lvl="0">
                <a:defRPr/>
              </a:pPr>
              <a:r>
                <a:rPr lang="ko-KR" altLang="en-US" spc="-1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사용자는 근로시간이 </a:t>
              </a:r>
              <a:r>
                <a:rPr lang="en-US" altLang="ko-KR" spc="-100">
                  <a:solidFill>
                    <a:srgbClr val="0070c0"/>
                  </a:solidFill>
                  <a:latin typeface="+mj-ea"/>
                  <a:ea typeface="+mj-ea"/>
                </a:rPr>
                <a:t>4</a:t>
              </a:r>
              <a:r>
                <a:rPr lang="ko-KR" altLang="en-US" spc="-100">
                  <a:solidFill>
                    <a:srgbClr val="0070c0"/>
                  </a:solidFill>
                  <a:latin typeface="+mj-ea"/>
                  <a:ea typeface="+mj-ea"/>
                </a:rPr>
                <a:t>시간인 경우에는 </a:t>
              </a:r>
              <a:r>
                <a:rPr lang="en-US" altLang="ko-KR" spc="-100">
                  <a:solidFill>
                    <a:srgbClr val="0070c0"/>
                  </a:solidFill>
                  <a:latin typeface="+mj-ea"/>
                  <a:ea typeface="+mj-ea"/>
                </a:rPr>
                <a:t>30</a:t>
              </a:r>
              <a:r>
                <a:rPr lang="ko-KR" altLang="en-US" spc="-100">
                  <a:solidFill>
                    <a:srgbClr val="0070c0"/>
                  </a:solidFill>
                  <a:latin typeface="+mj-ea"/>
                  <a:ea typeface="+mj-ea"/>
                </a:rPr>
                <a:t>분 이상</a:t>
              </a:r>
              <a:r>
                <a:rPr lang="en-US" altLang="ko-KR" spc="-1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, </a:t>
              </a:r>
              <a:br>
                <a:rPr lang="en-US" altLang="ko-KR" spc="-1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rPr>
              </a:br>
              <a:r>
                <a:rPr lang="en-US" altLang="ko-KR" spc="-100">
                  <a:solidFill>
                    <a:srgbClr val="0070c0"/>
                  </a:solidFill>
                  <a:latin typeface="+mj-ea"/>
                  <a:ea typeface="+mj-ea"/>
                </a:rPr>
                <a:t>8</a:t>
              </a:r>
              <a:r>
                <a:rPr lang="ko-KR" altLang="en-US" spc="-100">
                  <a:solidFill>
                    <a:srgbClr val="0070c0"/>
                  </a:solidFill>
                  <a:latin typeface="+mj-ea"/>
                  <a:ea typeface="+mj-ea"/>
                </a:rPr>
                <a:t>시간인 경우에는 </a:t>
              </a:r>
              <a:r>
                <a:rPr lang="en-US" altLang="ko-KR" spc="-100">
                  <a:solidFill>
                    <a:srgbClr val="0070c0"/>
                  </a:solidFill>
                  <a:latin typeface="+mj-ea"/>
                  <a:ea typeface="+mj-ea"/>
                </a:rPr>
                <a:t>1</a:t>
              </a:r>
              <a:r>
                <a:rPr lang="ko-KR" altLang="en-US" spc="-100">
                  <a:solidFill>
                    <a:srgbClr val="0070c0"/>
                  </a:solidFill>
                  <a:latin typeface="+mj-ea"/>
                  <a:ea typeface="+mj-ea"/>
                </a:rPr>
                <a:t>시간 이상</a:t>
              </a:r>
              <a:r>
                <a:rPr lang="ko-KR" altLang="en-US" spc="-1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의 휴게시간을 근로시간 도중에 주어야 함</a:t>
              </a:r>
              <a:endPara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  <a:p>
              <a:pPr lvl="0">
                <a:defRPr/>
              </a:pPr>
              <a:r>
                <a:rPr lang="ko-KR" altLang="en-US" spc="-1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휴게시간은 </a:t>
              </a:r>
              <a:r>
                <a:rPr lang="ko-KR" altLang="en-US" spc="-100">
                  <a:solidFill>
                    <a:srgbClr val="0070c0"/>
                  </a:solidFill>
                  <a:latin typeface="+mj-ea"/>
                  <a:ea typeface="+mj-ea"/>
                </a:rPr>
                <a:t>근로자가 자유롭게 이용 </a:t>
              </a:r>
              <a:r>
                <a:rPr lang="ko-KR" altLang="en-US" spc="-1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할 수 있어야 함</a:t>
              </a:r>
              <a:endParaRPr lang="en-US" altLang="ko-KR" spc="-100"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1677459" y="1141190"/>
              <a:ext cx="173156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sz="1600">
                  <a:solidFill>
                    <a:schemeClr val="bg1"/>
                  </a:solidFill>
                </a:rPr>
                <a:t>근로기준법 제</a:t>
              </a:r>
              <a:r>
                <a:rPr lang="en-US" altLang="ko-KR" sz="1600">
                  <a:solidFill>
                    <a:schemeClr val="bg1"/>
                  </a:solidFill>
                </a:rPr>
                <a:t>54</a:t>
              </a:r>
              <a:r>
                <a:rPr lang="ko-KR" altLang="en-US" sz="1600">
                  <a:solidFill>
                    <a:schemeClr val="bg1"/>
                  </a:solidFill>
                </a:rPr>
                <a:t>조</a:t>
              </a:r>
              <a:endParaRPr lang="en-US" altLang="ko-KR" sz="1600">
                <a:solidFill>
                  <a:schemeClr val="bg1"/>
                </a:solidFill>
              </a:endParaRPr>
            </a:p>
          </p:txBody>
        </p:sp>
        <p:sp>
          <p:nvSpPr>
            <p:cNvPr id="27" name="타원 26"/>
            <p:cNvSpPr/>
            <p:nvPr/>
          </p:nvSpPr>
          <p:spPr>
            <a:xfrm>
              <a:off x="484623" y="1159613"/>
              <a:ext cx="1088760" cy="108876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575716" y="1250706"/>
              <a:ext cx="906575" cy="90657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29" name="자유형: 도형 28"/>
            <p:cNvSpPr/>
            <p:nvPr/>
          </p:nvSpPr>
          <p:spPr>
            <a:xfrm>
              <a:off x="803933" y="1469852"/>
              <a:ext cx="663343" cy="665266"/>
            </a:xfrm>
            <a:custGeom>
              <a:avLst/>
              <a:gdLst>
                <a:gd name="connsiteX0" fmla="*/ 306705 w 686203"/>
                <a:gd name="connsiteY0" fmla="*/ 0 h 676696"/>
                <a:gd name="connsiteX1" fmla="*/ 683107 w 686203"/>
                <a:gd name="connsiteY1" fmla="*/ 201525 h 676696"/>
                <a:gd name="connsiteX2" fmla="*/ 686203 w 686203"/>
                <a:gd name="connsiteY2" fmla="*/ 232237 h 676696"/>
                <a:gd name="connsiteX3" fmla="*/ 324268 w 686203"/>
                <a:gd name="connsiteY3" fmla="*/ 676316 h 676696"/>
                <a:gd name="connsiteX4" fmla="*/ 320504 w 686203"/>
                <a:gd name="connsiteY4" fmla="*/ 676696 h 676696"/>
                <a:gd name="connsiteX5" fmla="*/ 0 w 686203"/>
                <a:gd name="connsiteY5" fmla="*/ 455295 h 676696"/>
                <a:gd name="connsiteX6" fmla="*/ 306705 w 686203"/>
                <a:gd name="connsiteY6" fmla="*/ 0 h 676696"/>
                <a:gd name="connsiteX0" fmla="*/ 321945 w 686203"/>
                <a:gd name="connsiteY0" fmla="*/ 0 h 665266"/>
                <a:gd name="connsiteX1" fmla="*/ 683107 w 686203"/>
                <a:gd name="connsiteY1" fmla="*/ 190095 h 665266"/>
                <a:gd name="connsiteX2" fmla="*/ 686203 w 686203"/>
                <a:gd name="connsiteY2" fmla="*/ 220807 h 665266"/>
                <a:gd name="connsiteX3" fmla="*/ 324268 w 686203"/>
                <a:gd name="connsiteY3" fmla="*/ 664886 h 665266"/>
                <a:gd name="connsiteX4" fmla="*/ 320504 w 686203"/>
                <a:gd name="connsiteY4" fmla="*/ 665266 h 665266"/>
                <a:gd name="connsiteX5" fmla="*/ 0 w 686203"/>
                <a:gd name="connsiteY5" fmla="*/ 443865 h 665266"/>
                <a:gd name="connsiteX6" fmla="*/ 321945 w 686203"/>
                <a:gd name="connsiteY6" fmla="*/ 0 h 665266"/>
                <a:gd name="connsiteX0" fmla="*/ 299085 w 663343"/>
                <a:gd name="connsiteY0" fmla="*/ 0 h 665266"/>
                <a:gd name="connsiteX1" fmla="*/ 660247 w 663343"/>
                <a:gd name="connsiteY1" fmla="*/ 190095 h 665266"/>
                <a:gd name="connsiteX2" fmla="*/ 663343 w 663343"/>
                <a:gd name="connsiteY2" fmla="*/ 220807 h 665266"/>
                <a:gd name="connsiteX3" fmla="*/ 301408 w 663343"/>
                <a:gd name="connsiteY3" fmla="*/ 664886 h 665266"/>
                <a:gd name="connsiteX4" fmla="*/ 297644 w 663343"/>
                <a:gd name="connsiteY4" fmla="*/ 665266 h 665266"/>
                <a:gd name="connsiteX5" fmla="*/ 0 w 663343"/>
                <a:gd name="connsiteY5" fmla="*/ 457200 h 665266"/>
                <a:gd name="connsiteX6" fmla="*/ 299085 w 663343"/>
                <a:gd name="connsiteY6" fmla="*/ 0 h 66526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3343" h="665266">
                  <a:moveTo>
                    <a:pt x="299085" y="0"/>
                  </a:moveTo>
                  <a:lnTo>
                    <a:pt x="660247" y="190095"/>
                  </a:lnTo>
                  <a:lnTo>
                    <a:pt x="663343" y="220807"/>
                  </a:lnTo>
                  <a:cubicBezTo>
                    <a:pt x="663343" y="439858"/>
                    <a:pt x="507964" y="622619"/>
                    <a:pt x="301408" y="664886"/>
                  </a:cubicBezTo>
                  <a:lnTo>
                    <a:pt x="297644" y="665266"/>
                  </a:lnTo>
                  <a:lnTo>
                    <a:pt x="0" y="457200"/>
                  </a:lnTo>
                  <a:lnTo>
                    <a:pt x="299085" y="0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pic>
          <p:nvPicPr>
            <p:cNvPr id="30" name="그림 29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775318" y="1470810"/>
              <a:ext cx="568329" cy="463151"/>
            </a:xfrm>
            <a:prstGeom prst="rect">
              <a:avLst/>
            </a:prstGeom>
          </p:spPr>
        </p:pic>
        <p:sp>
          <p:nvSpPr>
            <p:cNvPr id="43" name="자유형: 도형 42"/>
            <p:cNvSpPr/>
            <p:nvPr/>
          </p:nvSpPr>
          <p:spPr>
            <a:xfrm>
              <a:off x="1049655" y="2543057"/>
              <a:ext cx="7652322" cy="387084"/>
            </a:xfrm>
            <a:custGeom>
              <a:avLst/>
              <a:gdLst>
                <a:gd name="connsiteX0" fmla="*/ 0 w 7652322"/>
                <a:gd name="connsiteY0" fmla="*/ 0 h 414670"/>
                <a:gd name="connsiteX1" fmla="*/ 7652322 w 7652322"/>
                <a:gd name="connsiteY1" fmla="*/ 0 h 414670"/>
                <a:gd name="connsiteX2" fmla="*/ 7652322 w 7652322"/>
                <a:gd name="connsiteY2" fmla="*/ 308671 h 414670"/>
                <a:gd name="connsiteX3" fmla="*/ 7546323 w 7652322"/>
                <a:gd name="connsiteY3" fmla="*/ 414670 h 414670"/>
                <a:gd name="connsiteX4" fmla="*/ 105999 w 7652322"/>
                <a:gd name="connsiteY4" fmla="*/ 414670 h 414670"/>
                <a:gd name="connsiteX5" fmla="*/ 0 w 7652322"/>
                <a:gd name="connsiteY5" fmla="*/ 308671 h 414670"/>
                <a:gd name="connsiteX6" fmla="*/ 0 w 7652322"/>
                <a:gd name="connsiteY6" fmla="*/ 0 h 41467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52322" h="414670">
                  <a:moveTo>
                    <a:pt x="0" y="0"/>
                  </a:moveTo>
                  <a:lnTo>
                    <a:pt x="7652322" y="0"/>
                  </a:lnTo>
                  <a:lnTo>
                    <a:pt x="7652322" y="308671"/>
                  </a:lnTo>
                  <a:cubicBezTo>
                    <a:pt x="7652322" y="367213"/>
                    <a:pt x="7604865" y="414670"/>
                    <a:pt x="7546323" y="414670"/>
                  </a:cubicBezTo>
                  <a:lnTo>
                    <a:pt x="105999" y="414670"/>
                  </a:lnTo>
                  <a:cubicBezTo>
                    <a:pt x="47457" y="414670"/>
                    <a:pt x="0" y="367213"/>
                    <a:pt x="0" y="30867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2f1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1610034" y="2558297"/>
              <a:ext cx="638194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>
                  <a:solidFill>
                    <a:srgbClr val="002060"/>
                  </a:solidFill>
                  <a:latin typeface="나눔명조 ExtraBold"/>
                  <a:ea typeface="나눔명조 ExtraBold"/>
                </a:rPr>
                <a:t>⇒ 위반시 </a:t>
              </a:r>
              <a:r>
                <a:rPr lang="en-US" altLang="ko-KR">
                  <a:solidFill>
                    <a:srgbClr val="002060"/>
                  </a:solidFill>
                  <a:latin typeface="나눔명조 ExtraBold"/>
                  <a:ea typeface="나눔명조 ExtraBold"/>
                </a:rPr>
                <a:t>2</a:t>
              </a:r>
              <a:r>
                <a:rPr lang="ko-KR" altLang="en-US">
                  <a:solidFill>
                    <a:srgbClr val="002060"/>
                  </a:solidFill>
                  <a:latin typeface="나눔명조 ExtraBold"/>
                  <a:ea typeface="나눔명조 ExtraBold"/>
                </a:rPr>
                <a:t>년 이하 징역 또는 </a:t>
              </a:r>
              <a:r>
                <a:rPr lang="en-US" altLang="ko-KR">
                  <a:solidFill>
                    <a:srgbClr val="002060"/>
                  </a:solidFill>
                  <a:latin typeface="나눔명조 ExtraBold"/>
                  <a:ea typeface="나눔명조 ExtraBold"/>
                </a:rPr>
                <a:t>2</a:t>
              </a:r>
              <a:r>
                <a:rPr lang="ko-KR" altLang="en-US">
                  <a:solidFill>
                    <a:srgbClr val="002060"/>
                  </a:solidFill>
                  <a:latin typeface="나눔명조 ExtraBold"/>
                  <a:ea typeface="나눔명조 ExtraBold"/>
                </a:rPr>
                <a:t>천만원 이하의 벌금</a:t>
              </a:r>
              <a:endParaRPr lang="en-US" altLang="ko-KR">
                <a:solidFill>
                  <a:srgbClr val="002060"/>
                </a:solidFill>
                <a:latin typeface="나눔명조 ExtraBold"/>
                <a:ea typeface="나눔명조 ExtraBold"/>
              </a:endParaRPr>
            </a:p>
          </p:txBody>
        </p:sp>
      </p:grpSp>
      <p:sp>
        <p:nvSpPr>
          <p:cNvPr id="42" name="Slide Number Placeholder 5">
            <a:extLst>
              <a:ext uri="{FF2B5EF4-FFF2-40B4-BE49-F238E27FC236}">
                <a16:creationId xmlns:a16="http://schemas.microsoft.com/office/drawing/2014/main" id="{65CC406F-0931-4F71-BD63-DE3225235C0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93741" y="6580823"/>
            <a:ext cx="4502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fld id="{C282C9E2-717B-4897-B27B-3CD08C879F39}" type="slidenum">
              <a:rPr lang="ko-KR" altLang="en-US" smtClean="0"/>
              <a:pPr/>
              <a:t>13</a:t>
            </a:fld>
            <a:endParaRPr lang="ko-KR" altLang="en-US"/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002821D2-E143-4113-8792-BAB78D0892B1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32" name="직사각형 17">
              <a:extLst>
                <a:ext uri="{FF2B5EF4-FFF2-40B4-BE49-F238E27FC236}">
                  <a16:creationId xmlns:a16="http://schemas.microsoft.com/office/drawing/2014/main" id="{2B52B151-1281-43E8-94CC-1BA0722265FD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79B1AEEE-82B7-411D-83E3-CB7618CF003B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Ⅱ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근로시간</a:t>
              </a:r>
            </a:p>
          </p:txBody>
        </p:sp>
      </p:grpSp>
      <p:grpSp>
        <p:nvGrpSpPr>
          <p:cNvPr id="46" name="그룹 45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47" name="직각 삼각형 46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13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600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5DCA7D6-4D1A-46C1-95B1-8D6278BE7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유급 휴일</a:t>
            </a:r>
            <a:endParaRPr lang="ko-KR" altLang="en-US" dirty="0"/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002821D2-E143-4113-8792-BAB78D0892B1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46" name="직사각형 17">
              <a:extLst>
                <a:ext uri="{FF2B5EF4-FFF2-40B4-BE49-F238E27FC236}">
                  <a16:creationId xmlns:a16="http://schemas.microsoft.com/office/drawing/2014/main" id="{2B52B151-1281-43E8-94CC-1BA0722265FD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79B1AEEE-82B7-411D-83E3-CB7618CF003B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Ⅱ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근로시간</a:t>
              </a: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60" name="직각 삼각형 59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14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332086" y="2343365"/>
          <a:ext cx="8491354" cy="3114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2969"/>
                <a:gridCol w="2402378"/>
                <a:gridCol w="2385752"/>
                <a:gridCol w="2040255"/>
              </a:tblGrid>
              <a:tr h="370840"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bg1"/>
                          </a:solidFill>
                        </a:rPr>
                        <a:t>구분</a:t>
                      </a:r>
                      <a:endParaRPr lang="ko-KR" altLang="en-US" sz="1500">
                        <a:solidFill>
                          <a:schemeClr val="bg1"/>
                        </a:solidFill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72bb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bg1"/>
                          </a:solidFill>
                        </a:rPr>
                        <a:t>주휴일</a:t>
                      </a:r>
                      <a:endParaRPr lang="ko-KR" altLang="en-US" sz="1500">
                        <a:solidFill>
                          <a:schemeClr val="bg1"/>
                        </a:solidFill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72bb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bg1"/>
                          </a:solidFill>
                        </a:rPr>
                        <a:t>관공서 공휴일</a:t>
                      </a:r>
                      <a:endParaRPr lang="ko-KR" altLang="en-US" sz="1500">
                        <a:solidFill>
                          <a:schemeClr val="bg1"/>
                        </a:solidFill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72bb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bg1"/>
                          </a:solidFill>
                        </a:rPr>
                        <a:t>노동절</a:t>
                      </a:r>
                      <a:endParaRPr lang="ko-KR" altLang="en-US" sz="1500">
                        <a:solidFill>
                          <a:schemeClr val="bg1"/>
                        </a:solidFill>
                      </a:endParaRPr>
                    </a:p>
                    <a:p>
                      <a:pPr lvl="0" algn="ctr" latinLnBrk="1">
                        <a:defRPr/>
                      </a:pPr>
                      <a:r>
                        <a:rPr lang="en-US" altLang="ko-KR" sz="150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ko-KR" altLang="en-US" sz="1500">
                          <a:solidFill>
                            <a:schemeClr val="bg1"/>
                          </a:solidFill>
                        </a:rPr>
                        <a:t>매년 </a:t>
                      </a:r>
                      <a:r>
                        <a:rPr lang="en-US" altLang="ko-KR" sz="1500">
                          <a:solidFill>
                            <a:schemeClr val="bg1"/>
                          </a:solidFill>
                        </a:rPr>
                        <a:t>5</a:t>
                      </a:r>
                      <a:r>
                        <a:rPr lang="ko-KR" altLang="en-US" sz="1500">
                          <a:solidFill>
                            <a:schemeClr val="bg1"/>
                          </a:solidFill>
                        </a:rPr>
                        <a:t>월 </a:t>
                      </a:r>
                      <a:r>
                        <a:rPr lang="en-US" altLang="ko-KR" sz="1500">
                          <a:solidFill>
                            <a:schemeClr val="bg1"/>
                          </a:solidFill>
                        </a:rPr>
                        <a:t>1</a:t>
                      </a:r>
                      <a:r>
                        <a:rPr lang="ko-KR" altLang="en-US" sz="1500">
                          <a:solidFill>
                            <a:schemeClr val="bg1"/>
                          </a:solidFill>
                        </a:rPr>
                        <a:t>일</a:t>
                      </a:r>
                      <a:r>
                        <a:rPr lang="en-US" altLang="ko-KR" sz="1500">
                          <a:solidFill>
                            <a:schemeClr val="bg1"/>
                          </a:solidFill>
                        </a:rPr>
                        <a:t>)</a:t>
                      </a:r>
                      <a:endParaRPr lang="en-US" altLang="ko-KR" sz="1500">
                        <a:solidFill>
                          <a:schemeClr val="bg1"/>
                        </a:solidFill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72bb"/>
                    </a:solidFill>
                  </a:tcPr>
                </a:tc>
              </a:tr>
              <a:tr h="370840"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bg1"/>
                          </a:solidFill>
                        </a:rPr>
                        <a:t>근거</a:t>
                      </a:r>
                      <a:endParaRPr lang="en-US" altLang="ko-KR" sz="1500">
                        <a:solidFill>
                          <a:schemeClr val="bg1"/>
                        </a:solidFill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4e9fd7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근로기준법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제</a:t>
                      </a:r>
                      <a:r>
                        <a:rPr lang="en-US" altLang="ko-KR" sz="1500">
                          <a:solidFill>
                            <a:schemeClr val="tx1"/>
                          </a:solidFill>
                        </a:rPr>
                        <a:t>55</a:t>
                      </a: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조제</a:t>
                      </a:r>
                      <a:r>
                        <a:rPr lang="en-US" altLang="ko-KR" sz="150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항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근로기준법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제</a:t>
                      </a:r>
                      <a:r>
                        <a:rPr lang="en-US" altLang="ko-KR" sz="1500">
                          <a:solidFill>
                            <a:schemeClr val="tx1"/>
                          </a:solidFill>
                        </a:rPr>
                        <a:t>55</a:t>
                      </a: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조제</a:t>
                      </a:r>
                      <a:r>
                        <a:rPr lang="en-US" altLang="ko-KR" sz="150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항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노동절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제정에 관한 법률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</a:tr>
              <a:tr h="370840"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bg1"/>
                          </a:solidFill>
                        </a:rPr>
                        <a:t>적용 사업장</a:t>
                      </a:r>
                      <a:endParaRPr lang="en-US" altLang="ko-KR" sz="1500">
                        <a:solidFill>
                          <a:schemeClr val="bg1"/>
                        </a:solidFill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4e9fd7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모든 사업장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50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인 이상 사업장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모든 사업장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</a:tr>
              <a:tr h="370840"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bg1"/>
                          </a:solidFill>
                        </a:rPr>
                        <a:t>적용 근로자</a:t>
                      </a:r>
                      <a:endParaRPr lang="ko-KR" altLang="en-US" sz="1500">
                        <a:solidFill>
                          <a:schemeClr val="bg1"/>
                        </a:solidFill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4e9fd7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소정근로시간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  <a:p>
                      <a:pPr lvl="0" algn="ctr" latinLnBrk="1">
                        <a:defRPr/>
                      </a:pPr>
                      <a:r>
                        <a:rPr lang="en-US" altLang="ko-KR" sz="150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주 </a:t>
                      </a:r>
                      <a:r>
                        <a:rPr lang="en-US" altLang="ko-KR" sz="1500">
                          <a:solidFill>
                            <a:schemeClr val="tx1"/>
                          </a:solidFill>
                        </a:rPr>
                        <a:t>15</a:t>
                      </a: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시간 이상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소정근로시간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  <a:p>
                      <a:pPr lvl="0" algn="ctr" latinLnBrk="1">
                        <a:defRPr/>
                      </a:pPr>
                      <a:r>
                        <a:rPr lang="en-US" altLang="ko-KR" sz="150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주 </a:t>
                      </a:r>
                      <a:r>
                        <a:rPr lang="en-US" altLang="ko-KR" sz="1500">
                          <a:solidFill>
                            <a:schemeClr val="tx1"/>
                          </a:solidFill>
                        </a:rPr>
                        <a:t>15</a:t>
                      </a: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시간 이상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모든 근로자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</a:tr>
              <a:tr h="370840"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bg1"/>
                          </a:solidFill>
                        </a:rPr>
                        <a:t>적용제외</a:t>
                      </a:r>
                      <a:r>
                        <a:rPr lang="en-US" altLang="ko-KR" sz="1500" baseline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500">
                          <a:solidFill>
                            <a:schemeClr val="bg1"/>
                          </a:solidFill>
                        </a:rPr>
                        <a:t>근로자</a:t>
                      </a:r>
                      <a:endParaRPr lang="ko-KR" altLang="en-US" sz="1500">
                        <a:solidFill>
                          <a:schemeClr val="bg1"/>
                        </a:solidFill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4e9fd7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근로기준법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제</a:t>
                      </a:r>
                      <a:r>
                        <a:rPr lang="en-US" altLang="ko-KR" sz="1500">
                          <a:solidFill>
                            <a:schemeClr val="tx1"/>
                          </a:solidFill>
                        </a:rPr>
                        <a:t>63</a:t>
                      </a: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조의 근로자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근로기준법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제</a:t>
                      </a:r>
                      <a:r>
                        <a:rPr lang="en-US" altLang="ko-KR" sz="1500">
                          <a:solidFill>
                            <a:schemeClr val="tx1"/>
                          </a:solidFill>
                        </a:rPr>
                        <a:t>63</a:t>
                      </a: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조의 근로자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없음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</a:tr>
              <a:tr h="370840"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bg1"/>
                          </a:solidFill>
                        </a:rPr>
                        <a:t>유</a:t>
                      </a:r>
                      <a:r>
                        <a:rPr lang="en-US" altLang="ko-KR" sz="1500">
                          <a:solidFill>
                            <a:schemeClr val="bg1"/>
                          </a:solidFill>
                        </a:rPr>
                        <a:t>·</a:t>
                      </a:r>
                      <a:r>
                        <a:rPr lang="ko-KR" altLang="en-US" sz="1500">
                          <a:solidFill>
                            <a:schemeClr val="bg1"/>
                          </a:solidFill>
                        </a:rPr>
                        <a:t>무급 여부</a:t>
                      </a:r>
                      <a:endParaRPr lang="ko-KR" altLang="en-US" sz="1500">
                        <a:solidFill>
                          <a:schemeClr val="bg1"/>
                        </a:solidFill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4e9fd7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50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주 소정근로일을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개근한 경우 유급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유급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500">
                          <a:solidFill>
                            <a:schemeClr val="tx1"/>
                          </a:solidFill>
                        </a:rPr>
                        <a:t>유급</a:t>
                      </a:r>
                      <a:endParaRPr lang="ko-KR" altLang="en-US" sz="1500">
                        <a:solidFill>
                          <a:schemeClr val="tx1"/>
                        </a:solidFill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사각형: 둥근 모서리 19">
            <a:extLst>
              <a:ext uri="{FF2B5EF4-FFF2-40B4-BE49-F238E27FC236}">
                <a16:creationId xmlns:a16="http://schemas.microsoft.com/office/drawing/2014/main" id="{13A077E7-22B6-43B0-A2C9-45F8DB87B01A}"/>
              </a:ext>
            </a:extLst>
          </p:cNvPr>
          <p:cNvSpPr/>
          <p:nvPr/>
        </p:nvSpPr>
        <p:spPr>
          <a:xfrm>
            <a:off x="332086" y="5602779"/>
            <a:ext cx="8487718" cy="9460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A3BCA1-1418-4341-8461-B91C16984EB9}"/>
              </a:ext>
            </a:extLst>
          </p:cNvPr>
          <p:cNvSpPr txBox="1"/>
          <p:nvPr/>
        </p:nvSpPr>
        <p:spPr>
          <a:xfrm>
            <a:off x="332086" y="5739533"/>
            <a:ext cx="8487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약정휴일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단체협약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취업규칙 등 노사가 자율적으로 정하여 부여하는 휴일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                    (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회사창립기념일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노조창립일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등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</a:p>
        </p:txBody>
      </p:sp>
      <p:sp>
        <p:nvSpPr>
          <p:cNvPr id="18" name="사각형: 둥근 모서리 19">
            <a:extLst>
              <a:ext uri="{FF2B5EF4-FFF2-40B4-BE49-F238E27FC236}">
                <a16:creationId xmlns:a16="http://schemas.microsoft.com/office/drawing/2014/main" id="{13A077E7-22B6-43B0-A2C9-45F8DB87B01A}"/>
              </a:ext>
            </a:extLst>
          </p:cNvPr>
          <p:cNvSpPr/>
          <p:nvPr/>
        </p:nvSpPr>
        <p:spPr>
          <a:xfrm>
            <a:off x="332086" y="1246910"/>
            <a:ext cx="8487718" cy="9460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332086" y="1507055"/>
            <a:ext cx="84877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법정휴일 </a:t>
            </a:r>
            <a:r>
              <a:rPr lang="en-US" altLang="ko-KR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: </a:t>
            </a: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주휴일</a:t>
            </a:r>
            <a:r>
              <a:rPr lang="en-US" altLang="ko-KR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관공서 공휴일</a:t>
            </a:r>
            <a:r>
              <a:rPr lang="en-US" altLang="ko-KR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(</a:t>
            </a: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대체공휴일 포함</a:t>
            </a:r>
            <a:r>
              <a:rPr lang="en-US" altLang="ko-KR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), </a:t>
            </a: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노동절</a:t>
            </a:r>
            <a:endParaRPr lang="ko-KR" altLang="en-US" sz="20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309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/>
          <p:cNvSpPr/>
          <p:nvPr/>
        </p:nvSpPr>
        <p:spPr>
          <a:xfrm>
            <a:off x="381000" y="1188634"/>
            <a:ext cx="8424333" cy="351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사각형: 둥근 모서리 45">
            <a:extLst>
              <a:ext uri="{FF2B5EF4-FFF2-40B4-BE49-F238E27FC236}">
                <a16:creationId xmlns:a16="http://schemas.microsoft.com/office/drawing/2014/main" id="{BFFB3FEB-5526-45C6-9119-588B64592B08}"/>
              </a:ext>
            </a:extLst>
          </p:cNvPr>
          <p:cNvSpPr/>
          <p:nvPr/>
        </p:nvSpPr>
        <p:spPr>
          <a:xfrm>
            <a:off x="615950" y="2658537"/>
            <a:ext cx="7940472" cy="2235120"/>
          </a:xfrm>
          <a:prstGeom prst="roundRect">
            <a:avLst>
              <a:gd name="adj" fmla="val 7305"/>
            </a:avLst>
          </a:prstGeom>
          <a:solidFill>
            <a:schemeClr val="bg1"/>
          </a:solidFill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사각형: 둥근 모서리 16">
            <a:extLst>
              <a:ext uri="{FF2B5EF4-FFF2-40B4-BE49-F238E27FC236}">
                <a16:creationId xmlns:a16="http://schemas.microsoft.com/office/drawing/2014/main" id="{88DAF1CA-861A-42DD-AE45-AEB86D5AA2F4}"/>
              </a:ext>
            </a:extLst>
          </p:cNvPr>
          <p:cNvSpPr/>
          <p:nvPr/>
        </p:nvSpPr>
        <p:spPr>
          <a:xfrm>
            <a:off x="615950" y="5042022"/>
            <a:ext cx="7940472" cy="1534435"/>
          </a:xfrm>
          <a:prstGeom prst="roundRect">
            <a:avLst>
              <a:gd name="adj" fmla="val 7305"/>
            </a:avLst>
          </a:prstGeom>
          <a:solidFill>
            <a:schemeClr val="bg1"/>
          </a:solidFill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제목 1">
            <a:extLst>
              <a:ext uri="{FF2B5EF4-FFF2-40B4-BE49-F238E27FC236}">
                <a16:creationId xmlns:a16="http://schemas.microsoft.com/office/drawing/2014/main" id="{9A3D7ED5-B657-4C60-9E25-9429493E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3706"/>
            <a:ext cx="7886700" cy="5920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4</a:t>
            </a:r>
            <a:r>
              <a:rPr lang="ko-KR" altLang="en-US" dirty="0" err="1"/>
              <a:t>인이하</a:t>
            </a:r>
            <a:r>
              <a:rPr lang="ko-KR" altLang="en-US" dirty="0"/>
              <a:t> 사업장 적용 근로시간 관련 법령 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17294" y="1164554"/>
            <a:ext cx="7886700" cy="39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2000" spc="-200">
                <a:solidFill>
                  <a:srgbClr val="0070c0"/>
                </a:solidFill>
                <a:latin typeface="+mj-ea"/>
                <a:ea typeface="+mj-ea"/>
              </a:rPr>
              <a:t>상시근로자 </a:t>
            </a:r>
            <a:r>
              <a:rPr lang="en-US" altLang="ko-KR" sz="2000" spc="-200">
                <a:solidFill>
                  <a:srgbClr val="0070c0"/>
                </a:solidFill>
                <a:latin typeface="+mj-ea"/>
                <a:ea typeface="+mj-ea"/>
              </a:rPr>
              <a:t>4</a:t>
            </a:r>
            <a:r>
              <a:rPr lang="ko-KR" altLang="en-US" sz="2000" spc="-200">
                <a:solidFill>
                  <a:srgbClr val="0070c0"/>
                </a:solidFill>
                <a:latin typeface="+mj-ea"/>
                <a:ea typeface="+mj-ea"/>
              </a:rPr>
              <a:t>인 이하 사업장은</a:t>
            </a:r>
            <a:r>
              <a:rPr lang="ko-KR" altLang="en-US" sz="2000" spc="-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근로기준법 제</a:t>
            </a:r>
            <a:r>
              <a:rPr lang="en-US" altLang="ko-KR" sz="2000" spc="-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53</a:t>
            </a:r>
            <a:r>
              <a:rPr lang="ko-KR" altLang="en-US" sz="2000" spc="-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조</a:t>
            </a:r>
            <a:r>
              <a:rPr lang="en-US" altLang="ko-KR" sz="2000" spc="-200">
                <a:solidFill>
                  <a:srgbClr val="0070c0"/>
                </a:solidFill>
                <a:latin typeface="+mj-ea"/>
                <a:ea typeface="+mj-ea"/>
              </a:rPr>
              <a:t>(</a:t>
            </a:r>
            <a:r>
              <a:rPr lang="ko-KR" altLang="en-US" sz="2000" spc="-200">
                <a:solidFill>
                  <a:srgbClr val="0070c0"/>
                </a:solidFill>
                <a:latin typeface="+mj-ea"/>
                <a:ea typeface="+mj-ea"/>
              </a:rPr>
              <a:t>연장 근로의 제한</a:t>
            </a:r>
            <a:r>
              <a:rPr lang="en-US" altLang="ko-KR" sz="2000" spc="-200">
                <a:solidFill>
                  <a:srgbClr val="0070c0"/>
                </a:solidFill>
                <a:latin typeface="+mj-ea"/>
                <a:ea typeface="+mj-ea"/>
              </a:rPr>
              <a:t>) </a:t>
            </a:r>
            <a:r>
              <a:rPr lang="ko-KR" altLang="en-US" sz="2000" spc="-200">
                <a:solidFill>
                  <a:srgbClr val="0070c0"/>
                </a:solidFill>
                <a:latin typeface="+mj-ea"/>
                <a:ea typeface="+mj-ea"/>
              </a:rPr>
              <a:t>미적용</a:t>
            </a:r>
            <a:endParaRPr lang="en-US" altLang="ko-KR" sz="2000" spc="-2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17294" y="1584291"/>
            <a:ext cx="7886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당사자가 합의하면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주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12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시간을 초과하여 연장근로 가능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endParaRPr lang="en-US" altLang="ko-KR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222863" y="2084845"/>
            <a:ext cx="8348526" cy="606714"/>
            <a:chOff x="222863" y="2206225"/>
            <a:chExt cx="8348526" cy="606714"/>
          </a:xfrm>
        </p:grpSpPr>
        <p:sp>
          <p:nvSpPr>
            <p:cNvPr id="60" name="사각형: 둥근 모서리 6">
              <a:extLst>
                <a:ext uri="{FF2B5EF4-FFF2-40B4-BE49-F238E27FC236}">
                  <a16:creationId xmlns:a16="http://schemas.microsoft.com/office/drawing/2014/main" id="{D4DA9D66-C8E2-4228-AD49-2499B4B3A4C5}"/>
                </a:ext>
              </a:extLst>
            </p:cNvPr>
            <p:cNvSpPr/>
            <p:nvPr/>
          </p:nvSpPr>
          <p:spPr>
            <a:xfrm>
              <a:off x="1080025" y="2206225"/>
              <a:ext cx="7491364" cy="43975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D24404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ko-KR" sz="2000">
                  <a:latin typeface="+mj-ea"/>
                  <a:ea typeface="+mj-ea"/>
                </a:rPr>
                <a:t>상시근로자 4인 이하 사업장에 적용 되는 근로시간 법령</a:t>
              </a:r>
            </a:p>
          </p:txBody>
        </p:sp>
        <p:pic>
          <p:nvPicPr>
            <p:cNvPr id="63" name="그림 62">
              <a:extLst>
                <a:ext uri="{FF2B5EF4-FFF2-40B4-BE49-F238E27FC236}">
                  <a16:creationId xmlns:a16="http://schemas.microsoft.com/office/drawing/2014/main" id="{1011D3F2-B547-4946-BBC6-EBFBD71EC9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180358">
              <a:off x="222863" y="2260837"/>
              <a:ext cx="1334247" cy="55210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64" name="직사각형 63"/>
          <p:cNvSpPr/>
          <p:nvPr/>
        </p:nvSpPr>
        <p:spPr>
          <a:xfrm>
            <a:off x="1191435" y="5466871"/>
            <a:ext cx="7491364" cy="1055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0" indent="-182563">
              <a:spcAft>
                <a:spcPts val="600"/>
              </a:spcAft>
              <a:buFont typeface="Arial"/>
              <a:buChar char="•"/>
              <a:defRPr/>
            </a:pPr>
            <a:r>
              <a:rPr lang="ko-KR" altLang="en-US" spc="-100">
                <a:latin typeface="+mj-ea"/>
                <a:ea typeface="+mj-ea"/>
              </a:rPr>
              <a:t>일반여성 </a:t>
            </a:r>
            <a:r>
              <a:rPr lang="en-US" altLang="ko-KR" spc="-100">
                <a:latin typeface="+mj-ea"/>
                <a:ea typeface="+mj-ea"/>
              </a:rPr>
              <a:t>: </a:t>
            </a:r>
            <a:r>
              <a:rPr lang="ko-KR" altLang="en-US" spc="-100">
                <a:latin typeface="+mj-ea"/>
                <a:ea typeface="+mj-ea"/>
              </a:rPr>
              <a:t>본인의 동의</a:t>
            </a:r>
            <a:endParaRPr lang="ko-KR" altLang="en-US" spc="-100">
              <a:latin typeface="+mj-ea"/>
              <a:ea typeface="+mj-ea"/>
            </a:endParaRPr>
          </a:p>
          <a:p>
            <a:pPr marL="182563" lvl="0" indent="-182563">
              <a:spcAft>
                <a:spcPts val="600"/>
              </a:spcAft>
              <a:buFont typeface="Arial"/>
              <a:buChar char="•"/>
              <a:defRPr/>
            </a:pPr>
            <a:r>
              <a:rPr lang="ko-KR" altLang="en-US" spc="-100">
                <a:latin typeface="+mj-ea"/>
                <a:ea typeface="+mj-ea"/>
              </a:rPr>
              <a:t>산부 및 연소자 </a:t>
            </a:r>
            <a:r>
              <a:rPr lang="en-US" altLang="ko-KR" spc="-100">
                <a:latin typeface="+mj-ea"/>
                <a:ea typeface="+mj-ea"/>
              </a:rPr>
              <a:t>: </a:t>
            </a:r>
            <a:r>
              <a:rPr lang="ko-KR" altLang="en-US" spc="-100">
                <a:latin typeface="+mj-ea"/>
                <a:ea typeface="+mj-ea"/>
              </a:rPr>
              <a:t>본인 동의 </a:t>
            </a:r>
            <a:r>
              <a:rPr lang="en-US" altLang="ko-KR" spc="-100">
                <a:latin typeface="+mj-ea"/>
                <a:ea typeface="+mj-ea"/>
              </a:rPr>
              <a:t>+ </a:t>
            </a:r>
            <a:r>
              <a:rPr lang="ko-KR" altLang="en-US" spc="-100">
                <a:latin typeface="+mj-ea"/>
                <a:ea typeface="+mj-ea"/>
              </a:rPr>
              <a:t>고용노동부장관 인가 </a:t>
            </a:r>
            <a:r>
              <a:rPr lang="en-US" altLang="ko-KR" spc="-100">
                <a:latin typeface="+mj-ea"/>
                <a:ea typeface="+mj-ea"/>
              </a:rPr>
              <a:t>+ </a:t>
            </a:r>
            <a:r>
              <a:rPr lang="ko-KR" altLang="en-US" spc="-100">
                <a:latin typeface="+mj-ea"/>
                <a:ea typeface="+mj-ea"/>
              </a:rPr>
              <a:t>근로자대표와 협의</a:t>
            </a:r>
            <a:endParaRPr lang="ko-KR" altLang="en-US" spc="-100">
              <a:latin typeface="+mj-ea"/>
              <a:ea typeface="+mj-ea"/>
            </a:endParaRPr>
          </a:p>
          <a:p>
            <a:pPr marL="182563" lvl="0" indent="-182563">
              <a:spcAft>
                <a:spcPts val="600"/>
              </a:spcAft>
              <a:buFont typeface="Arial"/>
              <a:buChar char="•"/>
              <a:defRPr/>
            </a:pPr>
            <a:r>
              <a:rPr lang="ko-KR" altLang="en-US" spc="-100">
                <a:latin typeface="+mj-ea"/>
                <a:ea typeface="+mj-ea"/>
              </a:rPr>
              <a:t>임부 </a:t>
            </a:r>
            <a:r>
              <a:rPr lang="en-US" altLang="ko-KR" spc="-100">
                <a:latin typeface="+mj-ea"/>
                <a:ea typeface="+mj-ea"/>
              </a:rPr>
              <a:t>: </a:t>
            </a:r>
            <a:r>
              <a:rPr lang="ko-KR" altLang="en-US" spc="-100">
                <a:latin typeface="+mj-ea"/>
                <a:ea typeface="+mj-ea"/>
              </a:rPr>
              <a:t>근로자의 명시적 청구 </a:t>
            </a:r>
            <a:r>
              <a:rPr lang="en-US" altLang="ko-KR" spc="-100">
                <a:latin typeface="+mj-ea"/>
                <a:ea typeface="+mj-ea"/>
              </a:rPr>
              <a:t>+ </a:t>
            </a:r>
            <a:r>
              <a:rPr lang="ko-KR" altLang="en-US" spc="-100">
                <a:latin typeface="+mj-ea"/>
                <a:ea typeface="+mj-ea"/>
              </a:rPr>
              <a:t>고용노동부장관 인가 </a:t>
            </a:r>
            <a:r>
              <a:rPr lang="en-US" altLang="ko-KR" spc="-100">
                <a:latin typeface="+mj-ea"/>
                <a:ea typeface="+mj-ea"/>
              </a:rPr>
              <a:t>+ </a:t>
            </a:r>
            <a:r>
              <a:rPr lang="ko-KR" altLang="en-US" spc="-100">
                <a:latin typeface="+mj-ea"/>
                <a:ea typeface="+mj-ea"/>
              </a:rPr>
              <a:t>근로자대표와 협의 </a:t>
            </a:r>
            <a:endParaRPr lang="ko-KR" altLang="en-US" spc="-100">
              <a:latin typeface="+mj-ea"/>
              <a:ea typeface="+mj-ea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1191435" y="3108553"/>
            <a:ext cx="7491364" cy="1737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0" indent="-182563">
              <a:spcAft>
                <a:spcPts val="1100"/>
              </a:spcAft>
              <a:buFont typeface="Arial"/>
              <a:buChar char="•"/>
              <a:defRPr/>
            </a:pPr>
            <a:r>
              <a:rPr lang="ko-KR" altLang="en-US" spc="-100">
                <a:latin typeface="+mj-ea"/>
                <a:ea typeface="+mj-ea"/>
              </a:rPr>
              <a:t>연소자</a:t>
            </a:r>
            <a:r>
              <a:rPr lang="en-US" altLang="ko-KR" spc="-100">
                <a:latin typeface="+mj-ea"/>
                <a:ea typeface="+mj-ea"/>
              </a:rPr>
              <a:t>(18</a:t>
            </a:r>
            <a:r>
              <a:rPr lang="ko-KR" altLang="en-US" spc="-100">
                <a:latin typeface="+mj-ea"/>
                <a:ea typeface="+mj-ea"/>
              </a:rPr>
              <a:t>세 미만</a:t>
            </a:r>
            <a:r>
              <a:rPr lang="en-US" altLang="ko-KR" spc="-100">
                <a:latin typeface="+mj-ea"/>
                <a:ea typeface="+mj-ea"/>
              </a:rPr>
              <a:t>)</a:t>
            </a:r>
            <a:r>
              <a:rPr lang="ko-KR" altLang="en-US" spc="-100">
                <a:latin typeface="+mj-ea"/>
                <a:ea typeface="+mj-ea"/>
              </a:rPr>
              <a:t>는 </a:t>
            </a:r>
            <a:r>
              <a:rPr lang="en-US" altLang="ko-KR" spc="-100">
                <a:latin typeface="+mj-ea"/>
                <a:ea typeface="+mj-ea"/>
              </a:rPr>
              <a:t>1</a:t>
            </a:r>
            <a:r>
              <a:rPr lang="ko-KR" altLang="en-US" spc="-100">
                <a:latin typeface="+mj-ea"/>
                <a:ea typeface="+mj-ea"/>
              </a:rPr>
              <a:t>일 </a:t>
            </a:r>
            <a:r>
              <a:rPr lang="en-US" altLang="ko-KR" spc="-100">
                <a:latin typeface="+mj-ea"/>
                <a:ea typeface="+mj-ea"/>
              </a:rPr>
              <a:t>1</a:t>
            </a:r>
            <a:r>
              <a:rPr lang="ko-KR" altLang="en-US" spc="-100">
                <a:latin typeface="+mj-ea"/>
                <a:ea typeface="+mj-ea"/>
              </a:rPr>
              <a:t>시간</a:t>
            </a:r>
            <a:r>
              <a:rPr lang="en-US" altLang="ko-KR" spc="-100">
                <a:latin typeface="+mj-ea"/>
                <a:ea typeface="+mj-ea"/>
              </a:rPr>
              <a:t>, 1</a:t>
            </a:r>
            <a:r>
              <a:rPr lang="ko-KR" altLang="en-US" spc="-100">
                <a:latin typeface="+mj-ea"/>
                <a:ea typeface="+mj-ea"/>
              </a:rPr>
              <a:t>주 </a:t>
            </a:r>
            <a:r>
              <a:rPr lang="en-US" altLang="ko-KR" spc="-100">
                <a:latin typeface="+mj-ea"/>
                <a:ea typeface="+mj-ea"/>
              </a:rPr>
              <a:t>5</a:t>
            </a:r>
            <a:r>
              <a:rPr lang="ko-KR" altLang="en-US" spc="-100">
                <a:latin typeface="+mj-ea"/>
                <a:ea typeface="+mj-ea"/>
              </a:rPr>
              <a:t>시간 한도로 연장근로 가능</a:t>
            </a:r>
            <a:br>
              <a:rPr lang="en-US" altLang="ko-KR" spc="-100">
                <a:latin typeface="+mj-ea"/>
                <a:ea typeface="+mj-ea"/>
              </a:rPr>
            </a:br>
            <a:r>
              <a:rPr lang="en-US" altLang="ko-KR" spc="-100">
                <a:latin typeface="+mn-ea"/>
              </a:rPr>
              <a:t>(</a:t>
            </a:r>
            <a:r>
              <a:rPr lang="ko-KR" altLang="en-US" spc="-100">
                <a:latin typeface="+mn-ea"/>
              </a:rPr>
              <a:t>근로기준법 제</a:t>
            </a:r>
            <a:r>
              <a:rPr lang="en-US" altLang="ko-KR" spc="-100">
                <a:latin typeface="+mn-ea"/>
              </a:rPr>
              <a:t>69</a:t>
            </a:r>
            <a:r>
              <a:rPr lang="ko-KR" altLang="en-US" spc="-100">
                <a:latin typeface="+mn-ea"/>
              </a:rPr>
              <a:t>조</a:t>
            </a:r>
            <a:r>
              <a:rPr lang="en-US" altLang="ko-KR" spc="-100">
                <a:latin typeface="+mn-ea"/>
              </a:rPr>
              <a:t>)</a:t>
            </a:r>
            <a:endParaRPr lang="en-US" altLang="ko-KR" spc="-100">
              <a:latin typeface="+mn-ea"/>
            </a:endParaRPr>
          </a:p>
          <a:p>
            <a:pPr marL="182563" lvl="0" indent="-182563">
              <a:spcAft>
                <a:spcPts val="1100"/>
              </a:spcAft>
              <a:buFont typeface="Arial"/>
              <a:buChar char="•"/>
              <a:defRPr/>
            </a:pPr>
            <a:r>
              <a:rPr lang="ko-KR" altLang="en-US" spc="-100">
                <a:latin typeface="+mj-ea"/>
                <a:ea typeface="+mj-ea"/>
              </a:rPr>
              <a:t>임신중인 여성근로자는 연장근로 금지</a:t>
            </a:r>
            <a:r>
              <a:rPr lang="en-US" altLang="ko-KR" sz="1600" spc="-100">
                <a:latin typeface="+mn-ea"/>
              </a:rPr>
              <a:t>(</a:t>
            </a:r>
            <a:r>
              <a:rPr lang="ko-KR" altLang="en-US" sz="1600" spc="-100">
                <a:latin typeface="+mn-ea"/>
              </a:rPr>
              <a:t>근로기준법 제</a:t>
            </a:r>
            <a:r>
              <a:rPr lang="en-US" altLang="ko-KR" sz="1600" spc="-100">
                <a:latin typeface="+mn-ea"/>
              </a:rPr>
              <a:t>74</a:t>
            </a:r>
            <a:r>
              <a:rPr lang="ko-KR" altLang="en-US" sz="1600" spc="-100">
                <a:latin typeface="+mn-ea"/>
              </a:rPr>
              <a:t>조 제</a:t>
            </a:r>
            <a:r>
              <a:rPr lang="en-US" altLang="ko-KR" sz="1600" spc="-100">
                <a:latin typeface="+mn-ea"/>
              </a:rPr>
              <a:t>5</a:t>
            </a:r>
            <a:r>
              <a:rPr lang="ko-KR" altLang="en-US" sz="1600" spc="-100">
                <a:latin typeface="+mn-ea"/>
              </a:rPr>
              <a:t>항</a:t>
            </a:r>
            <a:r>
              <a:rPr lang="en-US" altLang="ko-KR" sz="1600" spc="-100">
                <a:latin typeface="+mn-ea"/>
              </a:rPr>
              <a:t>)</a:t>
            </a:r>
            <a:endParaRPr lang="en-US" altLang="ko-KR" sz="1600" spc="-100">
              <a:latin typeface="+mn-ea"/>
            </a:endParaRPr>
          </a:p>
          <a:p>
            <a:pPr marL="182563" lvl="0" indent="-182563">
              <a:spcAft>
                <a:spcPts val="1100"/>
              </a:spcAft>
              <a:buFont typeface="Arial"/>
              <a:buChar char="•"/>
              <a:defRPr/>
            </a:pPr>
            <a:r>
              <a:rPr lang="ko-KR" altLang="en-US" spc="-100">
                <a:latin typeface="+mj-ea"/>
                <a:ea typeface="+mj-ea"/>
              </a:rPr>
              <a:t>산후 </a:t>
            </a:r>
            <a:r>
              <a:rPr lang="en-US" altLang="ko-KR" spc="-100">
                <a:latin typeface="+mj-ea"/>
                <a:ea typeface="+mj-ea"/>
              </a:rPr>
              <a:t>1</a:t>
            </a:r>
            <a:r>
              <a:rPr lang="ko-KR" altLang="en-US" spc="-100">
                <a:latin typeface="+mj-ea"/>
                <a:ea typeface="+mj-ea"/>
              </a:rPr>
              <a:t>년이 경과하지 아니한 여성은 </a:t>
            </a:r>
            <a:r>
              <a:rPr lang="en-US" altLang="ko-KR" spc="-100">
                <a:latin typeface="+mj-ea"/>
                <a:ea typeface="+mj-ea"/>
              </a:rPr>
              <a:t>1</a:t>
            </a:r>
            <a:r>
              <a:rPr lang="ko-KR" altLang="en-US" spc="-100">
                <a:latin typeface="+mj-ea"/>
                <a:ea typeface="+mj-ea"/>
              </a:rPr>
              <a:t>일 </a:t>
            </a:r>
            <a:r>
              <a:rPr lang="en-US" altLang="ko-KR" spc="-100">
                <a:latin typeface="+mj-ea"/>
                <a:ea typeface="+mj-ea"/>
              </a:rPr>
              <a:t>2</a:t>
            </a:r>
            <a:r>
              <a:rPr lang="ko-KR" altLang="en-US" spc="-100">
                <a:latin typeface="+mj-ea"/>
                <a:ea typeface="+mj-ea"/>
              </a:rPr>
              <a:t>시간</a:t>
            </a:r>
            <a:r>
              <a:rPr lang="en-US" altLang="ko-KR" spc="-100">
                <a:latin typeface="+mj-ea"/>
                <a:ea typeface="+mj-ea"/>
              </a:rPr>
              <a:t>, 1</a:t>
            </a:r>
            <a:r>
              <a:rPr lang="ko-KR" altLang="en-US" spc="-100">
                <a:latin typeface="+mj-ea"/>
                <a:ea typeface="+mj-ea"/>
              </a:rPr>
              <a:t>주 </a:t>
            </a:r>
            <a:r>
              <a:rPr lang="en-US" altLang="ko-KR" spc="-100">
                <a:latin typeface="+mj-ea"/>
                <a:ea typeface="+mj-ea"/>
              </a:rPr>
              <a:t>6</a:t>
            </a:r>
            <a:r>
              <a:rPr lang="ko-KR" altLang="en-US" spc="-100">
                <a:latin typeface="+mj-ea"/>
                <a:ea typeface="+mj-ea"/>
              </a:rPr>
              <a:t>시간</a:t>
            </a:r>
            <a:r>
              <a:rPr lang="en-US" altLang="ko-KR" spc="-100">
                <a:latin typeface="+mj-ea"/>
                <a:ea typeface="+mj-ea"/>
              </a:rPr>
              <a:t>, 1</a:t>
            </a:r>
            <a:r>
              <a:rPr lang="ko-KR" altLang="en-US" spc="-100">
                <a:latin typeface="+mj-ea"/>
                <a:ea typeface="+mj-ea"/>
              </a:rPr>
              <a:t>년 </a:t>
            </a:r>
            <a:r>
              <a:rPr lang="en-US" altLang="ko-KR" spc="-100">
                <a:latin typeface="+mj-ea"/>
                <a:ea typeface="+mj-ea"/>
              </a:rPr>
              <a:t>150</a:t>
            </a:r>
            <a:r>
              <a:rPr lang="ko-KR" altLang="en-US" spc="-100">
                <a:latin typeface="+mj-ea"/>
                <a:ea typeface="+mj-ea"/>
              </a:rPr>
              <a:t>시간을 초과하여 연장근로 금지</a:t>
            </a:r>
            <a:r>
              <a:rPr lang="en-US" altLang="ko-KR" sz="1600" spc="-100">
                <a:latin typeface="+mn-ea"/>
              </a:rPr>
              <a:t>(</a:t>
            </a:r>
            <a:r>
              <a:rPr lang="ko-KR" altLang="en-US" sz="1600" spc="-100">
                <a:latin typeface="+mn-ea"/>
              </a:rPr>
              <a:t>근로기준법 제</a:t>
            </a:r>
            <a:r>
              <a:rPr lang="en-US" altLang="ko-KR" sz="1600" spc="-100">
                <a:latin typeface="+mn-ea"/>
              </a:rPr>
              <a:t>71</a:t>
            </a:r>
            <a:r>
              <a:rPr lang="ko-KR" altLang="en-US" sz="1600" spc="-100">
                <a:latin typeface="+mn-ea"/>
              </a:rPr>
              <a:t>조</a:t>
            </a:r>
            <a:r>
              <a:rPr lang="en-US" altLang="ko-KR" sz="1600" spc="-100">
                <a:latin typeface="+mn-ea"/>
              </a:rPr>
              <a:t>)</a:t>
            </a:r>
            <a:endParaRPr lang="ko-KR" altLang="en-US" sz="1600" spc="-100">
              <a:latin typeface="+mj-ea"/>
              <a:ea typeface="+mj-ea"/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C8207554-4A1E-420E-959C-FAB035DECD50}"/>
              </a:ext>
            </a:extLst>
          </p:cNvPr>
          <p:cNvSpPr/>
          <p:nvPr/>
        </p:nvSpPr>
        <p:spPr>
          <a:xfrm>
            <a:off x="5101444" y="2750682"/>
            <a:ext cx="1524000" cy="2845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직사각형 66"/>
          <p:cNvSpPr/>
          <p:nvPr/>
        </p:nvSpPr>
        <p:spPr>
          <a:xfrm>
            <a:off x="984939" y="2696450"/>
            <a:ext cx="6897050" cy="387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spc="-100">
                <a:solidFill>
                  <a:srgbClr val="d24404"/>
                </a:solidFill>
                <a:latin typeface="+mj-ea"/>
                <a:ea typeface="+mj-ea"/>
              </a:rPr>
              <a:t>연소자</a:t>
            </a:r>
            <a:r>
              <a:rPr lang="en-US" altLang="ko-KR" sz="2000" spc="-100">
                <a:solidFill>
                  <a:srgbClr val="d24404"/>
                </a:solidFill>
                <a:latin typeface="+mj-ea"/>
                <a:ea typeface="+mj-ea"/>
              </a:rPr>
              <a:t>(18</a:t>
            </a:r>
            <a:r>
              <a:rPr lang="ko-KR" altLang="en-US" sz="2000" spc="-100">
                <a:solidFill>
                  <a:srgbClr val="d24404"/>
                </a:solidFill>
                <a:latin typeface="+mj-ea"/>
                <a:ea typeface="+mj-ea"/>
              </a:rPr>
              <a:t>세 미만</a:t>
            </a:r>
            <a:r>
              <a:rPr lang="en-US" altLang="ko-KR" sz="2000" spc="-100">
                <a:solidFill>
                  <a:srgbClr val="d24404"/>
                </a:solidFill>
                <a:latin typeface="+mj-ea"/>
                <a:ea typeface="+mj-ea"/>
              </a:rPr>
              <a:t>)</a:t>
            </a:r>
            <a:r>
              <a:rPr lang="ko-KR" altLang="en-US" sz="2000" spc="-100">
                <a:solidFill>
                  <a:srgbClr val="d24404"/>
                </a:solidFill>
                <a:latin typeface="+mj-ea"/>
                <a:ea typeface="+mj-ea"/>
              </a:rPr>
              <a:t>와 임산부에 대해서는</a:t>
            </a:r>
            <a:r>
              <a:rPr lang="ko-KR" altLang="en-US" sz="2000" spc="-100">
                <a:solidFill>
                  <a:schemeClr val="bg1"/>
                </a:solidFill>
                <a:latin typeface="+mj-ea"/>
                <a:ea typeface="+mj-ea"/>
              </a:rPr>
              <a:t> 연장근로 제한</a:t>
            </a:r>
            <a:endParaRPr lang="ko-KR" altLang="en-US" sz="2000" spc="-100">
              <a:solidFill>
                <a:schemeClr val="bg1"/>
              </a:solidFill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5F52D1D0-DD31-4DCF-99C8-DA78E79C5C94}"/>
              </a:ext>
            </a:extLst>
          </p:cNvPr>
          <p:cNvSpPr/>
          <p:nvPr/>
        </p:nvSpPr>
        <p:spPr>
          <a:xfrm>
            <a:off x="3910971" y="5127861"/>
            <a:ext cx="2352669" cy="2845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직사각형 68"/>
          <p:cNvSpPr/>
          <p:nvPr/>
        </p:nvSpPr>
        <p:spPr>
          <a:xfrm>
            <a:off x="984939" y="5074966"/>
            <a:ext cx="5935926" cy="3904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000" spc="-100">
                <a:solidFill>
                  <a:srgbClr val="d24404"/>
                </a:solidFill>
                <a:latin typeface="+mj-ea"/>
                <a:ea typeface="+mj-ea"/>
              </a:rPr>
              <a:t>여성과 연소자</a:t>
            </a:r>
            <a:r>
              <a:rPr lang="en-US" altLang="ko-KR" sz="2000" spc="-100">
                <a:solidFill>
                  <a:srgbClr val="d24404"/>
                </a:solidFill>
                <a:latin typeface="+mj-ea"/>
                <a:ea typeface="+mj-ea"/>
              </a:rPr>
              <a:t>(18</a:t>
            </a:r>
            <a:r>
              <a:rPr lang="ko-KR" altLang="en-US" sz="2000" spc="-100">
                <a:solidFill>
                  <a:srgbClr val="d24404"/>
                </a:solidFill>
                <a:latin typeface="+mj-ea"/>
                <a:ea typeface="+mj-ea"/>
              </a:rPr>
              <a:t>세 미만</a:t>
            </a:r>
            <a:r>
              <a:rPr lang="en-US" altLang="ko-KR" sz="2000" spc="-100">
                <a:solidFill>
                  <a:srgbClr val="d24404"/>
                </a:solidFill>
                <a:latin typeface="+mj-ea"/>
                <a:ea typeface="+mj-ea"/>
              </a:rPr>
              <a:t>)</a:t>
            </a:r>
            <a:r>
              <a:rPr lang="ko-KR" altLang="en-US" sz="2000" spc="-100">
                <a:solidFill>
                  <a:srgbClr val="d24404"/>
                </a:solidFill>
                <a:latin typeface="+mj-ea"/>
                <a:ea typeface="+mj-ea"/>
              </a:rPr>
              <a:t>는 </a:t>
            </a:r>
            <a:r>
              <a:rPr lang="ko-KR" altLang="en-US" sz="2000" spc="-100">
                <a:solidFill>
                  <a:schemeClr val="bg1"/>
                </a:solidFill>
                <a:latin typeface="+mj-ea"/>
                <a:ea typeface="+mj-ea"/>
              </a:rPr>
              <a:t>제한적 야간</a:t>
            </a:r>
            <a:r>
              <a:rPr lang="en-US" altLang="ko-KR" sz="2000" spc="-100">
                <a:solidFill>
                  <a:schemeClr val="bg1"/>
                </a:solidFill>
                <a:latin typeface="+mj-ea"/>
                <a:ea typeface="+mj-ea"/>
              </a:rPr>
              <a:t>·</a:t>
            </a:r>
            <a:r>
              <a:rPr lang="ko-KR" altLang="en-US" sz="2000" spc="-100">
                <a:solidFill>
                  <a:schemeClr val="bg1"/>
                </a:solidFill>
                <a:latin typeface="+mj-ea"/>
                <a:ea typeface="+mj-ea"/>
              </a:rPr>
              <a:t>휴일 근로</a:t>
            </a:r>
            <a:r>
              <a:rPr lang="ko-KR" altLang="en-US" sz="2000" spc="-100">
                <a:solidFill>
                  <a:srgbClr val="d24404"/>
                </a:solidFill>
                <a:latin typeface="+mj-ea"/>
                <a:ea typeface="+mj-ea"/>
              </a:rPr>
              <a:t> 가능</a:t>
            </a:r>
            <a:endParaRPr lang="ko-KR" altLang="en-US" sz="2000" spc="-100">
              <a:solidFill>
                <a:srgbClr val="d24404"/>
              </a:solidFill>
              <a:latin typeface="+mj-ea"/>
              <a:ea typeface="+mj-ea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275" y="106584"/>
            <a:ext cx="527876" cy="40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0" name="그룹 19">
            <a:extLst>
              <a:ext uri="{FF2B5EF4-FFF2-40B4-BE49-F238E27FC236}">
                <a16:creationId xmlns:a16="http://schemas.microsoft.com/office/drawing/2014/main" id="{002821D2-E143-4113-8792-BAB78D0892B1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21" name="직사각형 17">
              <a:extLst>
                <a:ext uri="{FF2B5EF4-FFF2-40B4-BE49-F238E27FC236}">
                  <a16:creationId xmlns:a16="http://schemas.microsoft.com/office/drawing/2014/main" id="{2B52B151-1281-43E8-94CC-1BA0722265FD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79B1AEEE-82B7-411D-83E3-CB7618CF003B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Ⅱ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근로시간</a:t>
              </a: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24" name="직각 삼각형 23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15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130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그림 5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76" y="2308012"/>
            <a:ext cx="8461248" cy="4392168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95DCA7D6-4D1A-46C1-95B1-8D6278BE7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3800" dirty="0" smtClean="0"/>
              <a:t>연차휴가에 대한 사용촉진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근로기준법 제</a:t>
            </a:r>
            <a:r>
              <a:rPr lang="en-US" altLang="ko-KR" sz="2000" dirty="0"/>
              <a:t>61</a:t>
            </a:r>
            <a:r>
              <a:rPr lang="ko-KR" altLang="en-US" sz="2000" dirty="0"/>
              <a:t>조</a:t>
            </a:r>
            <a:r>
              <a:rPr lang="en-US" altLang="ko-KR" sz="2000" dirty="0" smtClean="0"/>
              <a:t>)</a:t>
            </a:r>
            <a:endParaRPr lang="ko-KR" altLang="en-US" sz="20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275" y="106584"/>
            <a:ext cx="527876" cy="40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09101" y="1582369"/>
            <a:ext cx="8496232" cy="635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lvl="0" indent="-182563">
              <a:spcAft>
                <a:spcPts val="600"/>
              </a:spcAft>
              <a:buFont typeface="Arial"/>
              <a:buChar char="•"/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계속근로기간 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년 미만 근로자와 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년간 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80%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미만 출근한 근로자의 연차유급휴가에 대한 사용촉진 신설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(2020.3.31.)</a:t>
            </a:r>
            <a:endParaRPr lang="en-US" altLang="ko-KR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81000" y="1188634"/>
            <a:ext cx="8424333" cy="351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C9250E-6B1D-4DE7-AC81-6F4615BFB8B2}"/>
              </a:ext>
            </a:extLst>
          </p:cNvPr>
          <p:cNvSpPr txBox="1"/>
          <p:nvPr/>
        </p:nvSpPr>
        <p:spPr>
          <a:xfrm>
            <a:off x="381001" y="1176039"/>
            <a:ext cx="842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err="1">
                <a:solidFill>
                  <a:srgbClr val="0070C0"/>
                </a:solidFill>
                <a:latin typeface="+mj-ea"/>
                <a:ea typeface="+mj-ea"/>
              </a:rPr>
              <a:t>상시근로자</a:t>
            </a:r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 </a:t>
            </a:r>
            <a:r>
              <a:rPr lang="en-US" altLang="ko-KR" sz="2000" dirty="0">
                <a:solidFill>
                  <a:srgbClr val="0070C0"/>
                </a:solidFill>
                <a:latin typeface="+mj-ea"/>
                <a:ea typeface="+mj-ea"/>
              </a:rPr>
              <a:t>4</a:t>
            </a:r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인 이하 사업장은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2000" dirty="0" smtClean="0">
                <a:solidFill>
                  <a:srgbClr val="0070C0"/>
                </a:solidFill>
                <a:latin typeface="+mj-ea"/>
                <a:ea typeface="+mj-ea"/>
              </a:rPr>
              <a:t>연차유급휴가</a:t>
            </a:r>
            <a:r>
              <a:rPr lang="en-US" altLang="ko-KR" sz="2000" dirty="0" smtClean="0">
                <a:solidFill>
                  <a:srgbClr val="0070C0"/>
                </a:solidFill>
                <a:latin typeface="+mj-ea"/>
                <a:ea typeface="+mj-ea"/>
              </a:rPr>
              <a:t> </a:t>
            </a:r>
            <a:r>
              <a:rPr lang="ko-KR" altLang="en-US" sz="2000" dirty="0" err="1">
                <a:solidFill>
                  <a:srgbClr val="0070C0"/>
                </a:solidFill>
                <a:latin typeface="+mj-ea"/>
                <a:ea typeface="+mj-ea"/>
              </a:rPr>
              <a:t>미적용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002821D2-E143-4113-8792-BAB78D0892B1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9" name="직사각형 17">
              <a:extLst>
                <a:ext uri="{FF2B5EF4-FFF2-40B4-BE49-F238E27FC236}">
                  <a16:creationId xmlns:a16="http://schemas.microsoft.com/office/drawing/2014/main" id="{2B52B151-1281-43E8-94CC-1BA0722265FD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79B1AEEE-82B7-411D-83E3-CB7618CF003B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Ⅱ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근로시간</a:t>
              </a: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14" name="직각 삼각형 13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16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548309" y="2442270"/>
            <a:ext cx="6108085" cy="2654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ko-KR" altLang="en-US" sz="1400" spc="-8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매 </a:t>
            </a:r>
            <a:r>
              <a:rPr lang="en-US" altLang="ko-KR" sz="1400" spc="-8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1</a:t>
            </a:r>
            <a:r>
              <a:rPr lang="ko-KR" altLang="en-US" sz="1400" spc="-8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년 </a:t>
            </a:r>
            <a:r>
              <a:rPr lang="ko-KR" altLang="en-US" sz="1400" spc="-80" dirty="0" err="1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근로제공에</a:t>
            </a:r>
            <a:r>
              <a:rPr lang="ko-KR" altLang="en-US" sz="1400" spc="-8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 따라 발생한 연차휴가 </a:t>
            </a:r>
            <a:r>
              <a:rPr lang="ko-KR" altLang="en-US" sz="1400" spc="-80" dirty="0" err="1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사용촉진</a:t>
            </a:r>
            <a:r>
              <a:rPr lang="ko-KR" altLang="en-US" sz="1400" spc="-8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 절차</a:t>
            </a:r>
            <a:r>
              <a:rPr lang="en-US" altLang="ko-KR" sz="1400" spc="-8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(1</a:t>
            </a:r>
            <a:r>
              <a:rPr lang="ko-KR" altLang="en-US" sz="1400" spc="-8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월 </a:t>
            </a:r>
            <a:r>
              <a:rPr lang="en-US" altLang="ko-KR" sz="1400" spc="-8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1</a:t>
            </a:r>
            <a:r>
              <a:rPr lang="ko-KR" altLang="en-US" sz="1400" spc="-8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일 휴가 발생 기준</a:t>
            </a:r>
            <a:r>
              <a:rPr lang="en-US" altLang="ko-KR" sz="1400" spc="-80" dirty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)</a:t>
            </a:r>
            <a:endParaRPr lang="ko-KR" altLang="en-US" sz="1400" spc="-80" dirty="0" smtClean="0">
              <a:solidFill>
                <a:schemeClr val="bg1"/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4799" y="2754299"/>
            <a:ext cx="8250534" cy="274651"/>
          </a:xfrm>
          <a:prstGeom prst="rect">
            <a:avLst/>
          </a:prstGeom>
          <a:noFill/>
        </p:spPr>
        <p:txBody>
          <a:bodyPr vert="horz" wrap="square" lIns="0" tIns="0" rIns="0" bIns="0" anchor="t">
            <a:spAutoFit/>
          </a:bodyPr>
          <a:lstStyle/>
          <a:p>
            <a:pPr lvl="0">
              <a:lnSpc>
                <a:spcPts val="2200"/>
              </a:lnSpc>
              <a:defRPr/>
            </a:pPr>
            <a:r>
              <a:rPr lang="en-US" altLang="ko-KR" sz="1400" spc="-200">
                <a:solidFill>
                  <a:srgbClr val="7030a0"/>
                </a:solidFill>
                <a:latin typeface="+mj-ea"/>
                <a:ea typeface="+mj-ea"/>
              </a:rPr>
              <a:t>(</a:t>
            </a:r>
            <a:r>
              <a:rPr lang="ko-KR" altLang="en-US" sz="1400" spc="-200">
                <a:solidFill>
                  <a:srgbClr val="7030a0"/>
                </a:solidFill>
                <a:latin typeface="+mj-ea"/>
                <a:ea typeface="+mj-ea"/>
              </a:rPr>
              <a:t>대상</a:t>
            </a:r>
            <a:r>
              <a:rPr lang="en-US" altLang="ko-KR" sz="1400" spc="-200">
                <a:solidFill>
                  <a:srgbClr val="7030a0"/>
                </a:solidFill>
                <a:latin typeface="+mj-ea"/>
                <a:ea typeface="+mj-ea"/>
              </a:rPr>
              <a:t>) </a:t>
            </a:r>
            <a:r>
              <a:rPr lang="ko-KR" altLang="en-US" sz="1400" spc="-200">
                <a:solidFill>
                  <a:srgbClr val="7030a0"/>
                </a:solidFill>
                <a:latin typeface="+mn-ea"/>
              </a:rPr>
              <a:t>전년도 </a:t>
            </a:r>
            <a:r>
              <a:rPr lang="en-US" altLang="ko-KR" sz="1400" spc="-200">
                <a:solidFill>
                  <a:srgbClr val="7030a0"/>
                </a:solidFill>
                <a:latin typeface="+mn-ea"/>
              </a:rPr>
              <a:t>1</a:t>
            </a:r>
            <a:r>
              <a:rPr lang="ko-KR" altLang="en-US" sz="1400" spc="-200">
                <a:solidFill>
                  <a:srgbClr val="7030a0"/>
                </a:solidFill>
                <a:latin typeface="+mn-ea"/>
              </a:rPr>
              <a:t>년간 출근율에 따라 발생한 연차휴가</a:t>
            </a:r>
            <a:r>
              <a:rPr lang="en-US" altLang="ko-KR" sz="1400" spc="-200">
                <a:solidFill>
                  <a:srgbClr val="7030a0"/>
                </a:solidFill>
                <a:latin typeface="+mn-ea"/>
              </a:rPr>
              <a:t>(80% </a:t>
            </a:r>
            <a:r>
              <a:rPr lang="ko-KR" altLang="en-US" sz="1400" spc="-200">
                <a:solidFill>
                  <a:srgbClr val="7030a0"/>
                </a:solidFill>
                <a:latin typeface="+mn-ea"/>
              </a:rPr>
              <a:t>이상이면 </a:t>
            </a:r>
            <a:r>
              <a:rPr lang="en-US" altLang="ko-KR" sz="1400" spc="-200">
                <a:solidFill>
                  <a:srgbClr val="7030a0"/>
                </a:solidFill>
                <a:latin typeface="+mn-ea"/>
              </a:rPr>
              <a:t>15</a:t>
            </a:r>
            <a:r>
              <a:rPr lang="ko-KR" altLang="en-US" sz="1400" spc="-200">
                <a:solidFill>
                  <a:srgbClr val="7030a0"/>
                </a:solidFill>
                <a:latin typeface="+mn-ea"/>
              </a:rPr>
              <a:t>일</a:t>
            </a:r>
            <a:r>
              <a:rPr lang="en-US" altLang="ko-KR" sz="1400" spc="-200">
                <a:solidFill>
                  <a:srgbClr val="7030a0"/>
                </a:solidFill>
                <a:latin typeface="+mn-ea"/>
              </a:rPr>
              <a:t>+</a:t>
            </a:r>
            <a:r>
              <a:rPr lang="en-US" altLang="ko-KR" sz="1400" spc="-200">
                <a:solidFill>
                  <a:srgbClr val="7030a0"/>
                </a:solidFill>
              </a:rPr>
              <a:t>∝</a:t>
            </a:r>
            <a:r>
              <a:rPr lang="en-US" altLang="ko-KR" sz="1400" spc="-200">
                <a:solidFill>
                  <a:srgbClr val="7030a0"/>
                </a:solidFill>
                <a:latin typeface="+mn-ea"/>
              </a:rPr>
              <a:t>, 80% </a:t>
            </a:r>
            <a:r>
              <a:rPr lang="ko-KR" altLang="en-US" sz="1400" spc="-200">
                <a:solidFill>
                  <a:srgbClr val="7030a0"/>
                </a:solidFill>
                <a:latin typeface="+mn-ea"/>
              </a:rPr>
              <a:t>미만이면 개근한 개월 수에 해당하는 일수</a:t>
            </a:r>
            <a:r>
              <a:rPr lang="en-US" altLang="ko-KR" sz="1400" spc="-200">
                <a:solidFill>
                  <a:srgbClr val="7030a0"/>
                </a:solidFill>
                <a:latin typeface="+mn-ea"/>
              </a:rPr>
              <a:t>)</a:t>
            </a:r>
            <a:endParaRPr lang="ko-KR" altLang="en-US" sz="1400" spc="-200">
              <a:solidFill>
                <a:srgbClr val="7030a0"/>
              </a:solidFill>
              <a:latin typeface="+mn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9763" y="3339668"/>
            <a:ext cx="790984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300" dirty="0" smtClean="0">
                <a:solidFill>
                  <a:schemeClr val="bg1"/>
                </a:solidFill>
                <a:latin typeface="+mj-ea"/>
                <a:ea typeface="+mj-ea"/>
              </a:rPr>
              <a:t>1</a:t>
            </a:r>
            <a:r>
              <a:rPr lang="ko-KR" altLang="en-US" sz="1300" dirty="0" err="1" smtClean="0">
                <a:solidFill>
                  <a:schemeClr val="bg1"/>
                </a:solidFill>
                <a:latin typeface="+mj-ea"/>
                <a:ea typeface="+mj-ea"/>
              </a:rPr>
              <a:t>차촉진</a:t>
            </a:r>
            <a:endParaRPr lang="ko-KR" altLang="en-US" sz="1300" dirty="0" smtClean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18" name="직선 연결선 17"/>
          <p:cNvCxnSpPr/>
          <p:nvPr/>
        </p:nvCxnSpPr>
        <p:spPr>
          <a:xfrm>
            <a:off x="1340747" y="3184448"/>
            <a:ext cx="0" cy="51049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340747" y="3178085"/>
            <a:ext cx="1543045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300" dirty="0" smtClean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300" dirty="0" err="1" smtClean="0">
                <a:solidFill>
                  <a:schemeClr val="bg1"/>
                </a:solidFill>
                <a:latin typeface="+mj-ea"/>
                <a:ea typeface="+mj-ea"/>
              </a:rPr>
              <a:t>사용자→근로자</a:t>
            </a:r>
            <a:r>
              <a:rPr lang="en-US" altLang="ko-KR" sz="1300" dirty="0" smtClean="0">
                <a:solidFill>
                  <a:schemeClr val="bg1"/>
                </a:solidFill>
                <a:latin typeface="+mj-ea"/>
                <a:ea typeface="+mj-ea"/>
              </a:rPr>
              <a:t>)</a:t>
            </a:r>
          </a:p>
          <a:p>
            <a:pPr algn="ctr"/>
            <a:r>
              <a:rPr lang="ko-KR" altLang="en-US" sz="1050" dirty="0" smtClean="0">
                <a:solidFill>
                  <a:schemeClr val="bg1"/>
                </a:solidFill>
                <a:latin typeface="+mn-ea"/>
              </a:rPr>
              <a:t>연차미사용일수 고지 및 </a:t>
            </a:r>
            <a:r>
              <a:rPr lang="ko-KR" altLang="en-US" sz="1050" dirty="0" err="1" smtClean="0">
                <a:solidFill>
                  <a:schemeClr val="bg1"/>
                </a:solidFill>
                <a:latin typeface="+mn-ea"/>
              </a:rPr>
              <a:t>사용시기</a:t>
            </a:r>
            <a:r>
              <a:rPr lang="ko-KR" altLang="en-US" sz="1050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050" dirty="0" err="1" smtClean="0">
                <a:solidFill>
                  <a:schemeClr val="bg1"/>
                </a:solidFill>
                <a:latin typeface="+mn-ea"/>
              </a:rPr>
              <a:t>지정ㆍ통보</a:t>
            </a:r>
            <a:r>
              <a:rPr lang="ko-KR" altLang="en-US" sz="1050" dirty="0" smtClean="0">
                <a:solidFill>
                  <a:schemeClr val="bg1"/>
                </a:solidFill>
                <a:latin typeface="+mn-ea"/>
              </a:rPr>
              <a:t> 요구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91957" y="3339668"/>
            <a:ext cx="736794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300" dirty="0" smtClean="0">
                <a:solidFill>
                  <a:schemeClr val="bg1"/>
                </a:solidFill>
                <a:latin typeface="+mj-ea"/>
                <a:ea typeface="+mj-ea"/>
              </a:rPr>
              <a:t>2</a:t>
            </a:r>
            <a:r>
              <a:rPr lang="ko-KR" altLang="en-US" sz="1300" dirty="0" err="1" smtClean="0">
                <a:solidFill>
                  <a:schemeClr val="bg1"/>
                </a:solidFill>
                <a:latin typeface="+mj-ea"/>
                <a:ea typeface="+mj-ea"/>
              </a:rPr>
              <a:t>차촉진</a:t>
            </a:r>
            <a:endParaRPr lang="ko-KR" altLang="en-US" sz="1300" dirty="0" smtClean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7028751" y="3184448"/>
            <a:ext cx="0" cy="51049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028751" y="3178085"/>
            <a:ext cx="1613599" cy="50809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 algn="ctr">
              <a:defRPr/>
            </a:pPr>
            <a:r>
              <a:rPr lang="en-US" altLang="ko-KR" sz="130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300">
                <a:solidFill>
                  <a:schemeClr val="bg1"/>
                </a:solidFill>
                <a:latin typeface="+mj-ea"/>
                <a:ea typeface="+mj-ea"/>
              </a:rPr>
              <a:t>사용자→근로자</a:t>
            </a:r>
            <a:r>
              <a:rPr lang="en-US" altLang="ko-KR" sz="130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en-US" altLang="ko-KR" sz="1300">
              <a:solidFill>
                <a:schemeClr val="bg1"/>
              </a:solidFill>
              <a:latin typeface="+mj-ea"/>
              <a:ea typeface="+mj-ea"/>
            </a:endParaRPr>
          </a:p>
          <a:p>
            <a:pPr lvl="0" algn="ctr">
              <a:defRPr/>
            </a:pPr>
            <a:r>
              <a:rPr lang="ko-KR" altLang="en-US" sz="1050" spc="-150">
                <a:solidFill>
                  <a:schemeClr val="bg1"/>
                </a:solidFill>
                <a:latin typeface="+mn-ea"/>
              </a:rPr>
              <a:t>근로자의 사용시기 미통보시</a:t>
            </a:r>
            <a:endParaRPr lang="ko-KR" altLang="en-US" sz="1050" spc="-150">
              <a:solidFill>
                <a:schemeClr val="bg1"/>
              </a:solidFill>
              <a:latin typeface="+mn-ea"/>
            </a:endParaRPr>
          </a:p>
          <a:p>
            <a:pPr lvl="0" algn="ctr">
              <a:defRPr/>
            </a:pPr>
            <a:r>
              <a:rPr lang="ko-KR" altLang="en-US" sz="1050" spc="-150">
                <a:solidFill>
                  <a:schemeClr val="bg1"/>
                </a:solidFill>
                <a:latin typeface="+mn-ea"/>
              </a:rPr>
              <a:t>사용자가 사용시기 지정ㆍ통보</a:t>
            </a:r>
            <a:endParaRPr lang="ko-KR" altLang="en-US" sz="1000" spc="-15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16300" y="3267841"/>
            <a:ext cx="2343149" cy="3616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300" dirty="0" smtClean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300" dirty="0" err="1" smtClean="0">
                <a:solidFill>
                  <a:schemeClr val="bg1"/>
                </a:solidFill>
                <a:latin typeface="+mj-ea"/>
                <a:ea typeface="+mj-ea"/>
              </a:rPr>
              <a:t>근로자→사용자</a:t>
            </a:r>
            <a:r>
              <a:rPr lang="en-US" altLang="ko-KR" sz="1300" dirty="0" smtClean="0">
                <a:solidFill>
                  <a:schemeClr val="bg1"/>
                </a:solidFill>
                <a:latin typeface="+mj-ea"/>
                <a:ea typeface="+mj-ea"/>
              </a:rPr>
              <a:t>)</a:t>
            </a:r>
          </a:p>
          <a:p>
            <a:pPr algn="ctr"/>
            <a:r>
              <a:rPr lang="ko-KR" altLang="en-US" sz="1050" dirty="0" err="1" smtClean="0">
                <a:solidFill>
                  <a:schemeClr val="bg1"/>
                </a:solidFill>
                <a:latin typeface="+mn-ea"/>
              </a:rPr>
              <a:t>사용시기</a:t>
            </a:r>
            <a:r>
              <a:rPr lang="ko-KR" altLang="en-US" sz="1050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050" dirty="0" err="1" smtClean="0">
                <a:solidFill>
                  <a:schemeClr val="bg1"/>
                </a:solidFill>
                <a:latin typeface="+mn-ea"/>
              </a:rPr>
              <a:t>지정ㆍ통보</a:t>
            </a:r>
            <a:endParaRPr lang="ko-KR" altLang="en-US" sz="1050" dirty="0" smtClean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416301" y="3843825"/>
            <a:ext cx="2343148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50" dirty="0" smtClean="0">
                <a:solidFill>
                  <a:schemeClr val="bg1"/>
                </a:solidFill>
                <a:latin typeface="+mj-ea"/>
                <a:ea typeface="+mj-ea"/>
              </a:rPr>
              <a:t>1</a:t>
            </a:r>
            <a:r>
              <a:rPr lang="ko-KR" altLang="en-US" sz="1050" dirty="0" smtClean="0">
                <a:solidFill>
                  <a:schemeClr val="bg1"/>
                </a:solidFill>
                <a:latin typeface="+mj-ea"/>
                <a:ea typeface="+mj-ea"/>
              </a:rPr>
              <a:t>차 촉진을 받은 날로부터 </a:t>
            </a:r>
            <a:r>
              <a:rPr lang="en-US" altLang="ko-KR" sz="1050" dirty="0" smtClean="0">
                <a:solidFill>
                  <a:schemeClr val="bg1"/>
                </a:solidFill>
                <a:latin typeface="+mj-ea"/>
                <a:ea typeface="+mj-ea"/>
              </a:rPr>
              <a:t>10</a:t>
            </a:r>
            <a:r>
              <a:rPr lang="ko-KR" altLang="en-US" sz="1050" dirty="0" smtClean="0">
                <a:solidFill>
                  <a:schemeClr val="bg1"/>
                </a:solidFill>
                <a:latin typeface="+mj-ea"/>
                <a:ea typeface="+mj-ea"/>
              </a:rPr>
              <a:t>일 이내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91957" y="3843825"/>
            <a:ext cx="2350393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50" dirty="0" smtClean="0">
                <a:solidFill>
                  <a:schemeClr val="bg1"/>
                </a:solidFill>
                <a:latin typeface="+mj-ea"/>
                <a:ea typeface="+mj-ea"/>
              </a:rPr>
              <a:t>10.31.</a:t>
            </a:r>
            <a:r>
              <a:rPr lang="ko-KR" altLang="en-US" sz="1050" dirty="0" smtClean="0">
                <a:solidFill>
                  <a:schemeClr val="bg1"/>
                </a:solidFill>
                <a:latin typeface="+mj-ea"/>
                <a:ea typeface="+mj-ea"/>
              </a:rPr>
              <a:t>까지</a:t>
            </a:r>
            <a:r>
              <a:rPr lang="en-US" altLang="ko-KR" sz="1050" dirty="0" smtClean="0">
                <a:solidFill>
                  <a:schemeClr val="bg1"/>
                </a:solidFill>
                <a:latin typeface="+mj-ea"/>
                <a:ea typeface="+mj-ea"/>
              </a:rPr>
              <a:t>(2</a:t>
            </a:r>
            <a:r>
              <a:rPr lang="ko-KR" altLang="en-US" sz="1050" dirty="0" smtClean="0">
                <a:solidFill>
                  <a:schemeClr val="bg1"/>
                </a:solidFill>
                <a:latin typeface="+mj-ea"/>
                <a:ea typeface="+mj-ea"/>
              </a:rPr>
              <a:t>개월 전</a:t>
            </a:r>
            <a:r>
              <a:rPr lang="en-US" altLang="ko-KR" sz="1050" dirty="0" smtClean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en-US" sz="1050" dirty="0" smtClean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48309" y="4274851"/>
            <a:ext cx="6108085" cy="2654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altLang="ko-KR" sz="1400" spc="-8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1</a:t>
            </a:r>
            <a:r>
              <a:rPr lang="ko-KR" altLang="en-US" sz="1400" spc="-8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년 미만 연차휴가 </a:t>
            </a:r>
            <a:r>
              <a:rPr lang="ko-KR" altLang="en-US" sz="1400" spc="-80" dirty="0" err="1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사용촉진</a:t>
            </a:r>
            <a:r>
              <a:rPr lang="ko-KR" altLang="en-US" sz="1400" spc="-8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 절차</a:t>
            </a:r>
            <a:r>
              <a:rPr lang="en-US" altLang="ko-KR" sz="1400" spc="-8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(1</a:t>
            </a:r>
            <a:r>
              <a:rPr lang="ko-KR" altLang="en-US" sz="1400" spc="-8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월 </a:t>
            </a:r>
            <a:r>
              <a:rPr lang="en-US" altLang="ko-KR" sz="1400" spc="-8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1</a:t>
            </a:r>
            <a:r>
              <a:rPr lang="ko-KR" altLang="en-US" sz="1400" spc="-8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일 </a:t>
            </a:r>
            <a:r>
              <a:rPr lang="ko-KR" altLang="en-US" sz="1400" spc="-80" dirty="0" err="1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입사자</a:t>
            </a:r>
            <a:r>
              <a:rPr lang="ko-KR" altLang="en-US" sz="1400" spc="-8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 기준</a:t>
            </a:r>
            <a:r>
              <a:rPr lang="en-US" altLang="ko-KR" sz="1400" spc="-8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)</a:t>
            </a:r>
            <a:endParaRPr lang="ko-KR" altLang="en-US" sz="1400" spc="-80" dirty="0" smtClean="0">
              <a:solidFill>
                <a:schemeClr val="bg1"/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54799" y="4611052"/>
            <a:ext cx="8250534" cy="27527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>
              <a:lnSpc>
                <a:spcPts val="2200"/>
              </a:lnSpc>
              <a:defRPr/>
            </a:pPr>
            <a:r>
              <a:rPr lang="en-US" altLang="ko-KR" sz="1400" spc="-230">
                <a:solidFill>
                  <a:srgbClr val="7030a0"/>
                </a:solidFill>
                <a:latin typeface="+mj-ea"/>
                <a:ea typeface="+mj-ea"/>
              </a:rPr>
              <a:t>(</a:t>
            </a:r>
            <a:r>
              <a:rPr lang="ko-KR" altLang="en-US" sz="1400" spc="-230">
                <a:solidFill>
                  <a:srgbClr val="7030a0"/>
                </a:solidFill>
                <a:latin typeface="+mj-ea"/>
                <a:ea typeface="+mj-ea"/>
              </a:rPr>
              <a:t>대상</a:t>
            </a:r>
            <a:r>
              <a:rPr lang="en-US" altLang="ko-KR" sz="1400" spc="-230">
                <a:solidFill>
                  <a:srgbClr val="7030a0"/>
                </a:solidFill>
                <a:latin typeface="+mj-ea"/>
                <a:ea typeface="+mj-ea"/>
              </a:rPr>
              <a:t>) </a:t>
            </a:r>
            <a:r>
              <a:rPr lang="ko-KR" altLang="en-US" sz="1400" spc="-230">
                <a:solidFill>
                  <a:srgbClr val="7030a0"/>
                </a:solidFill>
                <a:latin typeface="+mn-ea"/>
              </a:rPr>
              <a:t>계속근로기간 </a:t>
            </a:r>
            <a:r>
              <a:rPr lang="en-US" altLang="ko-KR" sz="1400" spc="-230">
                <a:solidFill>
                  <a:srgbClr val="7030a0"/>
                </a:solidFill>
                <a:latin typeface="+mn-ea"/>
              </a:rPr>
              <a:t>1</a:t>
            </a:r>
            <a:r>
              <a:rPr lang="ko-KR" altLang="en-US" sz="1400" spc="-230">
                <a:solidFill>
                  <a:srgbClr val="7030a0"/>
                </a:solidFill>
                <a:latin typeface="+mn-ea"/>
              </a:rPr>
              <a:t>년 미만 기간동안 </a:t>
            </a:r>
            <a:r>
              <a:rPr lang="en-US" altLang="ko-KR" sz="1400" spc="-230">
                <a:solidFill>
                  <a:srgbClr val="7030a0"/>
                </a:solidFill>
                <a:latin typeface="+mn-ea"/>
              </a:rPr>
              <a:t>1</a:t>
            </a:r>
            <a:r>
              <a:rPr lang="ko-KR" altLang="en-US" sz="1400" spc="-230">
                <a:solidFill>
                  <a:srgbClr val="7030a0"/>
                </a:solidFill>
                <a:latin typeface="+mn-ea"/>
              </a:rPr>
              <a:t>개월 개근 시 </a:t>
            </a:r>
            <a:r>
              <a:rPr lang="en-US" altLang="ko-KR" sz="1400" spc="-230">
                <a:solidFill>
                  <a:srgbClr val="7030a0"/>
                </a:solidFill>
                <a:latin typeface="+mn-ea"/>
              </a:rPr>
              <a:t>1</a:t>
            </a:r>
            <a:r>
              <a:rPr lang="ko-KR" altLang="en-US" sz="1400" spc="-230">
                <a:solidFill>
                  <a:srgbClr val="7030a0"/>
                </a:solidFill>
                <a:latin typeface="+mn-ea"/>
              </a:rPr>
              <a:t>일씩 발생하는 연차휴가로써 개정법 시행일인 </a:t>
            </a:r>
            <a:r>
              <a:rPr lang="en-US" altLang="ko-KR" sz="1400" spc="-230">
                <a:solidFill>
                  <a:srgbClr val="7030a0"/>
                </a:solidFill>
                <a:latin typeface="+mn-ea"/>
              </a:rPr>
              <a:t>2020.3.31. </a:t>
            </a:r>
            <a:r>
              <a:rPr lang="ko-KR" altLang="en-US" sz="1400" spc="-230">
                <a:solidFill>
                  <a:srgbClr val="7030a0"/>
                </a:solidFill>
                <a:latin typeface="+mn-ea"/>
              </a:rPr>
              <a:t>이후 발생한 휴가</a:t>
            </a:r>
            <a:endParaRPr lang="ko-KR" altLang="en-US" sz="1400" spc="-230">
              <a:solidFill>
                <a:srgbClr val="7030a0"/>
              </a:solidFill>
              <a:latin typeface="+mn-e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49763" y="5149154"/>
            <a:ext cx="790984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300" dirty="0" smtClean="0">
                <a:solidFill>
                  <a:schemeClr val="bg1"/>
                </a:solidFill>
                <a:latin typeface="+mj-ea"/>
                <a:ea typeface="+mj-ea"/>
              </a:rPr>
              <a:t>1</a:t>
            </a:r>
            <a:r>
              <a:rPr lang="ko-KR" altLang="en-US" sz="1300" dirty="0" err="1" smtClean="0">
                <a:solidFill>
                  <a:schemeClr val="bg1"/>
                </a:solidFill>
                <a:latin typeface="+mj-ea"/>
                <a:ea typeface="+mj-ea"/>
              </a:rPr>
              <a:t>차촉진</a:t>
            </a:r>
            <a:endParaRPr lang="ko-KR" altLang="en-US" sz="1300" dirty="0" smtClean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32" name="직선 연결선 31"/>
          <p:cNvCxnSpPr/>
          <p:nvPr/>
        </p:nvCxnSpPr>
        <p:spPr>
          <a:xfrm>
            <a:off x="1340747" y="4993934"/>
            <a:ext cx="0" cy="5104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340747" y="4987571"/>
            <a:ext cx="2580446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300" dirty="0" smtClean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300" dirty="0" err="1" smtClean="0">
                <a:solidFill>
                  <a:schemeClr val="bg1"/>
                </a:solidFill>
                <a:latin typeface="+mj-ea"/>
                <a:ea typeface="+mj-ea"/>
              </a:rPr>
              <a:t>사용자→근로자</a:t>
            </a:r>
            <a:r>
              <a:rPr lang="en-US" altLang="ko-KR" sz="1300" dirty="0" smtClean="0">
                <a:solidFill>
                  <a:schemeClr val="bg1"/>
                </a:solidFill>
                <a:latin typeface="+mj-ea"/>
                <a:ea typeface="+mj-ea"/>
              </a:rPr>
              <a:t>)</a:t>
            </a:r>
          </a:p>
          <a:p>
            <a:pPr algn="ctr"/>
            <a:r>
              <a:rPr lang="ko-KR" altLang="en-US" sz="1050" dirty="0" smtClean="0">
                <a:solidFill>
                  <a:schemeClr val="bg1"/>
                </a:solidFill>
                <a:latin typeface="+mn-ea"/>
              </a:rPr>
              <a:t>연차미사용일수 고지 및</a:t>
            </a:r>
            <a:endParaRPr lang="en-US" altLang="ko-KR" sz="1050" dirty="0" smtClean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1050" dirty="0" err="1" smtClean="0">
                <a:solidFill>
                  <a:schemeClr val="bg1"/>
                </a:solidFill>
                <a:latin typeface="+mn-ea"/>
              </a:rPr>
              <a:t>사용시기</a:t>
            </a:r>
            <a:r>
              <a:rPr lang="ko-KR" altLang="en-US" sz="1050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050" dirty="0" err="1" smtClean="0">
                <a:solidFill>
                  <a:schemeClr val="bg1"/>
                </a:solidFill>
                <a:latin typeface="+mn-ea"/>
              </a:rPr>
              <a:t>지정ㆍ통보</a:t>
            </a:r>
            <a:r>
              <a:rPr lang="ko-KR" altLang="en-US" sz="1050" dirty="0" smtClean="0">
                <a:solidFill>
                  <a:schemeClr val="bg1"/>
                </a:solidFill>
                <a:latin typeface="+mn-ea"/>
              </a:rPr>
              <a:t> 요구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146550" y="5069368"/>
            <a:ext cx="1962540" cy="3616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300" dirty="0" smtClean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300" dirty="0" err="1" smtClean="0">
                <a:solidFill>
                  <a:schemeClr val="bg1"/>
                </a:solidFill>
                <a:latin typeface="+mj-ea"/>
                <a:ea typeface="+mj-ea"/>
              </a:rPr>
              <a:t>근로자→사용자</a:t>
            </a:r>
            <a:r>
              <a:rPr lang="en-US" altLang="ko-KR" sz="1300" dirty="0" smtClean="0">
                <a:solidFill>
                  <a:schemeClr val="bg1"/>
                </a:solidFill>
                <a:latin typeface="+mj-ea"/>
                <a:ea typeface="+mj-ea"/>
              </a:rPr>
              <a:t>)</a:t>
            </a:r>
          </a:p>
          <a:p>
            <a:pPr algn="ctr"/>
            <a:r>
              <a:rPr lang="ko-KR" altLang="en-US" sz="1050" dirty="0" err="1" smtClean="0">
                <a:solidFill>
                  <a:schemeClr val="bg1"/>
                </a:solidFill>
                <a:latin typeface="+mn-ea"/>
              </a:rPr>
              <a:t>사용시기</a:t>
            </a:r>
            <a:r>
              <a:rPr lang="ko-KR" altLang="en-US" sz="1050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050" dirty="0" err="1" smtClean="0">
                <a:solidFill>
                  <a:schemeClr val="bg1"/>
                </a:solidFill>
                <a:latin typeface="+mn-ea"/>
              </a:rPr>
              <a:t>지정ㆍ통보</a:t>
            </a:r>
            <a:endParaRPr lang="ko-KR" altLang="en-US" sz="1050" dirty="0" smtClean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91957" y="5149154"/>
            <a:ext cx="752134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300" dirty="0" smtClean="0">
                <a:solidFill>
                  <a:schemeClr val="bg1"/>
                </a:solidFill>
                <a:latin typeface="+mj-ea"/>
                <a:ea typeface="+mj-ea"/>
              </a:rPr>
              <a:t>2</a:t>
            </a:r>
            <a:r>
              <a:rPr lang="ko-KR" altLang="en-US" sz="1300" dirty="0" err="1" smtClean="0">
                <a:solidFill>
                  <a:schemeClr val="bg1"/>
                </a:solidFill>
                <a:latin typeface="+mj-ea"/>
                <a:ea typeface="+mj-ea"/>
              </a:rPr>
              <a:t>차촉진</a:t>
            </a:r>
            <a:endParaRPr lang="ko-KR" altLang="en-US" sz="1300" dirty="0" smtClean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36" name="직선 연결선 35"/>
          <p:cNvCxnSpPr/>
          <p:nvPr/>
        </p:nvCxnSpPr>
        <p:spPr>
          <a:xfrm>
            <a:off x="7044091" y="4993934"/>
            <a:ext cx="0" cy="5104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044091" y="4987571"/>
            <a:ext cx="1598259" cy="5083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 algn="ctr">
              <a:defRPr/>
            </a:pPr>
            <a:r>
              <a:rPr lang="en-US" altLang="ko-KR" sz="130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300">
                <a:solidFill>
                  <a:schemeClr val="bg1"/>
                </a:solidFill>
                <a:latin typeface="+mj-ea"/>
                <a:ea typeface="+mj-ea"/>
              </a:rPr>
              <a:t>사용자→근로자</a:t>
            </a:r>
            <a:r>
              <a:rPr lang="en-US" altLang="ko-KR" sz="130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en-US" altLang="ko-KR" sz="1300">
              <a:solidFill>
                <a:schemeClr val="bg1"/>
              </a:solidFill>
              <a:latin typeface="+mj-ea"/>
              <a:ea typeface="+mj-ea"/>
            </a:endParaRPr>
          </a:p>
          <a:p>
            <a:pPr lvl="0" algn="ctr">
              <a:defRPr/>
            </a:pPr>
            <a:r>
              <a:rPr lang="ko-KR" altLang="en-US" sz="1050" spc="-150">
                <a:solidFill>
                  <a:schemeClr val="bg1"/>
                </a:solidFill>
                <a:latin typeface="+mn-ea"/>
              </a:rPr>
              <a:t>근로자의 사용시기 미통보시 사용자가 사용시기 지정ㆍ통보</a:t>
            </a:r>
            <a:endParaRPr lang="ko-KR" altLang="en-US" sz="1000" spc="-15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59910" y="5632271"/>
            <a:ext cx="118552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ko-KR" altLang="en-US" sz="1300" dirty="0" smtClean="0">
                <a:solidFill>
                  <a:srgbClr val="FFFF00"/>
                </a:solidFill>
                <a:latin typeface="+mj-ea"/>
                <a:ea typeface="+mj-ea"/>
              </a:rPr>
              <a:t>연차 </a:t>
            </a:r>
            <a:r>
              <a:rPr lang="en-US" altLang="ko-KR" sz="1300" dirty="0" smtClean="0">
                <a:solidFill>
                  <a:srgbClr val="FFFF00"/>
                </a:solidFill>
                <a:latin typeface="+mj-ea"/>
                <a:ea typeface="+mj-ea"/>
              </a:rPr>
              <a:t>9</a:t>
            </a:r>
            <a:r>
              <a:rPr lang="ko-KR" altLang="en-US" sz="1300" dirty="0" smtClean="0">
                <a:solidFill>
                  <a:srgbClr val="FFFF00"/>
                </a:solidFill>
                <a:latin typeface="+mj-ea"/>
                <a:ea typeface="+mj-ea"/>
              </a:rPr>
              <a:t>일</a:t>
            </a:r>
            <a:endParaRPr lang="en-US" altLang="ko-KR" sz="1300" dirty="0" smtClean="0">
              <a:solidFill>
                <a:srgbClr val="FFFF00"/>
              </a:solidFill>
              <a:latin typeface="+mj-ea"/>
              <a:ea typeface="+mj-ea"/>
            </a:endParaRPr>
          </a:p>
          <a:p>
            <a:pPr algn="ctr">
              <a:lnSpc>
                <a:spcPts val="1200"/>
              </a:lnSpc>
            </a:pPr>
            <a:r>
              <a:rPr lang="en-US" altLang="ko-KR" sz="900" spc="-80" dirty="0" smtClean="0">
                <a:solidFill>
                  <a:schemeClr val="bg1"/>
                </a:solidFill>
                <a:latin typeface="+mj-ea"/>
                <a:ea typeface="+mj-ea"/>
              </a:rPr>
              <a:t>(1</a:t>
            </a:r>
            <a:r>
              <a:rPr lang="ko-KR" altLang="en-US" sz="900" spc="-80" dirty="0" smtClean="0">
                <a:solidFill>
                  <a:schemeClr val="bg1"/>
                </a:solidFill>
                <a:latin typeface="+mj-ea"/>
                <a:ea typeface="+mj-ea"/>
              </a:rPr>
              <a:t>월 </a:t>
            </a:r>
            <a:r>
              <a:rPr lang="en-US" altLang="ko-KR" sz="900" spc="-80" dirty="0" smtClean="0">
                <a:solidFill>
                  <a:schemeClr val="bg1"/>
                </a:solidFill>
                <a:latin typeface="+mj-ea"/>
                <a:ea typeface="+mj-ea"/>
              </a:rPr>
              <a:t>~ 9</a:t>
            </a:r>
            <a:r>
              <a:rPr lang="ko-KR" altLang="en-US" sz="900" spc="-80" dirty="0" smtClean="0">
                <a:solidFill>
                  <a:schemeClr val="bg1"/>
                </a:solidFill>
                <a:latin typeface="+mj-ea"/>
                <a:ea typeface="+mj-ea"/>
              </a:rPr>
              <a:t>월 개근으로 발생</a:t>
            </a:r>
            <a:r>
              <a:rPr lang="en-US" altLang="ko-KR" sz="900" spc="-80" dirty="0" smtClean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en-US" sz="900" spc="-80" dirty="0" smtClean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325277" y="5632271"/>
            <a:ext cx="107389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altLang="ko-KR" sz="1300" dirty="0" smtClean="0">
                <a:solidFill>
                  <a:srgbClr val="FFFF00"/>
                </a:solidFill>
                <a:latin typeface="+mj-ea"/>
                <a:ea typeface="+mj-ea"/>
              </a:rPr>
              <a:t>10.1. ~ 10.10.</a:t>
            </a:r>
          </a:p>
          <a:p>
            <a:pPr algn="ctr">
              <a:lnSpc>
                <a:spcPts val="1200"/>
              </a:lnSpc>
            </a:pPr>
            <a:r>
              <a:rPr lang="en-US" altLang="ko-KR" sz="900" spc="-80" dirty="0" smtClean="0">
                <a:solidFill>
                  <a:schemeClr val="bg1"/>
                </a:solidFill>
                <a:latin typeface="+mj-ea"/>
                <a:ea typeface="+mj-ea"/>
              </a:rPr>
              <a:t>(3</a:t>
            </a:r>
            <a:r>
              <a:rPr lang="ko-KR" altLang="en-US" sz="900" spc="-80" dirty="0" smtClean="0">
                <a:solidFill>
                  <a:schemeClr val="bg1"/>
                </a:solidFill>
                <a:latin typeface="+mj-ea"/>
                <a:ea typeface="+mj-ea"/>
              </a:rPr>
              <a:t>개월 전</a:t>
            </a:r>
            <a:r>
              <a:rPr lang="en-US" altLang="ko-KR" sz="900" spc="-80" dirty="0" smtClean="0">
                <a:solidFill>
                  <a:schemeClr val="bg1"/>
                </a:solidFill>
                <a:latin typeface="+mj-ea"/>
                <a:ea typeface="+mj-ea"/>
              </a:rPr>
              <a:t>, 10</a:t>
            </a:r>
            <a:r>
              <a:rPr lang="ko-KR" altLang="en-US" sz="900" spc="-80" dirty="0" smtClean="0">
                <a:solidFill>
                  <a:schemeClr val="bg1"/>
                </a:solidFill>
                <a:latin typeface="+mj-ea"/>
                <a:ea typeface="+mj-ea"/>
              </a:rPr>
              <a:t>일간</a:t>
            </a:r>
            <a:r>
              <a:rPr lang="en-US" altLang="ko-KR" sz="900" spc="-80" dirty="0" smtClean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en-US" sz="900" spc="-80" dirty="0" smtClean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59909" y="6018970"/>
            <a:ext cx="118552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ko-KR" altLang="en-US" sz="1300" dirty="0" smtClean="0">
                <a:solidFill>
                  <a:srgbClr val="FFFF00"/>
                </a:solidFill>
                <a:latin typeface="+mj-ea"/>
                <a:ea typeface="+mj-ea"/>
              </a:rPr>
              <a:t>연차 </a:t>
            </a:r>
            <a:r>
              <a:rPr lang="en-US" altLang="ko-KR" sz="1300" dirty="0" smtClean="0">
                <a:solidFill>
                  <a:srgbClr val="FFFF00"/>
                </a:solidFill>
                <a:latin typeface="+mj-ea"/>
                <a:ea typeface="+mj-ea"/>
              </a:rPr>
              <a:t>2</a:t>
            </a:r>
            <a:r>
              <a:rPr lang="ko-KR" altLang="en-US" sz="1300" dirty="0" smtClean="0">
                <a:solidFill>
                  <a:srgbClr val="FFFF00"/>
                </a:solidFill>
                <a:latin typeface="+mj-ea"/>
                <a:ea typeface="+mj-ea"/>
              </a:rPr>
              <a:t>일</a:t>
            </a:r>
            <a:endParaRPr lang="en-US" altLang="ko-KR" sz="1300" dirty="0" smtClean="0">
              <a:solidFill>
                <a:srgbClr val="FFFF00"/>
              </a:solidFill>
              <a:latin typeface="+mj-ea"/>
              <a:ea typeface="+mj-ea"/>
            </a:endParaRPr>
          </a:p>
          <a:p>
            <a:pPr algn="ctr">
              <a:lnSpc>
                <a:spcPts val="1200"/>
              </a:lnSpc>
            </a:pPr>
            <a:r>
              <a:rPr lang="en-US" altLang="ko-KR" sz="900" spc="-80" dirty="0" smtClean="0">
                <a:solidFill>
                  <a:schemeClr val="bg1"/>
                </a:solidFill>
                <a:latin typeface="+mj-ea"/>
                <a:ea typeface="+mj-ea"/>
              </a:rPr>
              <a:t>(10</a:t>
            </a:r>
            <a:r>
              <a:rPr lang="ko-KR" altLang="en-US" sz="900" spc="-80" dirty="0" smtClean="0">
                <a:solidFill>
                  <a:schemeClr val="bg1"/>
                </a:solidFill>
                <a:latin typeface="+mj-ea"/>
                <a:ea typeface="+mj-ea"/>
              </a:rPr>
              <a:t>월 </a:t>
            </a:r>
            <a:r>
              <a:rPr lang="en-US" altLang="ko-KR" sz="900" spc="-80" dirty="0" smtClean="0">
                <a:solidFill>
                  <a:schemeClr val="bg1"/>
                </a:solidFill>
                <a:latin typeface="+mj-ea"/>
                <a:ea typeface="+mj-ea"/>
              </a:rPr>
              <a:t>~ 11</a:t>
            </a:r>
            <a:r>
              <a:rPr lang="ko-KR" altLang="en-US" sz="900" spc="-80" dirty="0" smtClean="0">
                <a:solidFill>
                  <a:schemeClr val="bg1"/>
                </a:solidFill>
                <a:latin typeface="+mj-ea"/>
                <a:ea typeface="+mj-ea"/>
              </a:rPr>
              <a:t>월 개근으로 발생</a:t>
            </a:r>
            <a:r>
              <a:rPr lang="en-US" altLang="ko-KR" sz="900" spc="-80" dirty="0" smtClean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en-US" sz="900" spc="-80" dirty="0" smtClean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325277" y="6018970"/>
            <a:ext cx="107389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altLang="ko-KR" sz="1300" dirty="0" smtClean="0">
                <a:solidFill>
                  <a:srgbClr val="FFFF00"/>
                </a:solidFill>
                <a:latin typeface="+mj-ea"/>
                <a:ea typeface="+mj-ea"/>
              </a:rPr>
              <a:t>12.1. ~ 12.5.</a:t>
            </a:r>
          </a:p>
          <a:p>
            <a:pPr algn="ctr">
              <a:lnSpc>
                <a:spcPts val="1200"/>
              </a:lnSpc>
            </a:pPr>
            <a:r>
              <a:rPr lang="en-US" altLang="ko-KR" sz="900" spc="-80" dirty="0" smtClean="0">
                <a:solidFill>
                  <a:schemeClr val="bg1"/>
                </a:solidFill>
                <a:latin typeface="+mj-ea"/>
                <a:ea typeface="+mj-ea"/>
              </a:rPr>
              <a:t>(1</a:t>
            </a:r>
            <a:r>
              <a:rPr lang="ko-KR" altLang="en-US" sz="900" spc="-80" dirty="0" smtClean="0">
                <a:solidFill>
                  <a:schemeClr val="bg1"/>
                </a:solidFill>
                <a:latin typeface="+mj-ea"/>
                <a:ea typeface="+mj-ea"/>
              </a:rPr>
              <a:t>개월 전</a:t>
            </a:r>
            <a:r>
              <a:rPr lang="en-US" altLang="ko-KR" sz="900" spc="-80" dirty="0" smtClean="0">
                <a:solidFill>
                  <a:schemeClr val="bg1"/>
                </a:solidFill>
                <a:latin typeface="+mj-ea"/>
                <a:ea typeface="+mj-ea"/>
              </a:rPr>
              <a:t>, 5</a:t>
            </a:r>
            <a:r>
              <a:rPr lang="ko-KR" altLang="en-US" sz="900" spc="-80" dirty="0" smtClean="0">
                <a:solidFill>
                  <a:schemeClr val="bg1"/>
                </a:solidFill>
                <a:latin typeface="+mj-ea"/>
                <a:ea typeface="+mj-ea"/>
              </a:rPr>
              <a:t>일간</a:t>
            </a:r>
            <a:r>
              <a:rPr lang="en-US" altLang="ko-KR" sz="900" spc="-80" dirty="0" smtClean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en-US" sz="900" spc="-80" dirty="0" smtClean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44" name="직선 연결선 43"/>
          <p:cNvCxnSpPr/>
          <p:nvPr/>
        </p:nvCxnSpPr>
        <p:spPr>
          <a:xfrm>
            <a:off x="855921" y="5965094"/>
            <a:ext cx="264723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49763" y="3843825"/>
            <a:ext cx="2334029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50" dirty="0" smtClean="0">
                <a:solidFill>
                  <a:schemeClr val="bg1"/>
                </a:solidFill>
                <a:latin typeface="+mj-ea"/>
                <a:ea typeface="+mj-ea"/>
              </a:rPr>
              <a:t>7.1. ~ 7.10.(6</a:t>
            </a:r>
            <a:r>
              <a:rPr lang="ko-KR" altLang="en-US" sz="1050" dirty="0" smtClean="0">
                <a:solidFill>
                  <a:schemeClr val="bg1"/>
                </a:solidFill>
                <a:latin typeface="+mj-ea"/>
                <a:ea typeface="+mj-ea"/>
              </a:rPr>
              <a:t>개월 전</a:t>
            </a:r>
            <a:r>
              <a:rPr lang="en-US" altLang="ko-KR" sz="1050" dirty="0" smtClean="0">
                <a:solidFill>
                  <a:schemeClr val="bg1"/>
                </a:solidFill>
                <a:latin typeface="+mj-ea"/>
                <a:ea typeface="+mj-ea"/>
              </a:rPr>
              <a:t>, 10</a:t>
            </a:r>
            <a:r>
              <a:rPr lang="ko-KR" altLang="en-US" sz="1050" dirty="0" smtClean="0">
                <a:solidFill>
                  <a:schemeClr val="bg1"/>
                </a:solidFill>
                <a:latin typeface="+mj-ea"/>
                <a:ea typeface="+mj-ea"/>
              </a:rPr>
              <a:t>일간</a:t>
            </a:r>
            <a:r>
              <a:rPr lang="en-US" altLang="ko-KR" sz="1050" dirty="0" smtClean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en-US" sz="1050" dirty="0" smtClean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146550" y="5791767"/>
            <a:ext cx="1962539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ko-KR" sz="1200" spc="-50" dirty="0" smtClean="0">
                <a:solidFill>
                  <a:schemeClr val="bg1"/>
                </a:solidFill>
                <a:latin typeface="+mn-ea"/>
              </a:rPr>
              <a:t>1</a:t>
            </a:r>
            <a:r>
              <a:rPr lang="ko-KR" altLang="en-US" sz="1200" spc="-50" dirty="0" smtClean="0">
                <a:solidFill>
                  <a:schemeClr val="bg1"/>
                </a:solidFill>
                <a:latin typeface="+mn-ea"/>
              </a:rPr>
              <a:t>차 촉진을 받은 날로부터</a:t>
            </a:r>
            <a:endParaRPr lang="en-US" altLang="ko-KR" sz="1200" spc="-50" dirty="0" smtClean="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ts val="1500"/>
              </a:lnSpc>
            </a:pPr>
            <a:r>
              <a:rPr lang="en-US" altLang="ko-KR" sz="1200" spc="-50" dirty="0" smtClean="0">
                <a:solidFill>
                  <a:schemeClr val="bg1"/>
                </a:solidFill>
                <a:latin typeface="+mn-ea"/>
              </a:rPr>
              <a:t>10</a:t>
            </a:r>
            <a:r>
              <a:rPr lang="ko-KR" altLang="en-US" sz="1200" spc="-50" dirty="0" smtClean="0">
                <a:solidFill>
                  <a:schemeClr val="bg1"/>
                </a:solidFill>
                <a:latin typeface="+mn-ea"/>
              </a:rPr>
              <a:t>일 이내</a:t>
            </a:r>
            <a:endParaRPr lang="en-US" altLang="ko-KR" sz="1200" spc="-50" dirty="0" smtClean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291957" y="5632271"/>
            <a:ext cx="235039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altLang="ko-KR" sz="1300" dirty="0" smtClean="0">
                <a:solidFill>
                  <a:srgbClr val="FFFF00"/>
                </a:solidFill>
                <a:latin typeface="+mj-ea"/>
                <a:ea typeface="+mj-ea"/>
              </a:rPr>
              <a:t>11.30.</a:t>
            </a:r>
            <a:r>
              <a:rPr lang="ko-KR" altLang="en-US" sz="1300" dirty="0" smtClean="0">
                <a:solidFill>
                  <a:srgbClr val="FFFF00"/>
                </a:solidFill>
                <a:latin typeface="+mj-ea"/>
                <a:ea typeface="+mj-ea"/>
              </a:rPr>
              <a:t>까지</a:t>
            </a:r>
            <a:endParaRPr lang="en-US" altLang="ko-KR" sz="1300" dirty="0" smtClean="0">
              <a:solidFill>
                <a:srgbClr val="FFFF00"/>
              </a:solidFill>
              <a:latin typeface="+mj-ea"/>
              <a:ea typeface="+mj-ea"/>
            </a:endParaRPr>
          </a:p>
          <a:p>
            <a:pPr algn="ctr">
              <a:lnSpc>
                <a:spcPts val="1200"/>
              </a:lnSpc>
            </a:pPr>
            <a:r>
              <a:rPr lang="en-US" altLang="ko-KR" sz="900" spc="-80" dirty="0" smtClean="0">
                <a:solidFill>
                  <a:schemeClr val="bg1"/>
                </a:solidFill>
                <a:latin typeface="+mj-ea"/>
                <a:ea typeface="+mj-ea"/>
              </a:rPr>
              <a:t>(1</a:t>
            </a:r>
            <a:r>
              <a:rPr lang="ko-KR" altLang="en-US" sz="900" spc="-80" dirty="0" smtClean="0">
                <a:solidFill>
                  <a:schemeClr val="bg1"/>
                </a:solidFill>
                <a:latin typeface="+mj-ea"/>
                <a:ea typeface="+mj-ea"/>
              </a:rPr>
              <a:t>개월 전</a:t>
            </a:r>
            <a:r>
              <a:rPr lang="en-US" altLang="ko-KR" sz="900" spc="-80" dirty="0" smtClean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en-US" sz="900" spc="-80" dirty="0" smtClean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291957" y="6018970"/>
            <a:ext cx="235039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altLang="ko-KR" sz="1300" dirty="0" smtClean="0">
                <a:solidFill>
                  <a:srgbClr val="FFFF00"/>
                </a:solidFill>
                <a:latin typeface="+mj-ea"/>
                <a:ea typeface="+mj-ea"/>
              </a:rPr>
              <a:t>12.21.</a:t>
            </a:r>
            <a:r>
              <a:rPr lang="ko-KR" altLang="en-US" sz="1300" dirty="0" smtClean="0">
                <a:solidFill>
                  <a:srgbClr val="FFFF00"/>
                </a:solidFill>
                <a:latin typeface="+mj-ea"/>
                <a:ea typeface="+mj-ea"/>
              </a:rPr>
              <a:t>까지</a:t>
            </a:r>
            <a:endParaRPr lang="en-US" altLang="ko-KR" sz="1300" dirty="0" smtClean="0">
              <a:solidFill>
                <a:srgbClr val="FFFF00"/>
              </a:solidFill>
              <a:latin typeface="+mj-ea"/>
              <a:ea typeface="+mj-ea"/>
            </a:endParaRPr>
          </a:p>
          <a:p>
            <a:pPr algn="ctr">
              <a:lnSpc>
                <a:spcPts val="1200"/>
              </a:lnSpc>
            </a:pPr>
            <a:r>
              <a:rPr lang="en-US" altLang="ko-KR" sz="900" spc="-80" dirty="0" smtClean="0">
                <a:solidFill>
                  <a:schemeClr val="bg1"/>
                </a:solidFill>
                <a:latin typeface="+mj-ea"/>
                <a:ea typeface="+mj-ea"/>
              </a:rPr>
              <a:t>(10</a:t>
            </a:r>
            <a:r>
              <a:rPr lang="ko-KR" altLang="en-US" sz="900" spc="-80" dirty="0" smtClean="0">
                <a:solidFill>
                  <a:schemeClr val="bg1"/>
                </a:solidFill>
                <a:latin typeface="+mj-ea"/>
                <a:ea typeface="+mj-ea"/>
              </a:rPr>
              <a:t>일 전</a:t>
            </a:r>
            <a:r>
              <a:rPr lang="en-US" altLang="ko-KR" sz="900" spc="-80" dirty="0" smtClean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en-US" sz="900" spc="-80" dirty="0" smtClean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49" name="직선 연결선 48"/>
          <p:cNvCxnSpPr/>
          <p:nvPr/>
        </p:nvCxnSpPr>
        <p:spPr>
          <a:xfrm>
            <a:off x="6684788" y="5965094"/>
            <a:ext cx="156473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54799" y="6319700"/>
            <a:ext cx="8250534" cy="2821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* </a:t>
            </a: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먼저 발생한 연차휴가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9</a:t>
            </a: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일과 이후 발생한 연차휴가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</a:t>
            </a: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일의 사용촉진시기가 다름에 주의</a:t>
            </a:r>
          </a:p>
        </p:txBody>
      </p:sp>
    </p:spTree>
    <p:extLst>
      <p:ext uri="{BB962C8B-B14F-4D97-AF65-F5344CB8AC3E}">
        <p14:creationId xmlns:p14="http://schemas.microsoft.com/office/powerpoint/2010/main" val="7029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그룹 32">
            <a:extLst>
              <a:ext uri="{FF2B5EF4-FFF2-40B4-BE49-F238E27FC236}">
                <a16:creationId xmlns:a16="http://schemas.microsoft.com/office/drawing/2014/main" id="{0C292B1B-8941-4ACF-8AF9-E753CA4C0D87}"/>
              </a:ext>
            </a:extLst>
          </p:cNvPr>
          <p:cNvGrpSpPr/>
          <p:nvPr/>
        </p:nvGrpSpPr>
        <p:grpSpPr>
          <a:xfrm>
            <a:off x="956491" y="1653781"/>
            <a:ext cx="275422" cy="535658"/>
            <a:chOff x="1139371" y="1653781"/>
            <a:chExt cx="275422" cy="535658"/>
          </a:xfrm>
        </p:grpSpPr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7CDFCC30-CB52-49F5-A10A-332BAB2217BE}"/>
                </a:ext>
              </a:extLst>
            </p:cNvPr>
            <p:cNvSpPr/>
            <p:nvPr/>
          </p:nvSpPr>
          <p:spPr>
            <a:xfrm>
              <a:off x="1139371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78AB667B-2CF7-4537-BC7E-3489DC74D7E8}"/>
                </a:ext>
              </a:extLst>
            </p:cNvPr>
            <p:cNvSpPr/>
            <p:nvPr/>
          </p:nvSpPr>
          <p:spPr>
            <a:xfrm>
              <a:off x="1322264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E86B6B01-0C96-4472-BF2A-F0C9AB0D00DA}"/>
              </a:ext>
            </a:extLst>
          </p:cNvPr>
          <p:cNvGrpSpPr/>
          <p:nvPr/>
        </p:nvGrpSpPr>
        <p:grpSpPr>
          <a:xfrm>
            <a:off x="8046620" y="1653781"/>
            <a:ext cx="275422" cy="535658"/>
            <a:chOff x="1139371" y="1653781"/>
            <a:chExt cx="275422" cy="535658"/>
          </a:xfrm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8FCA1D84-011B-428A-BDD8-4CF2B92D354C}"/>
                </a:ext>
              </a:extLst>
            </p:cNvPr>
            <p:cNvSpPr/>
            <p:nvPr/>
          </p:nvSpPr>
          <p:spPr>
            <a:xfrm>
              <a:off x="1139371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759578B0-D679-49EA-8D1C-F88002717F32}"/>
                </a:ext>
              </a:extLst>
            </p:cNvPr>
            <p:cNvSpPr/>
            <p:nvPr/>
          </p:nvSpPr>
          <p:spPr>
            <a:xfrm>
              <a:off x="1322264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9" name="사각형: 둥근 모서리 21">
            <a:extLst>
              <a:ext uri="{FF2B5EF4-FFF2-40B4-BE49-F238E27FC236}">
                <a16:creationId xmlns:a16="http://schemas.microsoft.com/office/drawing/2014/main" id="{315316C4-E9A8-4474-AC0A-962575FB69F6}"/>
              </a:ext>
            </a:extLst>
          </p:cNvPr>
          <p:cNvSpPr/>
          <p:nvPr/>
        </p:nvSpPr>
        <p:spPr>
          <a:xfrm>
            <a:off x="373379" y="2020355"/>
            <a:ext cx="8469831" cy="4700993"/>
          </a:xfrm>
          <a:prstGeom prst="roundRect">
            <a:avLst>
              <a:gd name="adj" fmla="val 2425"/>
            </a:avLst>
          </a:prstGeom>
          <a:solidFill>
            <a:schemeClr val="bg1"/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17">
            <a:extLst>
              <a:ext uri="{FF2B5EF4-FFF2-40B4-BE49-F238E27FC236}">
                <a16:creationId xmlns:a16="http://schemas.microsoft.com/office/drawing/2014/main" id="{1CC09505-2501-409D-B1AE-89DD20FDF1A5}"/>
              </a:ext>
            </a:extLst>
          </p:cNvPr>
          <p:cNvSpPr/>
          <p:nvPr/>
        </p:nvSpPr>
        <p:spPr>
          <a:xfrm rot="10800000" flipH="1">
            <a:off x="346510" y="702846"/>
            <a:ext cx="1423164" cy="428376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사각형: 둥근 모서리 23">
            <a:extLst>
              <a:ext uri="{FF2B5EF4-FFF2-40B4-BE49-F238E27FC236}">
                <a16:creationId xmlns:a16="http://schemas.microsoft.com/office/drawing/2014/main" id="{16621310-51FB-49BD-BD38-8C2604265579}"/>
              </a:ext>
            </a:extLst>
          </p:cNvPr>
          <p:cNvSpPr/>
          <p:nvPr/>
        </p:nvSpPr>
        <p:spPr>
          <a:xfrm>
            <a:off x="346509" y="1059443"/>
            <a:ext cx="8469831" cy="7699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46220AA-72EB-484E-AEB7-AD83B677C277}"/>
              </a:ext>
            </a:extLst>
          </p:cNvPr>
          <p:cNvSpPr txBox="1"/>
          <p:nvPr/>
        </p:nvSpPr>
        <p:spPr>
          <a:xfrm>
            <a:off x="346509" y="1150473"/>
            <a:ext cx="8473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>
              <a:spcBef>
                <a:spcPct val="0"/>
              </a:spcBef>
            </a:pPr>
            <a:r>
              <a:rPr lang="ko-KR" altLang="en-US" sz="3200" dirty="0">
                <a:gradFill>
                  <a:gsLst>
                    <a:gs pos="51000">
                      <a:srgbClr val="257F9B"/>
                    </a:gs>
                    <a:gs pos="0">
                      <a:srgbClr val="009659"/>
                    </a:gs>
                    <a:gs pos="98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  <a:cs typeface="+mj-cs"/>
              </a:rPr>
              <a:t>연차휴가 관련 대법원 판결 및 행정해석 변경 내용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62519BF-F244-48B5-8E49-FB0A1414B84D}"/>
              </a:ext>
            </a:extLst>
          </p:cNvPr>
          <p:cNvSpPr txBox="1"/>
          <p:nvPr/>
        </p:nvSpPr>
        <p:spPr>
          <a:xfrm>
            <a:off x="550741" y="681405"/>
            <a:ext cx="13217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참고</a:t>
            </a:r>
          </a:p>
        </p:txBody>
      </p:sp>
      <p:sp>
        <p:nvSpPr>
          <p:cNvPr id="44" name="사각형: 둥근 모서리 26">
            <a:extLst>
              <a:ext uri="{FF2B5EF4-FFF2-40B4-BE49-F238E27FC236}">
                <a16:creationId xmlns:a16="http://schemas.microsoft.com/office/drawing/2014/main" id="{A1818443-FC01-4589-92D3-FC237B3EB545}"/>
              </a:ext>
            </a:extLst>
          </p:cNvPr>
          <p:cNvSpPr/>
          <p:nvPr/>
        </p:nvSpPr>
        <p:spPr>
          <a:xfrm>
            <a:off x="449579" y="2112143"/>
            <a:ext cx="8305801" cy="1334484"/>
          </a:xfrm>
          <a:prstGeom prst="roundRect">
            <a:avLst>
              <a:gd name="adj" fmla="val 10351"/>
            </a:avLst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TextBox 44"/>
          <p:cNvSpPr txBox="1"/>
          <p:nvPr/>
        </p:nvSpPr>
        <p:spPr>
          <a:xfrm>
            <a:off x="506222" y="2175622"/>
            <a:ext cx="8282941" cy="11562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altLang="ko-KR" sz="1400" spc="-100"/>
              <a:t>2021.10.14. </a:t>
            </a:r>
            <a:r>
              <a:rPr lang="ko-KR" altLang="en-US" sz="1400" spc="-100"/>
              <a:t>대법원에서는 근로기준법 제</a:t>
            </a:r>
            <a:r>
              <a:rPr lang="en-US" altLang="ko-KR" sz="1400" spc="-100"/>
              <a:t>60</a:t>
            </a:r>
            <a:r>
              <a:rPr lang="ko-KR" altLang="en-US" sz="1400" spc="-100"/>
              <a:t>조제</a:t>
            </a:r>
            <a:r>
              <a:rPr lang="en-US" altLang="ko-KR" sz="1400" spc="-100"/>
              <a:t>1</a:t>
            </a:r>
            <a:r>
              <a:rPr lang="ko-KR" altLang="en-US" sz="1400" spc="-100"/>
              <a:t>항에서 규정한 </a:t>
            </a:r>
            <a:r>
              <a:rPr lang="en-US" altLang="ko-KR" sz="1400" spc="-100"/>
              <a:t>15</a:t>
            </a:r>
            <a:r>
              <a:rPr lang="ko-KR" altLang="en-US" sz="1400" spc="-100"/>
              <a:t>일</a:t>
            </a:r>
            <a:r>
              <a:rPr lang="en-US" altLang="ko-KR" sz="1400" spc="-100"/>
              <a:t>(1</a:t>
            </a:r>
            <a:r>
              <a:rPr lang="ko-KR" altLang="en-US" sz="1400" spc="-100"/>
              <a:t>년간 근로관계존속 </a:t>
            </a:r>
            <a:r>
              <a:rPr lang="en-US" altLang="ko-KR" sz="1400" spc="-100"/>
              <a:t>+ </a:t>
            </a:r>
            <a:r>
              <a:rPr lang="ko-KR" altLang="en-US" sz="1400" spc="-100"/>
              <a:t>출근율 </a:t>
            </a:r>
            <a:r>
              <a:rPr lang="en-US" altLang="ko-KR" sz="1400" spc="-100"/>
              <a:t>80% </a:t>
            </a:r>
            <a:r>
              <a:rPr lang="ko-KR" altLang="en-US" sz="1400" spc="-100"/>
              <a:t>이상</a:t>
            </a:r>
            <a:endParaRPr lang="ko-KR" altLang="en-US" sz="1400" spc="-100"/>
          </a:p>
          <a:p>
            <a:pPr lvl="0" algn="just">
              <a:defRPr/>
            </a:pPr>
            <a:r>
              <a:rPr lang="ko-KR" altLang="en-US" sz="1400" spc="-100"/>
              <a:t>요건을 충족</a:t>
            </a:r>
            <a:r>
              <a:rPr lang="en-US" altLang="ko-KR" sz="1400" spc="-100"/>
              <a:t>)</a:t>
            </a:r>
            <a:r>
              <a:rPr lang="ko-KR" altLang="en-US" sz="1400" spc="-100"/>
              <a:t>의 연차유급휴가를 사용할 권리는 </a:t>
            </a:r>
            <a:r>
              <a:rPr lang="en-US" altLang="ko-KR" sz="1400" spc="-100"/>
              <a:t>1</a:t>
            </a:r>
            <a:r>
              <a:rPr lang="ko-KR" altLang="en-US" sz="1400" spc="-100"/>
              <a:t>년의 근로를 마친 다음날</a:t>
            </a:r>
            <a:r>
              <a:rPr lang="en-US" altLang="ko-KR" sz="1400" spc="-100"/>
              <a:t>(366</a:t>
            </a:r>
            <a:r>
              <a:rPr lang="ko-KR" altLang="en-US" sz="1400" spc="-100"/>
              <a:t>일째</a:t>
            </a:r>
            <a:r>
              <a:rPr lang="en-US" altLang="ko-KR" sz="1400" spc="-100"/>
              <a:t>) </a:t>
            </a:r>
            <a:r>
              <a:rPr lang="ko-KR" altLang="en-US" sz="1400" spc="-100"/>
              <a:t>발생하므로</a:t>
            </a:r>
            <a:r>
              <a:rPr lang="en-US" altLang="ko-KR" sz="1400" spc="-100"/>
              <a:t>, </a:t>
            </a:r>
            <a:r>
              <a:rPr lang="ko-KR" altLang="en-US" sz="1400" spc="-100"/>
              <a:t>이날</a:t>
            </a:r>
            <a:r>
              <a:rPr lang="en-US" altLang="ko-KR" sz="1400" spc="-100"/>
              <a:t>(366</a:t>
            </a:r>
            <a:r>
              <a:rPr lang="ko-KR" altLang="en-US" sz="1400" spc="-100"/>
              <a:t>일째</a:t>
            </a:r>
            <a:r>
              <a:rPr lang="en-US" altLang="ko-KR" sz="1400" spc="-100"/>
              <a:t>)</a:t>
            </a:r>
            <a:r>
              <a:rPr lang="ko-KR" altLang="en-US" sz="1400" spc="-100"/>
              <a:t>에  </a:t>
            </a:r>
            <a:endParaRPr lang="ko-KR" altLang="en-US" sz="1400" spc="-100"/>
          </a:p>
          <a:p>
            <a:pPr lvl="0" algn="just">
              <a:defRPr/>
            </a:pPr>
            <a:r>
              <a:rPr lang="ko-KR" altLang="en-US" sz="1400" spc="-100"/>
              <a:t>근로자의 지위에 있지 않으면 미사용수당 청구권도 발생하지 않는다고 판결함</a:t>
            </a:r>
            <a:r>
              <a:rPr lang="en-US" altLang="ko-KR" sz="1400" spc="-100"/>
              <a:t>.</a:t>
            </a:r>
            <a:endParaRPr lang="en-US" altLang="ko-KR" sz="1400" spc="-100"/>
          </a:p>
          <a:p>
            <a:pPr lvl="0" algn="just">
              <a:defRPr/>
            </a:pPr>
            <a:r>
              <a:rPr lang="ko-KR" altLang="en-US" sz="1400" spc="-100"/>
              <a:t>→ </a:t>
            </a:r>
            <a:r>
              <a:rPr lang="en-US" altLang="ko-KR" sz="1400" spc="-100"/>
              <a:t> </a:t>
            </a:r>
            <a:r>
              <a:rPr lang="ko-KR" altLang="en-US" sz="1400" spc="-100"/>
              <a:t>이에 따라 고용노동부에서도 </a:t>
            </a:r>
            <a:r>
              <a:rPr lang="en-US" altLang="ko-KR" sz="1400" spc="-100"/>
              <a:t>2021.12.16. </a:t>
            </a:r>
            <a:r>
              <a:rPr lang="ko-KR" altLang="en-US" sz="1400" spc="-100"/>
              <a:t>행정해석을 변경하게 되었음</a:t>
            </a:r>
            <a:r>
              <a:rPr lang="en-US" altLang="ko-KR" sz="1400" spc="-100"/>
              <a:t>.</a:t>
            </a:r>
            <a:endParaRPr lang="en-US" altLang="ko-KR" sz="1400" spc="-100"/>
          </a:p>
          <a:p>
            <a:pPr lvl="0" algn="just">
              <a:defRPr/>
            </a:pPr>
            <a:r>
              <a:rPr lang="en-US" altLang="ko-KR" sz="1400" spc="-100"/>
              <a:t>[</a:t>
            </a:r>
            <a:r>
              <a:rPr lang="ko-KR" altLang="en-US" sz="1400" spc="-100"/>
              <a:t>* 행정해석 변경의 구체적인 이유는 고용노동부 홈페이지</a:t>
            </a:r>
            <a:r>
              <a:rPr lang="en-US" altLang="ko-KR" sz="1400" spc="-100"/>
              <a:t>-</a:t>
            </a:r>
            <a:r>
              <a:rPr lang="ko-KR" altLang="en-US" sz="1400" spc="-100"/>
              <a:t>보도자료</a:t>
            </a:r>
            <a:r>
              <a:rPr lang="en-US" altLang="ko-KR" sz="1400" spc="-100"/>
              <a:t>(2021.12.16.) </a:t>
            </a:r>
            <a:r>
              <a:rPr lang="ko-KR" altLang="en-US" sz="1400" spc="-100"/>
              <a:t>참고</a:t>
            </a:r>
            <a:r>
              <a:rPr lang="en-US" altLang="ko-KR" sz="1400" spc="-100"/>
              <a:t>]</a:t>
            </a:r>
            <a:endParaRPr lang="ko-KR" altLang="en-US" sz="1400" spc="-100"/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002821D2-E143-4113-8792-BAB78D0892B1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58" name="직사각형 17">
              <a:extLst>
                <a:ext uri="{FF2B5EF4-FFF2-40B4-BE49-F238E27FC236}">
                  <a16:creationId xmlns:a16="http://schemas.microsoft.com/office/drawing/2014/main" id="{2B52B151-1281-43E8-94CC-1BA0722265FD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B1AEEE-82B7-411D-83E3-CB7618CF003B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Ⅱ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근로시간</a:t>
              </a:r>
            </a:p>
          </p:txBody>
        </p:sp>
      </p:grpSp>
      <p:grpSp>
        <p:nvGrpSpPr>
          <p:cNvPr id="60" name="그룹 59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61" name="직각 삼각형 60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17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373379" y="3689581"/>
            <a:ext cx="8469831" cy="2528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latinLnBrk="1">
              <a:defRPr/>
            </a:pPr>
            <a:r>
              <a:rPr lang="ko-KR" altLang="en-US" sz="1600" spc="-100"/>
              <a:t>➊ 근기법 제</a:t>
            </a:r>
            <a:r>
              <a:rPr lang="en-US" altLang="ko-KR" sz="1600" spc="-100"/>
              <a:t>60</a:t>
            </a:r>
            <a:r>
              <a:rPr lang="ko-KR" altLang="en-US" sz="1600" spc="-100"/>
              <a:t>조①의 연차휴가 사용 권리는 </a:t>
            </a:r>
            <a:r>
              <a:rPr lang="ko-KR" altLang="en-US" sz="1600" b="1" spc="-100"/>
              <a:t>전년도 </a:t>
            </a:r>
            <a:r>
              <a:rPr lang="en-US" altLang="ko-KR" sz="1600" b="1" spc="-100"/>
              <a:t>1</a:t>
            </a:r>
            <a:r>
              <a:rPr lang="ko-KR" altLang="en-US" sz="1600" b="1" spc="-100"/>
              <a:t>년간 근로를 마친 다음 날 발생</a:t>
            </a:r>
            <a:r>
              <a:rPr lang="ko-KR" altLang="en-US" sz="1600" spc="-100"/>
              <a:t>하며</a:t>
            </a:r>
            <a:r>
              <a:rPr lang="en-US" altLang="ko-KR" sz="1600" spc="-100"/>
              <a:t>, </a:t>
            </a:r>
            <a:r>
              <a:rPr lang="ko-KR" altLang="en-US" sz="1600" spc="-100"/>
              <a:t>제</a:t>
            </a:r>
            <a:r>
              <a:rPr lang="en-US" altLang="ko-KR" sz="1600" spc="-100"/>
              <a:t>60</a:t>
            </a:r>
            <a:r>
              <a:rPr lang="ko-KR" altLang="en-US" sz="1600" spc="-100"/>
              <a:t>조②의 </a:t>
            </a:r>
            <a:endParaRPr lang="ko-KR" altLang="en-US" sz="1600" spc="-100"/>
          </a:p>
          <a:p>
            <a:pPr lvl="0" latinLnBrk="1">
              <a:defRPr/>
            </a:pPr>
            <a:r>
              <a:rPr lang="en-US" altLang="ko-KR" sz="1600" spc="-100"/>
              <a:t>    </a:t>
            </a:r>
            <a:r>
              <a:rPr lang="ko-KR" altLang="en-US" sz="1600" spc="-100"/>
              <a:t>연차휴가 사용 권리도 </a:t>
            </a:r>
            <a:r>
              <a:rPr lang="en-US" altLang="ko-KR" sz="1600" b="1" spc="-100"/>
              <a:t>1</a:t>
            </a:r>
            <a:r>
              <a:rPr lang="ko-KR" altLang="en-US" sz="1600" b="1" spc="-100"/>
              <a:t>개월의 근로를 마친 다음 날 발생</a:t>
            </a:r>
            <a:endParaRPr lang="ko-KR" altLang="en-US" sz="1600" b="1" spc="-100"/>
          </a:p>
          <a:p>
            <a:pPr lvl="0" latinLnBrk="1">
              <a:defRPr/>
            </a:pPr>
            <a:endParaRPr lang="en-US" altLang="ko-KR" sz="1600" spc="-100"/>
          </a:p>
          <a:p>
            <a:pPr lvl="0" latinLnBrk="1">
              <a:defRPr/>
            </a:pPr>
            <a:r>
              <a:rPr lang="ko-KR" altLang="en-US" sz="1600" spc="-100"/>
              <a:t>➋ </a:t>
            </a:r>
            <a:r>
              <a:rPr lang="ko-KR" altLang="en-US" sz="1600" b="1" spc="-100"/>
              <a:t>정규직</a:t>
            </a:r>
            <a:r>
              <a:rPr lang="en-US" altLang="ko-KR" sz="1600" b="1" spc="-100"/>
              <a:t>‧</a:t>
            </a:r>
            <a:r>
              <a:rPr lang="ko-KR" altLang="en-US" sz="1600" b="1" spc="-100"/>
              <a:t>계약직 모두 </a:t>
            </a:r>
            <a:r>
              <a:rPr lang="en-US" altLang="ko-KR" sz="1600" b="1" spc="-100"/>
              <a:t>1</a:t>
            </a:r>
            <a:r>
              <a:rPr lang="ko-KR" altLang="en-US" sz="1600" b="1" spc="-100"/>
              <a:t>년</a:t>
            </a:r>
            <a:r>
              <a:rPr lang="en-US" altLang="ko-KR" sz="1600" b="1" spc="-100"/>
              <a:t>(365</a:t>
            </a:r>
            <a:r>
              <a:rPr lang="ko-KR" altLang="en-US" sz="1600" b="1" spc="-100"/>
              <a:t>일</a:t>
            </a:r>
            <a:r>
              <a:rPr lang="en-US" altLang="ko-KR" sz="1600" b="1" spc="-100"/>
              <a:t>)</a:t>
            </a:r>
            <a:r>
              <a:rPr lang="ko-KR" altLang="en-US" sz="1600" b="1" spc="-100"/>
              <a:t> </a:t>
            </a:r>
            <a:r>
              <a:rPr lang="ko-KR" altLang="en-US" sz="1600" spc="-100"/>
              <a:t>근로 후 퇴직하면 제</a:t>
            </a:r>
            <a:r>
              <a:rPr lang="en-US" altLang="ko-KR" sz="1600" spc="-100"/>
              <a:t>60</a:t>
            </a:r>
            <a:r>
              <a:rPr lang="ko-KR" altLang="en-US" sz="1600" spc="-100"/>
              <a:t>조①의 </a:t>
            </a:r>
            <a:r>
              <a:rPr lang="en-US" altLang="ko-KR" sz="1600" spc="-100"/>
              <a:t>15</a:t>
            </a:r>
            <a:r>
              <a:rPr lang="ko-KR" altLang="en-US" sz="1600" spc="-100"/>
              <a:t>일 연차 미사용 수당을 청구할 수 </a:t>
            </a:r>
            <a:endParaRPr lang="ko-KR" altLang="en-US" sz="1600" spc="-100"/>
          </a:p>
          <a:p>
            <a:pPr lvl="0" latinLnBrk="1">
              <a:defRPr/>
            </a:pPr>
            <a:r>
              <a:rPr lang="en-US" altLang="ko-KR" sz="1600" spc="-100"/>
              <a:t>    </a:t>
            </a:r>
            <a:r>
              <a:rPr lang="ko-KR" altLang="en-US" sz="1600" spc="-100"/>
              <a:t>없고</a:t>
            </a:r>
            <a:r>
              <a:rPr lang="en-US" altLang="ko-KR" sz="1600" spc="-100"/>
              <a:t>, </a:t>
            </a:r>
            <a:r>
              <a:rPr lang="ko-KR" altLang="en-US" sz="1600" b="1" spc="-100"/>
              <a:t>다음 날인 </a:t>
            </a:r>
            <a:r>
              <a:rPr lang="en-US" altLang="ko-KR" sz="1600" b="1" spc="-100"/>
              <a:t>366</a:t>
            </a:r>
            <a:r>
              <a:rPr lang="ko-KR" altLang="en-US" sz="1600" b="1" spc="-100"/>
              <a:t>일째 근로관계 존속 후 퇴직하면 </a:t>
            </a:r>
            <a:r>
              <a:rPr lang="en-US" altLang="ko-KR" sz="1600" b="1" spc="-100"/>
              <a:t>15</a:t>
            </a:r>
            <a:r>
              <a:rPr lang="ko-KR" altLang="en-US" sz="1600" b="1" spc="-100"/>
              <a:t>일 연차 전부에 대해 수당 청구</a:t>
            </a:r>
            <a:r>
              <a:rPr lang="ko-KR" altLang="en-US" sz="1600" spc="-100"/>
              <a:t> 가능</a:t>
            </a:r>
            <a:endParaRPr lang="ko-KR" altLang="en-US" sz="1600" spc="-100"/>
          </a:p>
          <a:p>
            <a:pPr lvl="0" latinLnBrk="1">
              <a:defRPr/>
            </a:pPr>
            <a:r>
              <a:rPr lang="en-US" altLang="ko-KR" sz="1600" spc="-100"/>
              <a:t>  - </a:t>
            </a:r>
            <a:r>
              <a:rPr lang="ko-KR" altLang="en-US" sz="1600" spc="-100"/>
              <a:t>제</a:t>
            </a:r>
            <a:r>
              <a:rPr lang="en-US" altLang="ko-KR" sz="1600" spc="-100"/>
              <a:t>60</a:t>
            </a:r>
            <a:r>
              <a:rPr lang="ko-KR" altLang="en-US" sz="1600" spc="-100"/>
              <a:t>조②의 연차휴가도 그 </a:t>
            </a:r>
            <a:r>
              <a:rPr lang="en-US" altLang="ko-KR" sz="1600" b="1" spc="-100"/>
              <a:t>1</a:t>
            </a:r>
            <a:r>
              <a:rPr lang="ko-KR" altLang="en-US" sz="1600" b="1" spc="-100"/>
              <a:t>개월 근로를 마친 다음 날 근로관계 존속 후 퇴직해야</a:t>
            </a:r>
            <a:r>
              <a:rPr lang="ko-KR" altLang="en-US" sz="1600" spc="-100"/>
              <a:t> 퇴직 전월의 </a:t>
            </a:r>
            <a:endParaRPr lang="ko-KR" altLang="en-US" sz="1600" spc="-100"/>
          </a:p>
          <a:p>
            <a:pPr lvl="0" latinLnBrk="1">
              <a:defRPr/>
            </a:pPr>
            <a:r>
              <a:rPr lang="en-US" altLang="ko-KR" sz="1600" spc="-100"/>
              <a:t>     </a:t>
            </a:r>
            <a:r>
              <a:rPr lang="ko-KR" altLang="en-US" sz="1600" spc="-100"/>
              <a:t>개근에 대한 연차 미사용 </a:t>
            </a:r>
            <a:r>
              <a:rPr lang="ko-KR" altLang="en-US" sz="1600" b="1" spc="-100"/>
              <a:t>수당 청구 가능</a:t>
            </a:r>
            <a:endParaRPr lang="ko-KR" altLang="en-US" sz="1600" b="1" spc="-100"/>
          </a:p>
          <a:p>
            <a:pPr lvl="0" latinLnBrk="1">
              <a:defRPr/>
            </a:pPr>
            <a:endParaRPr lang="en-US" altLang="ko-KR" sz="1600" spc="-100"/>
          </a:p>
          <a:p>
            <a:pPr lvl="0" latinLnBrk="1">
              <a:defRPr/>
            </a:pPr>
            <a:r>
              <a:rPr lang="ko-KR" altLang="en-US" sz="1600" spc="-100"/>
              <a:t>➌ </a:t>
            </a:r>
            <a:r>
              <a:rPr lang="ko-KR" altLang="en-US" sz="1600" b="1" spc="-100"/>
              <a:t>정규직이 마지막 근무하는 해 </a:t>
            </a:r>
            <a:r>
              <a:rPr lang="en-US" altLang="ko-KR" sz="1600" b="1" spc="-100"/>
              <a:t>1</a:t>
            </a:r>
            <a:r>
              <a:rPr lang="ko-KR" altLang="en-US" sz="1600" b="1" spc="-100"/>
              <a:t>년</a:t>
            </a:r>
            <a:r>
              <a:rPr lang="en-US" altLang="ko-KR" sz="1600" b="1" spc="-100"/>
              <a:t>(365</a:t>
            </a:r>
            <a:r>
              <a:rPr lang="ko-KR" altLang="en-US" sz="1600" b="1" spc="-100"/>
              <a:t>일</a:t>
            </a:r>
            <a:r>
              <a:rPr lang="en-US" altLang="ko-KR" sz="1600" b="1" spc="-100"/>
              <a:t>)</a:t>
            </a:r>
            <a:r>
              <a:rPr lang="ko-KR" altLang="en-US" sz="1600" b="1" spc="-100"/>
              <a:t> 근무하고 퇴직</a:t>
            </a:r>
            <a:r>
              <a:rPr lang="ko-KR" altLang="en-US" sz="1600" spc="-100"/>
              <a:t>하는 경우</a:t>
            </a:r>
            <a:r>
              <a:rPr lang="en-US" altLang="ko-KR" sz="1600" spc="-100"/>
              <a:t>, 80% </a:t>
            </a:r>
            <a:r>
              <a:rPr lang="ko-KR" altLang="en-US" sz="1600" spc="-100"/>
              <a:t>출근율을 충족하더라도 </a:t>
            </a:r>
            <a:endParaRPr lang="ko-KR" altLang="en-US" sz="1600" spc="-100"/>
          </a:p>
          <a:p>
            <a:pPr lvl="0" latinLnBrk="1">
              <a:defRPr/>
            </a:pPr>
            <a:r>
              <a:rPr lang="en-US" altLang="ko-KR" sz="1600" b="1" spc="-100"/>
              <a:t>     </a:t>
            </a:r>
            <a:r>
              <a:rPr lang="ko-KR" altLang="en-US" sz="1600" b="1" spc="-100"/>
              <a:t>제</a:t>
            </a:r>
            <a:r>
              <a:rPr lang="en-US" altLang="ko-KR" sz="1600" b="1" spc="-100"/>
              <a:t>60</a:t>
            </a:r>
            <a:r>
              <a:rPr lang="ko-KR" altLang="en-US" sz="1600" b="1" spc="-100"/>
              <a:t>조①</a:t>
            </a:r>
            <a:r>
              <a:rPr lang="en-US" altLang="ko-KR" sz="1600" b="1" spc="-100"/>
              <a:t>‧④</a:t>
            </a:r>
            <a:r>
              <a:rPr lang="ko-KR" altLang="en-US" sz="1600" b="1" spc="-100"/>
              <a:t>의 연차휴가</a:t>
            </a:r>
            <a:r>
              <a:rPr lang="en-US" altLang="ko-KR" sz="1600" b="1" spc="-100"/>
              <a:t>‧</a:t>
            </a:r>
            <a:r>
              <a:rPr lang="ko-KR" altLang="en-US" sz="1600" b="1" spc="-100"/>
              <a:t>가산휴가에 대한 미사용 수당 청구 불가</a:t>
            </a:r>
            <a:endParaRPr lang="ko-KR" altLang="en-US" sz="1600" spc="-100"/>
          </a:p>
        </p:txBody>
      </p:sp>
    </p:spTree>
    <p:extLst>
      <p:ext uri="{BB962C8B-B14F-4D97-AF65-F5344CB8AC3E}">
        <p14:creationId xmlns:p14="http://schemas.microsoft.com/office/powerpoint/2010/main" val="165778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그룹 30">
            <a:extLst>
              <a:ext uri="{FF2B5EF4-FFF2-40B4-BE49-F238E27FC236}">
                <a16:creationId xmlns:a16="http://schemas.microsoft.com/office/drawing/2014/main" id="{0C292B1B-8941-4ACF-8AF9-E753CA4C0D87}"/>
              </a:ext>
            </a:extLst>
          </p:cNvPr>
          <p:cNvGrpSpPr/>
          <p:nvPr/>
        </p:nvGrpSpPr>
        <p:grpSpPr>
          <a:xfrm>
            <a:off x="956491" y="1653781"/>
            <a:ext cx="275422" cy="535658"/>
            <a:chOff x="1139371" y="1653781"/>
            <a:chExt cx="275422" cy="535658"/>
          </a:xfrm>
        </p:grpSpPr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7CDFCC30-CB52-49F5-A10A-332BAB2217BE}"/>
                </a:ext>
              </a:extLst>
            </p:cNvPr>
            <p:cNvSpPr/>
            <p:nvPr/>
          </p:nvSpPr>
          <p:spPr>
            <a:xfrm>
              <a:off x="1139371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78AB667B-2CF7-4537-BC7E-3489DC74D7E8}"/>
                </a:ext>
              </a:extLst>
            </p:cNvPr>
            <p:cNvSpPr/>
            <p:nvPr/>
          </p:nvSpPr>
          <p:spPr>
            <a:xfrm>
              <a:off x="1322264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E86B6B01-0C96-4472-BF2A-F0C9AB0D00DA}"/>
              </a:ext>
            </a:extLst>
          </p:cNvPr>
          <p:cNvGrpSpPr/>
          <p:nvPr/>
        </p:nvGrpSpPr>
        <p:grpSpPr>
          <a:xfrm>
            <a:off x="8046620" y="1653781"/>
            <a:ext cx="275422" cy="535658"/>
            <a:chOff x="1139371" y="1653781"/>
            <a:chExt cx="275422" cy="535658"/>
          </a:xfrm>
        </p:grpSpPr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8FCA1D84-011B-428A-BDD8-4CF2B92D354C}"/>
                </a:ext>
              </a:extLst>
            </p:cNvPr>
            <p:cNvSpPr/>
            <p:nvPr/>
          </p:nvSpPr>
          <p:spPr>
            <a:xfrm>
              <a:off x="1139371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759578B0-D679-49EA-8D1C-F88002717F32}"/>
                </a:ext>
              </a:extLst>
            </p:cNvPr>
            <p:cNvSpPr/>
            <p:nvPr/>
          </p:nvSpPr>
          <p:spPr>
            <a:xfrm>
              <a:off x="1322264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0" name="사각형: 둥근 모서리 21">
            <a:extLst>
              <a:ext uri="{FF2B5EF4-FFF2-40B4-BE49-F238E27FC236}">
                <a16:creationId xmlns:a16="http://schemas.microsoft.com/office/drawing/2014/main" id="{315316C4-E9A8-4474-AC0A-962575FB69F6}"/>
              </a:ext>
            </a:extLst>
          </p:cNvPr>
          <p:cNvSpPr/>
          <p:nvPr/>
        </p:nvSpPr>
        <p:spPr>
          <a:xfrm>
            <a:off x="373379" y="2020355"/>
            <a:ext cx="8469831" cy="4700993"/>
          </a:xfrm>
          <a:prstGeom prst="roundRect">
            <a:avLst>
              <a:gd name="adj" fmla="val 2425"/>
            </a:avLst>
          </a:prstGeom>
          <a:solidFill>
            <a:schemeClr val="bg1"/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17">
            <a:extLst>
              <a:ext uri="{FF2B5EF4-FFF2-40B4-BE49-F238E27FC236}">
                <a16:creationId xmlns:a16="http://schemas.microsoft.com/office/drawing/2014/main" id="{1CC09505-2501-409D-B1AE-89DD20FDF1A5}"/>
              </a:ext>
            </a:extLst>
          </p:cNvPr>
          <p:cNvSpPr/>
          <p:nvPr/>
        </p:nvSpPr>
        <p:spPr>
          <a:xfrm rot="10800000" flipH="1">
            <a:off x="346510" y="702846"/>
            <a:ext cx="1423164" cy="428376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사각형: 둥근 모서리 23">
            <a:extLst>
              <a:ext uri="{FF2B5EF4-FFF2-40B4-BE49-F238E27FC236}">
                <a16:creationId xmlns:a16="http://schemas.microsoft.com/office/drawing/2014/main" id="{16621310-51FB-49BD-BD38-8C2604265579}"/>
              </a:ext>
            </a:extLst>
          </p:cNvPr>
          <p:cNvSpPr/>
          <p:nvPr/>
        </p:nvSpPr>
        <p:spPr>
          <a:xfrm>
            <a:off x="346509" y="1059443"/>
            <a:ext cx="8469831" cy="7699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46220AA-72EB-484E-AEB7-AD83B677C277}"/>
              </a:ext>
            </a:extLst>
          </p:cNvPr>
          <p:cNvSpPr txBox="1"/>
          <p:nvPr/>
        </p:nvSpPr>
        <p:spPr>
          <a:xfrm>
            <a:off x="812436" y="1150473"/>
            <a:ext cx="7508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>
              <a:spcBef>
                <a:spcPct val="0"/>
              </a:spcBef>
            </a:pPr>
            <a:r>
              <a:rPr lang="ko-KR" altLang="en-US" sz="3200" dirty="0">
                <a:gradFill>
                  <a:gsLst>
                    <a:gs pos="51000">
                      <a:srgbClr val="257F9B"/>
                    </a:gs>
                    <a:gs pos="0">
                      <a:srgbClr val="009659"/>
                    </a:gs>
                    <a:gs pos="98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  <a:cs typeface="+mj-cs"/>
              </a:rPr>
              <a:t>휴게시간에 대하여 다툼이 있는 사례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62519BF-F244-48B5-8E49-FB0A1414B84D}"/>
              </a:ext>
            </a:extLst>
          </p:cNvPr>
          <p:cNvSpPr txBox="1"/>
          <p:nvPr/>
        </p:nvSpPr>
        <p:spPr>
          <a:xfrm>
            <a:off x="550741" y="681405"/>
            <a:ext cx="13217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사건 </a:t>
            </a:r>
            <a:r>
              <a:rPr lang="en-US" altLang="ko-KR" sz="200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1</a:t>
            </a:r>
            <a:endParaRPr lang="ko-KR" altLang="en-US" sz="2000">
              <a:solidFill>
                <a:schemeClr val="bg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50" name="사각형: 둥근 모서리 26">
            <a:extLst>
              <a:ext uri="{FF2B5EF4-FFF2-40B4-BE49-F238E27FC236}">
                <a16:creationId xmlns:a16="http://schemas.microsoft.com/office/drawing/2014/main" id="{A1818443-FC01-4589-92D3-FC237B3EB545}"/>
              </a:ext>
            </a:extLst>
          </p:cNvPr>
          <p:cNvSpPr/>
          <p:nvPr/>
        </p:nvSpPr>
        <p:spPr>
          <a:xfrm>
            <a:off x="449579" y="2112143"/>
            <a:ext cx="8305801" cy="771365"/>
          </a:xfrm>
          <a:prstGeom prst="roundRect">
            <a:avLst>
              <a:gd name="adj" fmla="val 10351"/>
            </a:avLst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53B4CD2-6A5E-4128-AB97-BFA432E8F940}"/>
              </a:ext>
            </a:extLst>
          </p:cNvPr>
          <p:cNvSpPr txBox="1"/>
          <p:nvPr/>
        </p:nvSpPr>
        <p:spPr>
          <a:xfrm>
            <a:off x="449578" y="2175622"/>
            <a:ext cx="82829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직원</a:t>
            </a:r>
            <a:r>
              <a:rPr lang="en-US" altLang="ko-KR" sz="2000" dirty="0">
                <a:solidFill>
                  <a:srgbClr val="0070C0"/>
                </a:solidFill>
                <a:latin typeface="+mj-ea"/>
                <a:ea typeface="+mj-ea"/>
              </a:rPr>
              <a:t>A</a:t>
            </a:r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는 식사시간에 사업주의 근무지 이탈 금지 지시에 의해 휴게를 할 수 없었다고 주장하며</a:t>
            </a:r>
            <a:r>
              <a:rPr lang="en-US" altLang="ko-KR" sz="2000" dirty="0">
                <a:solidFill>
                  <a:srgbClr val="0070C0"/>
                </a:solidFill>
                <a:latin typeface="+mj-ea"/>
                <a:ea typeface="+mj-ea"/>
              </a:rPr>
              <a:t>, </a:t>
            </a:r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점심</a:t>
            </a:r>
            <a:r>
              <a:rPr lang="en-US" altLang="ko-KR" sz="2000" dirty="0">
                <a:solidFill>
                  <a:srgbClr val="0070C0"/>
                </a:solidFill>
                <a:latin typeface="+mj-ea"/>
                <a:ea typeface="+mj-ea"/>
              </a:rPr>
              <a:t>·</a:t>
            </a:r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저녁식사 각각 </a:t>
            </a:r>
            <a:r>
              <a:rPr lang="en-US" altLang="ko-KR" sz="2000" dirty="0">
                <a:solidFill>
                  <a:srgbClr val="0070C0"/>
                </a:solidFill>
                <a:latin typeface="+mj-ea"/>
                <a:ea typeface="+mj-ea"/>
              </a:rPr>
              <a:t>1</a:t>
            </a:r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시간에 대한 연장근로수당 청구</a:t>
            </a:r>
          </a:p>
        </p:txBody>
      </p:sp>
      <p:grpSp>
        <p:nvGrpSpPr>
          <p:cNvPr id="52" name="그룹 51"/>
          <p:cNvGrpSpPr/>
          <p:nvPr/>
        </p:nvGrpSpPr>
        <p:grpSpPr>
          <a:xfrm rot="0">
            <a:off x="535645" y="3246572"/>
            <a:ext cx="8608355" cy="1105390"/>
            <a:chOff x="535645" y="3461066"/>
            <a:chExt cx="8608355" cy="1105390"/>
          </a:xfrm>
        </p:grpSpPr>
        <p:sp>
          <p:nvSpPr>
            <p:cNvPr id="53" name="TextBox 52"/>
            <p:cNvSpPr txBox="1"/>
            <p:nvPr/>
          </p:nvSpPr>
          <p:spPr>
            <a:xfrm>
              <a:off x="1558721" y="3461066"/>
              <a:ext cx="7173799" cy="3900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ko-KR" altLang="en-US" sz="2000" spc="-200">
                  <a:latin typeface="+mj-ea"/>
                  <a:ea typeface="+mj-ea"/>
                </a:rPr>
                <a:t>휴게시간 중 근무 장소를 벗어나지 않고 대기하도록 강제한 사실 확인</a:t>
              </a:r>
              <a:endParaRPr lang="ko-KR" altLang="en-US" sz="2000" spc="-200">
                <a:latin typeface="+mj-ea"/>
                <a:ea typeface="+mj-ea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603161" y="3858570"/>
              <a:ext cx="7540839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ko-KR" altLang="en-US" sz="2000">
                  <a:solidFill>
                    <a:srgbClr val="ff780c"/>
                  </a:solidFill>
                  <a:latin typeface="나눔명조 ExtraBold"/>
                  <a:ea typeface="나눔명조 ExtraBold"/>
                </a:rPr>
                <a:t>⇒ 이탈 금지 등 자유로이 휴식할 수 없는 환경에서의 식사시간은 </a:t>
              </a:r>
              <a:br>
                <a:rPr lang="ko-KR" altLang="en-US" sz="2000">
                  <a:solidFill>
                    <a:srgbClr val="ff780c"/>
                  </a:solidFill>
                  <a:latin typeface="나눔명조 ExtraBold"/>
                  <a:ea typeface="나눔명조 ExtraBold"/>
                </a:rPr>
              </a:br>
              <a:r>
                <a:rPr lang="ko-KR" altLang="en-US" sz="2000">
                  <a:solidFill>
                    <a:srgbClr val="ff780c"/>
                  </a:solidFill>
                  <a:latin typeface="나눔명조 ExtraBold"/>
                  <a:ea typeface="나눔명조 ExtraBold"/>
                </a:rPr>
                <a:t>    사실상 근로시간</a:t>
              </a:r>
              <a:r>
                <a:rPr lang="en-US" altLang="ko-KR" sz="2000">
                  <a:solidFill>
                    <a:srgbClr val="ff780c"/>
                  </a:solidFill>
                  <a:latin typeface="나눔명조 ExtraBold"/>
                  <a:ea typeface="나눔명조 ExtraBold"/>
                </a:rPr>
                <a:t>, </a:t>
              </a:r>
              <a:r>
                <a:rPr lang="ko-KR" altLang="en-US" sz="2000">
                  <a:solidFill>
                    <a:srgbClr val="ff780c"/>
                  </a:solidFill>
                  <a:latin typeface="나눔명조 ExtraBold"/>
                  <a:ea typeface="나눔명조 ExtraBold"/>
                </a:rPr>
                <a:t>연장근로수당 추가 지급의무 발생</a:t>
              </a:r>
              <a:endParaRPr lang="ko-KR" altLang="en-US" sz="2000">
                <a:solidFill>
                  <a:srgbClr val="ff780c"/>
                </a:solidFill>
                <a:latin typeface="나눔명조 ExtraBold"/>
                <a:ea typeface="나눔명조 ExtraBold"/>
              </a:endParaRPr>
            </a:p>
          </p:txBody>
        </p:sp>
        <p:sp>
          <p:nvSpPr>
            <p:cNvPr id="55" name="타원 54"/>
            <p:cNvSpPr/>
            <p:nvPr/>
          </p:nvSpPr>
          <p:spPr>
            <a:xfrm>
              <a:off x="535645" y="3568886"/>
              <a:ext cx="905256" cy="90525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56" name="자유형: 도형 37"/>
            <p:cNvSpPr/>
            <p:nvPr/>
          </p:nvSpPr>
          <p:spPr>
            <a:xfrm>
              <a:off x="634969" y="3665779"/>
              <a:ext cx="805932" cy="809946"/>
            </a:xfrm>
            <a:custGeom>
              <a:avLst/>
              <a:gdLst>
                <a:gd name="connsiteX0" fmla="*/ 628199 w 805932"/>
                <a:gd name="connsiteY0" fmla="*/ 0 h 809946"/>
                <a:gd name="connsiteX1" fmla="*/ 673361 w 805932"/>
                <a:gd name="connsiteY1" fmla="*/ 37262 h 809946"/>
                <a:gd name="connsiteX2" fmla="*/ 805932 w 805932"/>
                <a:gd name="connsiteY2" fmla="*/ 357318 h 809946"/>
                <a:gd name="connsiteX3" fmla="*/ 353304 w 805932"/>
                <a:gd name="connsiteY3" fmla="*/ 809946 h 809946"/>
                <a:gd name="connsiteX4" fmla="*/ 33247 w 805932"/>
                <a:gd name="connsiteY4" fmla="*/ 677374 h 809946"/>
                <a:gd name="connsiteX5" fmla="*/ 0 w 805932"/>
                <a:gd name="connsiteY5" fmla="*/ 637078 h 809946"/>
                <a:gd name="connsiteX6" fmla="*/ 628199 w 805932"/>
                <a:gd name="connsiteY6" fmla="*/ 0 h 80994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5932" h="809946">
                  <a:moveTo>
                    <a:pt x="628199" y="0"/>
                  </a:moveTo>
                  <a:lnTo>
                    <a:pt x="673361" y="37262"/>
                  </a:lnTo>
                  <a:cubicBezTo>
                    <a:pt x="755270" y="119171"/>
                    <a:pt x="805932" y="232328"/>
                    <a:pt x="805932" y="357318"/>
                  </a:cubicBezTo>
                  <a:cubicBezTo>
                    <a:pt x="805932" y="607298"/>
                    <a:pt x="603284" y="809946"/>
                    <a:pt x="353304" y="809946"/>
                  </a:cubicBezTo>
                  <a:cubicBezTo>
                    <a:pt x="228314" y="809946"/>
                    <a:pt x="115157" y="759284"/>
                    <a:pt x="33247" y="677374"/>
                  </a:cubicBezTo>
                  <a:lnTo>
                    <a:pt x="0" y="637078"/>
                  </a:lnTo>
                  <a:lnTo>
                    <a:pt x="628199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pic>
          <p:nvPicPr>
            <p:cNvPr id="57" name="그림 56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683345" y="3760148"/>
              <a:ext cx="644850" cy="543805"/>
            </a:xfrm>
            <a:prstGeom prst="rect">
              <a:avLst/>
            </a:prstGeom>
          </p:spPr>
        </p:pic>
      </p:grpSp>
      <p:sp>
        <p:nvSpPr>
          <p:cNvPr id="58" name="사각형: 둥근 모서리 40">
            <a:extLst>
              <a:ext uri="{FF2B5EF4-FFF2-40B4-BE49-F238E27FC236}">
                <a16:creationId xmlns:a16="http://schemas.microsoft.com/office/drawing/2014/main" id="{1D7D2F21-8A65-44D3-902C-D0FF9FC29642}"/>
              </a:ext>
            </a:extLst>
          </p:cNvPr>
          <p:cNvSpPr/>
          <p:nvPr/>
        </p:nvSpPr>
        <p:spPr>
          <a:xfrm>
            <a:off x="403859" y="5275877"/>
            <a:ext cx="8416492" cy="1397785"/>
          </a:xfrm>
          <a:prstGeom prst="roundRect">
            <a:avLst>
              <a:gd name="adj" fmla="val 7625"/>
            </a:avLst>
          </a:prstGeom>
          <a:solidFill>
            <a:srgbClr val="E2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539E5CB-7D59-4A6B-AF3A-6B3CD1738B4E}"/>
              </a:ext>
            </a:extLst>
          </p:cNvPr>
          <p:cNvSpPr txBox="1"/>
          <p:nvPr/>
        </p:nvSpPr>
        <p:spPr>
          <a:xfrm>
            <a:off x="256267" y="5668907"/>
            <a:ext cx="875408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700" dirty="0">
                <a:latin typeface="+mj-ea"/>
                <a:ea typeface="+mj-ea"/>
              </a:rPr>
              <a:t>최근 편의점 등 </a:t>
            </a:r>
            <a:r>
              <a:rPr lang="en-US" altLang="ko-KR" sz="1700" dirty="0">
                <a:latin typeface="+mj-ea"/>
                <a:ea typeface="+mj-ea"/>
              </a:rPr>
              <a:t>1</a:t>
            </a:r>
            <a:r>
              <a:rPr lang="ko-KR" altLang="en-US" sz="1700" dirty="0">
                <a:latin typeface="+mj-ea"/>
                <a:ea typeface="+mj-ea"/>
              </a:rPr>
              <a:t>인 근무 환경에서 휴게시간 </a:t>
            </a:r>
            <a:r>
              <a:rPr lang="ko-KR" altLang="en-US" sz="1700" dirty="0" err="1">
                <a:latin typeface="+mj-ea"/>
                <a:ea typeface="+mj-ea"/>
              </a:rPr>
              <a:t>미부여</a:t>
            </a:r>
            <a:r>
              <a:rPr lang="ko-KR" altLang="en-US" sz="1700" dirty="0">
                <a:latin typeface="+mj-ea"/>
                <a:ea typeface="+mj-ea"/>
              </a:rPr>
              <a:t> 관련한 진정사건 급증</a:t>
            </a:r>
            <a:endParaRPr lang="ko-KR" altLang="en-US" sz="1700" dirty="0">
              <a:solidFill>
                <a:srgbClr val="FF780C"/>
              </a:solidFill>
              <a:latin typeface="나눔명조 ExtraBold" panose="02020603020101020101" pitchFamily="18" charset="-127"/>
              <a:ea typeface="나눔명조 ExtraBold" panose="02020603020101020101" pitchFamily="18" charset="-127"/>
            </a:endParaRPr>
          </a:p>
        </p:txBody>
      </p:sp>
      <p:sp>
        <p:nvSpPr>
          <p:cNvPr id="60" name="사다리꼴 59">
            <a:extLst>
              <a:ext uri="{FF2B5EF4-FFF2-40B4-BE49-F238E27FC236}">
                <a16:creationId xmlns:a16="http://schemas.microsoft.com/office/drawing/2014/main" id="{31CCAD23-F829-4293-91C5-FB76A38065CF}"/>
              </a:ext>
            </a:extLst>
          </p:cNvPr>
          <p:cNvSpPr/>
          <p:nvPr/>
        </p:nvSpPr>
        <p:spPr>
          <a:xfrm flipV="1">
            <a:off x="2919672" y="5275877"/>
            <a:ext cx="3355092" cy="308630"/>
          </a:xfrm>
          <a:prstGeom prst="trapezoid">
            <a:avLst>
              <a:gd name="adj" fmla="val 40594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3B0AE0E-3BBD-4814-8DA4-538CE8B7AB0E}"/>
              </a:ext>
            </a:extLst>
          </p:cNvPr>
          <p:cNvSpPr txBox="1"/>
          <p:nvPr/>
        </p:nvSpPr>
        <p:spPr>
          <a:xfrm>
            <a:off x="3743099" y="5239642"/>
            <a:ext cx="1737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참</a:t>
            </a:r>
            <a:r>
              <a:rPr lang="en-US" altLang="ko-KR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고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3416503-2023-49F2-B20D-C73830E40D8B}"/>
              </a:ext>
            </a:extLst>
          </p:cNvPr>
          <p:cNvSpPr txBox="1"/>
          <p:nvPr/>
        </p:nvSpPr>
        <p:spPr>
          <a:xfrm>
            <a:off x="256267" y="6109565"/>
            <a:ext cx="875408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700" dirty="0">
                <a:solidFill>
                  <a:srgbClr val="0070C0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⇒ 근로계약서에 휴게시간을 명확하게 하고</a:t>
            </a:r>
            <a:r>
              <a:rPr lang="en-US" altLang="ko-KR" sz="1700" dirty="0">
                <a:solidFill>
                  <a:srgbClr val="0070C0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, </a:t>
            </a:r>
            <a:r>
              <a:rPr lang="ko-KR" altLang="en-US" sz="1700" dirty="0">
                <a:solidFill>
                  <a:srgbClr val="0070C0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이를 준수하여 법적 분쟁 예방</a:t>
            </a: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002821D2-E143-4113-8792-BAB78D0892B1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27" name="직사각형 17">
              <a:extLst>
                <a:ext uri="{FF2B5EF4-FFF2-40B4-BE49-F238E27FC236}">
                  <a16:creationId xmlns:a16="http://schemas.microsoft.com/office/drawing/2014/main" id="{2B52B151-1281-43E8-94CC-1BA0722265FD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79B1AEEE-82B7-411D-83E3-CB7618CF003B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Ⅱ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근로시간</a:t>
              </a: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30" name="직각 삼각형 29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18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640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그림 45">
            <a:extLst>
              <a:ext uri="{FF2B5EF4-FFF2-40B4-BE49-F238E27FC236}">
                <a16:creationId xmlns:a16="http://schemas.microsoft.com/office/drawing/2014/main" id="{12B9A5B5-0DD7-443F-A651-0D35A5E3B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24"/>
            <a:ext cx="9144000" cy="6858000"/>
          </a:xfrm>
          <a:prstGeom prst="rect">
            <a:avLst/>
          </a:prstGeom>
        </p:spPr>
      </p:pic>
      <p:grpSp>
        <p:nvGrpSpPr>
          <p:cNvPr id="41" name="그룹 40"/>
          <p:cNvGrpSpPr/>
          <p:nvPr/>
        </p:nvGrpSpPr>
        <p:grpSpPr>
          <a:xfrm rot="0">
            <a:off x="2191721" y="710617"/>
            <a:ext cx="5167294" cy="497457"/>
            <a:chOff x="4582767" y="637789"/>
            <a:chExt cx="5167294" cy="497457"/>
          </a:xfrm>
        </p:grpSpPr>
        <p:sp>
          <p:nvSpPr>
            <p:cNvPr id="42" name="내용 개체 틀 2"/>
            <p:cNvSpPr txBox="1"/>
            <p:nvPr/>
          </p:nvSpPr>
          <p:spPr>
            <a:xfrm>
              <a:off x="5076605" y="669125"/>
              <a:ext cx="4673456" cy="456292"/>
            </a:xfrm>
            <a:prstGeom prst="rect">
              <a:avLst/>
            </a:prstGeom>
          </p:spPr>
          <p:txBody>
            <a:bodyPr vert="horz" wrap="none" lIns="91440" tIns="45720" rIns="91440" bIns="45720" anchor="ctr">
              <a:sp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buNone/>
                <a:defRPr/>
              </a:pPr>
              <a:r>
                <a:rPr lang="ko-KR" altLang="en-US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근로계약 </a:t>
              </a:r>
              <a:r>
                <a:rPr lang="en-US" altLang="ko-KR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------</a:t>
              </a:r>
              <a:r>
                <a:rPr lang="en-US" altLang="ko-KR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---</a:t>
              </a:r>
              <a:r>
                <a:rPr lang="en-US" altLang="ko-KR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-</a:t>
              </a:r>
              <a:r>
                <a:rPr lang="en-US" altLang="ko-KR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------------</a:t>
              </a:r>
              <a:r>
                <a:rPr lang="en-US" altLang="ko-KR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-- 2</a:t>
              </a:r>
              <a:endParaRPr lang="ko-KR" altLang="en-US" sz="2700" spc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endParaRPr>
            </a:p>
          </p:txBody>
        </p:sp>
        <p:grpSp>
          <p:nvGrpSpPr>
            <p:cNvPr id="43" name="그룹 42"/>
            <p:cNvGrpSpPr/>
            <p:nvPr/>
          </p:nvGrpSpPr>
          <p:grpSpPr>
            <a:xfrm rot="0">
              <a:off x="4582767" y="637789"/>
              <a:ext cx="501846" cy="497457"/>
              <a:chOff x="4582767" y="637789"/>
              <a:chExt cx="501846" cy="497457"/>
            </a:xfrm>
          </p:grpSpPr>
          <p:pic>
            <p:nvPicPr>
              <p:cNvPr id="44" name="그림 43"/>
              <p:cNvPicPr>
                <a:picLocks noChangeAspect="1"/>
              </p:cNvPicPr>
              <p:nvPr/>
            </p:nvPicPr>
            <p:blipFill rotWithShape="1">
              <a:blip r:embed="rId3"/>
              <a:stretch>
                <a:fillRect/>
              </a:stretch>
            </p:blipFill>
            <p:spPr>
              <a:xfrm>
                <a:off x="4582767" y="637789"/>
                <a:ext cx="501846" cy="497457"/>
              </a:xfrm>
              <a:prstGeom prst="rect">
                <a:avLst/>
              </a:prstGeom>
            </p:spPr>
          </p:pic>
          <p:sp>
            <p:nvSpPr>
              <p:cNvPr id="45" name="직사각형 44"/>
              <p:cNvSpPr/>
              <p:nvPr/>
            </p:nvSpPr>
            <p:spPr>
              <a:xfrm>
                <a:off x="4635030" y="738329"/>
                <a:ext cx="369496" cy="32164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lvl="0" algn="ctr">
                  <a:defRPr/>
                </a:pPr>
                <a:r>
                  <a:rPr lang="en-US" altLang="ko-KR" sz="28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명조 ExtraBold"/>
                    <a:ea typeface="나눔명조 ExtraBold"/>
                  </a:rPr>
                  <a:t>1</a:t>
                </a:r>
                <a:endParaRPr lang="ko-KR" altLang="en-US" sz="11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47" name="그룹 46"/>
          <p:cNvGrpSpPr/>
          <p:nvPr/>
        </p:nvGrpSpPr>
        <p:grpSpPr>
          <a:xfrm rot="0">
            <a:off x="2191721" y="1429660"/>
            <a:ext cx="5167294" cy="501862"/>
            <a:chOff x="4582767" y="1219268"/>
            <a:chExt cx="5167294" cy="501862"/>
          </a:xfrm>
        </p:grpSpPr>
        <p:sp>
          <p:nvSpPr>
            <p:cNvPr id="48" name="내용 개체 틀 2"/>
            <p:cNvSpPr txBox="1"/>
            <p:nvPr/>
          </p:nvSpPr>
          <p:spPr>
            <a:xfrm>
              <a:off x="5076605" y="1254849"/>
              <a:ext cx="4673456" cy="466281"/>
            </a:xfrm>
            <a:prstGeom prst="rect">
              <a:avLst/>
            </a:prstGeom>
          </p:spPr>
          <p:txBody>
            <a:bodyPr vert="horz" wrap="none" lIns="91440" tIns="45720" rIns="91440" bIns="45720" anchor="ctr">
              <a:sp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buNone/>
                <a:defRPr/>
              </a:pPr>
              <a:r>
                <a:rPr lang="ko-KR" altLang="en-US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근로시간</a:t>
              </a:r>
              <a:r>
                <a:rPr lang="ko-KR" altLang="en-US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 </a:t>
              </a:r>
              <a:r>
                <a:rPr lang="en-US" altLang="ko-KR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------------------------ 9</a:t>
              </a:r>
              <a:endParaRPr lang="ko-KR" altLang="en-US" sz="2700" spc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endParaRPr>
            </a:p>
          </p:txBody>
        </p:sp>
        <p:grpSp>
          <p:nvGrpSpPr>
            <p:cNvPr id="49" name="그룹 48"/>
            <p:cNvGrpSpPr/>
            <p:nvPr/>
          </p:nvGrpSpPr>
          <p:grpSpPr>
            <a:xfrm rot="0">
              <a:off x="4582767" y="1219268"/>
              <a:ext cx="501846" cy="497457"/>
              <a:chOff x="4582767" y="1219268"/>
              <a:chExt cx="501846" cy="497457"/>
            </a:xfrm>
          </p:grpSpPr>
          <p:pic>
            <p:nvPicPr>
              <p:cNvPr id="50" name="그림 4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>
                <a:off x="4582767" y="1219268"/>
                <a:ext cx="501846" cy="497457"/>
              </a:xfrm>
              <a:prstGeom prst="rect">
                <a:avLst/>
              </a:prstGeom>
            </p:spPr>
          </p:pic>
          <p:sp>
            <p:nvSpPr>
              <p:cNvPr id="51" name="직사각형 50"/>
              <p:cNvSpPr/>
              <p:nvPr/>
            </p:nvSpPr>
            <p:spPr>
              <a:xfrm>
                <a:off x="4635030" y="1326060"/>
                <a:ext cx="369496" cy="32164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lvl="0" algn="ctr">
                  <a:defRPr/>
                </a:pPr>
                <a:r>
                  <a:rPr lang="en-US" altLang="ko-KR" sz="28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명조 ExtraBold"/>
                    <a:ea typeface="나눔명조 ExtraBold"/>
                  </a:rPr>
                  <a:t>2</a:t>
                </a:r>
                <a:endParaRPr lang="ko-KR" altLang="en-US" sz="11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52" name="그룹 51"/>
          <p:cNvGrpSpPr/>
          <p:nvPr/>
        </p:nvGrpSpPr>
        <p:grpSpPr>
          <a:xfrm rot="0">
            <a:off x="2191721" y="2140610"/>
            <a:ext cx="4919644" cy="514231"/>
            <a:chOff x="4582767" y="1800746"/>
            <a:chExt cx="4919644" cy="514231"/>
          </a:xfrm>
        </p:grpSpPr>
        <p:sp>
          <p:nvSpPr>
            <p:cNvPr id="53" name="내용 개체 틀 2"/>
            <p:cNvSpPr txBox="1"/>
            <p:nvPr/>
          </p:nvSpPr>
          <p:spPr>
            <a:xfrm>
              <a:off x="5076606" y="1848696"/>
              <a:ext cx="4425805" cy="466281"/>
            </a:xfrm>
            <a:prstGeom prst="rect">
              <a:avLst/>
            </a:prstGeom>
          </p:spPr>
          <p:txBody>
            <a:bodyPr vert="horz" wrap="none" lIns="91440" tIns="45720" rIns="91440" bIns="45720" anchor="ctr">
              <a:sp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buNone/>
                <a:defRPr/>
              </a:pPr>
              <a:r>
                <a:rPr lang="ko-KR" altLang="en-US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임금</a:t>
              </a:r>
              <a:r>
                <a:rPr lang="ko-KR" altLang="en-US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 </a:t>
              </a:r>
              <a:r>
                <a:rPr lang="en-US" altLang="ko-KR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-------------------------- 21</a:t>
              </a:r>
              <a:endParaRPr lang="ko-KR" altLang="en-US" sz="2700" spc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endParaRPr>
            </a:p>
          </p:txBody>
        </p:sp>
        <p:grpSp>
          <p:nvGrpSpPr>
            <p:cNvPr id="54" name="그룹 53"/>
            <p:cNvGrpSpPr/>
            <p:nvPr/>
          </p:nvGrpSpPr>
          <p:grpSpPr>
            <a:xfrm rot="0">
              <a:off x="4582767" y="1800746"/>
              <a:ext cx="501846" cy="497457"/>
              <a:chOff x="4582767" y="1800746"/>
              <a:chExt cx="501846" cy="497457"/>
            </a:xfrm>
          </p:grpSpPr>
          <p:pic>
            <p:nvPicPr>
              <p:cNvPr id="55" name="그림 54"/>
              <p:cNvPicPr>
                <a:picLocks noChangeAspect="1"/>
              </p:cNvPicPr>
              <p:nvPr/>
            </p:nvPicPr>
            <p:blipFill rotWithShape="1">
              <a:blip r:embed="rId5"/>
              <a:stretch>
                <a:fillRect/>
              </a:stretch>
            </p:blipFill>
            <p:spPr>
              <a:xfrm>
                <a:off x="4582767" y="1800746"/>
                <a:ext cx="501846" cy="497457"/>
              </a:xfrm>
              <a:prstGeom prst="rect">
                <a:avLst/>
              </a:prstGeom>
            </p:spPr>
          </p:pic>
          <p:sp>
            <p:nvSpPr>
              <p:cNvPr id="56" name="직사각형 55"/>
              <p:cNvSpPr/>
              <p:nvPr/>
            </p:nvSpPr>
            <p:spPr>
              <a:xfrm>
                <a:off x="4635030" y="1913790"/>
                <a:ext cx="369496" cy="32164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lvl="0" algn="ctr">
                  <a:defRPr/>
                </a:pPr>
                <a:r>
                  <a:rPr lang="en-US" altLang="ko-KR" sz="28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명조 ExtraBold"/>
                    <a:ea typeface="나눔명조 ExtraBold"/>
                  </a:rPr>
                  <a:t>3</a:t>
                </a:r>
                <a:endParaRPr lang="ko-KR" altLang="en-US" sz="11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57" name="그룹 56"/>
          <p:cNvGrpSpPr/>
          <p:nvPr/>
        </p:nvGrpSpPr>
        <p:grpSpPr>
          <a:xfrm rot="0">
            <a:off x="2189028" y="2875533"/>
            <a:ext cx="5246187" cy="518813"/>
            <a:chOff x="4580074" y="2381921"/>
            <a:chExt cx="5246187" cy="518813"/>
          </a:xfrm>
        </p:grpSpPr>
        <p:sp>
          <p:nvSpPr>
            <p:cNvPr id="58" name="내용 개체 틀 2"/>
            <p:cNvSpPr txBox="1"/>
            <p:nvPr/>
          </p:nvSpPr>
          <p:spPr>
            <a:xfrm>
              <a:off x="5076606" y="2434453"/>
              <a:ext cx="4749655" cy="466281"/>
            </a:xfrm>
            <a:prstGeom prst="rect">
              <a:avLst/>
            </a:prstGeom>
          </p:spPr>
          <p:txBody>
            <a:bodyPr vert="horz" wrap="none" lIns="91440" tIns="45720" rIns="91440" bIns="45720" anchor="ctr">
              <a:sp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buNone/>
                <a:defRPr/>
              </a:pPr>
              <a:r>
                <a:rPr lang="ko-KR" altLang="en-US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최저임금</a:t>
              </a:r>
              <a:r>
                <a:rPr lang="ko-KR" altLang="en-US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 </a:t>
              </a:r>
              <a:r>
                <a:rPr lang="en-US" altLang="ko-KR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----------------------- 28</a:t>
              </a:r>
              <a:endParaRPr lang="ko-KR" altLang="en-US" sz="2700" spc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endParaRPr>
            </a:p>
          </p:txBody>
        </p:sp>
        <p:grpSp>
          <p:nvGrpSpPr>
            <p:cNvPr id="59" name="그룹 58"/>
            <p:cNvGrpSpPr/>
            <p:nvPr/>
          </p:nvGrpSpPr>
          <p:grpSpPr>
            <a:xfrm rot="0">
              <a:off x="4580074" y="2381921"/>
              <a:ext cx="507515" cy="500299"/>
              <a:chOff x="4580074" y="2381921"/>
              <a:chExt cx="507515" cy="500299"/>
            </a:xfrm>
          </p:grpSpPr>
          <p:pic>
            <p:nvPicPr>
              <p:cNvPr id="60" name="그림 59"/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4580074" y="2381921"/>
                <a:ext cx="507515" cy="500299"/>
              </a:xfrm>
              <a:prstGeom prst="rect">
                <a:avLst/>
              </a:prstGeom>
            </p:spPr>
          </p:pic>
          <p:sp>
            <p:nvSpPr>
              <p:cNvPr id="61" name="직사각형 60"/>
              <p:cNvSpPr/>
              <p:nvPr/>
            </p:nvSpPr>
            <p:spPr>
              <a:xfrm>
                <a:off x="4635030" y="2501521"/>
                <a:ext cx="369496" cy="32164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lvl="0" algn="ctr">
                  <a:defRPr/>
                </a:pPr>
                <a:r>
                  <a:rPr lang="en-US" altLang="ko-KR" sz="28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명조 ExtraBold"/>
                    <a:ea typeface="나눔명조 ExtraBold"/>
                  </a:rPr>
                  <a:t>4</a:t>
                </a:r>
                <a:endParaRPr lang="ko-KR" altLang="en-US" sz="11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62" name="그룹 61"/>
          <p:cNvGrpSpPr/>
          <p:nvPr/>
        </p:nvGrpSpPr>
        <p:grpSpPr>
          <a:xfrm rot="0">
            <a:off x="2180954" y="3610977"/>
            <a:ext cx="7723217" cy="520197"/>
            <a:chOff x="4572000" y="2963617"/>
            <a:chExt cx="6999548" cy="520197"/>
          </a:xfrm>
        </p:grpSpPr>
        <p:sp>
          <p:nvSpPr>
            <p:cNvPr id="63" name="내용 개체 틀 2"/>
            <p:cNvSpPr txBox="1"/>
            <p:nvPr/>
          </p:nvSpPr>
          <p:spPr>
            <a:xfrm>
              <a:off x="5019747" y="2983570"/>
              <a:ext cx="6551800" cy="462915"/>
            </a:xfrm>
            <a:prstGeom prst="rect">
              <a:avLst/>
            </a:prstGeom>
          </p:spPr>
          <p:txBody>
            <a:bodyPr vert="horz" wrap="square" lIns="91440" tIns="45720" rIns="91440" bIns="45720" anchor="ctr">
              <a:sp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lnSpc>
                  <a:spcPct val="90000"/>
                </a:lnSpc>
                <a:buNone/>
                <a:defRPr/>
              </a:pPr>
              <a:r>
                <a:rPr lang="ko-KR" altLang="en-US" sz="2700" spc="-3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직장내 괴롭힘 금지</a:t>
              </a:r>
              <a:r>
                <a:rPr lang="en-US" altLang="ko-KR" sz="2700" spc="-3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, </a:t>
              </a:r>
              <a:r>
                <a:rPr lang="ko-KR" altLang="en-US" sz="2700" spc="-3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성희롱 예방 </a:t>
              </a:r>
              <a:r>
                <a:rPr lang="en-US" altLang="ko-KR" sz="2700" spc="-3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&amp; </a:t>
              </a:r>
              <a:r>
                <a:rPr lang="ko-KR" altLang="en-US" sz="2700" spc="-3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모성보호</a:t>
              </a:r>
              <a:r>
                <a:rPr lang="ko-KR" altLang="en-US" sz="2700" spc="-3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 </a:t>
              </a:r>
              <a:r>
                <a:rPr lang="en-US" altLang="ko-KR" sz="2700" spc="-3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- 37</a:t>
              </a:r>
              <a:endParaRPr lang="ko-KR" altLang="en-US" sz="2700" spc="-3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endParaRPr>
            </a:p>
          </p:txBody>
        </p:sp>
        <p:grpSp>
          <p:nvGrpSpPr>
            <p:cNvPr id="64" name="그룹 63"/>
            <p:cNvGrpSpPr/>
            <p:nvPr/>
          </p:nvGrpSpPr>
          <p:grpSpPr>
            <a:xfrm rot="0">
              <a:off x="4572000" y="2963617"/>
              <a:ext cx="524528" cy="520197"/>
              <a:chOff x="4572000" y="2963616"/>
              <a:chExt cx="524528" cy="520197"/>
            </a:xfrm>
          </p:grpSpPr>
          <p:pic>
            <p:nvPicPr>
              <p:cNvPr id="65" name="그림 64"/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>
                <a:off x="4572000" y="2963616"/>
                <a:ext cx="524528" cy="520197"/>
              </a:xfrm>
              <a:prstGeom prst="rect">
                <a:avLst/>
              </a:prstGeom>
            </p:spPr>
          </p:pic>
          <p:sp>
            <p:nvSpPr>
              <p:cNvPr id="66" name="직사각형 65"/>
              <p:cNvSpPr/>
              <p:nvPr/>
            </p:nvSpPr>
            <p:spPr>
              <a:xfrm>
                <a:off x="4635030" y="3089252"/>
                <a:ext cx="369496" cy="32164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lvl="0" algn="ctr">
                  <a:defRPr/>
                </a:pPr>
                <a:r>
                  <a:rPr lang="en-US" altLang="ko-KR" sz="28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명조 ExtraBold"/>
                    <a:ea typeface="나눔명조 ExtraBold"/>
                  </a:rPr>
                  <a:t>5</a:t>
                </a:r>
                <a:endParaRPr lang="ko-KR" altLang="en-US" sz="11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67" name="그룹 66"/>
          <p:cNvGrpSpPr/>
          <p:nvPr/>
        </p:nvGrpSpPr>
        <p:grpSpPr>
          <a:xfrm rot="0">
            <a:off x="2186337" y="4325976"/>
            <a:ext cx="4925028" cy="510819"/>
            <a:chOff x="4577383" y="3565328"/>
            <a:chExt cx="4925028" cy="510819"/>
          </a:xfrm>
        </p:grpSpPr>
        <p:sp>
          <p:nvSpPr>
            <p:cNvPr id="68" name="내용 개체 틀 2"/>
            <p:cNvSpPr txBox="1"/>
            <p:nvPr/>
          </p:nvSpPr>
          <p:spPr>
            <a:xfrm>
              <a:off x="5076606" y="3622149"/>
              <a:ext cx="4425805" cy="453998"/>
            </a:xfrm>
            <a:prstGeom prst="rect">
              <a:avLst/>
            </a:prstGeom>
          </p:spPr>
          <p:txBody>
            <a:bodyPr vert="horz" wrap="none" lIns="91440" tIns="45720" rIns="91440" bIns="45720" anchor="ctr">
              <a:sp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buNone/>
                <a:defRPr/>
              </a:pPr>
              <a:r>
                <a:rPr lang="ko-KR" altLang="en-US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해고</a:t>
              </a:r>
              <a:r>
                <a:rPr lang="ko-KR" altLang="en-US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 </a:t>
              </a:r>
              <a:r>
                <a:rPr lang="en-US" altLang="ko-KR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-------------------------- 46</a:t>
              </a:r>
              <a:endParaRPr lang="ko-KR" altLang="en-US" sz="2700" spc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endParaRPr>
            </a:p>
          </p:txBody>
        </p:sp>
        <p:grpSp>
          <p:nvGrpSpPr>
            <p:cNvPr id="69" name="그룹 68"/>
            <p:cNvGrpSpPr/>
            <p:nvPr/>
          </p:nvGrpSpPr>
          <p:grpSpPr>
            <a:xfrm rot="0">
              <a:off x="4577383" y="3565328"/>
              <a:ext cx="513186" cy="505792"/>
              <a:chOff x="4577383" y="3565328"/>
              <a:chExt cx="513186" cy="505792"/>
            </a:xfrm>
          </p:grpSpPr>
          <p:pic>
            <p:nvPicPr>
              <p:cNvPr id="70" name="그림 69"/>
              <p:cNvPicPr>
                <a:picLocks noChangeAspect="1"/>
              </p:cNvPicPr>
              <p:nvPr/>
            </p:nvPicPr>
            <p:blipFill rotWithShape="1">
              <a:blip r:embed="rId8"/>
              <a:stretch>
                <a:fillRect/>
              </a:stretch>
            </p:blipFill>
            <p:spPr>
              <a:xfrm>
                <a:off x="4577383" y="3565328"/>
                <a:ext cx="513186" cy="505792"/>
              </a:xfrm>
              <a:prstGeom prst="rect">
                <a:avLst/>
              </a:prstGeom>
            </p:spPr>
          </p:pic>
          <p:sp>
            <p:nvSpPr>
              <p:cNvPr id="71" name="직사각형 70"/>
              <p:cNvSpPr/>
              <p:nvPr/>
            </p:nvSpPr>
            <p:spPr>
              <a:xfrm>
                <a:off x="4635030" y="3676982"/>
                <a:ext cx="369496" cy="32164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lvl="0" algn="ctr">
                  <a:defRPr/>
                </a:pPr>
                <a:r>
                  <a:rPr lang="en-US" altLang="ko-KR" sz="28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명조 ExtraBold"/>
                    <a:ea typeface="나눔명조 ExtraBold"/>
                  </a:rPr>
                  <a:t>6</a:t>
                </a:r>
                <a:endParaRPr lang="ko-KR" altLang="en-US" sz="11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72" name="그룹 71"/>
          <p:cNvGrpSpPr/>
          <p:nvPr/>
        </p:nvGrpSpPr>
        <p:grpSpPr>
          <a:xfrm rot="0">
            <a:off x="2186337" y="5035366"/>
            <a:ext cx="5248878" cy="508827"/>
            <a:chOff x="4577383" y="4153335"/>
            <a:chExt cx="5248878" cy="508827"/>
          </a:xfrm>
        </p:grpSpPr>
        <p:sp>
          <p:nvSpPr>
            <p:cNvPr id="73" name="내용 개체 틀 2"/>
            <p:cNvSpPr txBox="1"/>
            <p:nvPr/>
          </p:nvSpPr>
          <p:spPr>
            <a:xfrm>
              <a:off x="5076606" y="4183629"/>
              <a:ext cx="4749655" cy="466281"/>
            </a:xfrm>
            <a:prstGeom prst="rect">
              <a:avLst/>
            </a:prstGeom>
          </p:spPr>
          <p:txBody>
            <a:bodyPr vert="horz" wrap="none" lIns="91440" tIns="45720" rIns="91440" bIns="45720" anchor="ctr">
              <a:sp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buNone/>
                <a:defRPr/>
              </a:pPr>
              <a:r>
                <a:rPr lang="ko-KR" altLang="en-US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퇴직급여</a:t>
              </a:r>
              <a:r>
                <a:rPr lang="ko-KR" altLang="en-US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 </a:t>
              </a:r>
              <a:r>
                <a:rPr lang="en-US" altLang="ko-KR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----------------------- 54</a:t>
              </a:r>
              <a:endParaRPr lang="ko-KR" altLang="en-US" sz="2700" spc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endParaRPr>
            </a:p>
          </p:txBody>
        </p:sp>
        <p:grpSp>
          <p:nvGrpSpPr>
            <p:cNvPr id="74" name="그룹 73"/>
            <p:cNvGrpSpPr/>
            <p:nvPr/>
          </p:nvGrpSpPr>
          <p:grpSpPr>
            <a:xfrm rot="0">
              <a:off x="4577383" y="4153335"/>
              <a:ext cx="513186" cy="508827"/>
              <a:chOff x="4577383" y="4153335"/>
              <a:chExt cx="513186" cy="508827"/>
            </a:xfrm>
          </p:grpSpPr>
          <p:pic>
            <p:nvPicPr>
              <p:cNvPr id="75" name="그림 74"/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>
                <a:off x="4577383" y="4153335"/>
                <a:ext cx="513186" cy="508827"/>
              </a:xfrm>
              <a:prstGeom prst="rect">
                <a:avLst/>
              </a:prstGeom>
            </p:spPr>
          </p:pic>
          <p:sp>
            <p:nvSpPr>
              <p:cNvPr id="76" name="직사각형 75"/>
              <p:cNvSpPr/>
              <p:nvPr/>
            </p:nvSpPr>
            <p:spPr>
              <a:xfrm>
                <a:off x="4635030" y="4264715"/>
                <a:ext cx="369496" cy="32164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lvl="0" algn="ctr">
                  <a:defRPr/>
                </a:pPr>
                <a:r>
                  <a:rPr lang="en-US" altLang="ko-KR" sz="28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명조 ExtraBold"/>
                    <a:ea typeface="나눔명조 ExtraBold"/>
                  </a:rPr>
                  <a:t>7</a:t>
                </a:r>
                <a:endParaRPr lang="ko-KR" altLang="en-US" sz="11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77" name="그룹 76"/>
          <p:cNvGrpSpPr/>
          <p:nvPr/>
        </p:nvGrpSpPr>
        <p:grpSpPr>
          <a:xfrm rot="0">
            <a:off x="2379958" y="5813107"/>
            <a:ext cx="5702957" cy="466281"/>
            <a:chOff x="4771004" y="4858248"/>
            <a:chExt cx="5702957" cy="466281"/>
          </a:xfrm>
        </p:grpSpPr>
        <p:sp>
          <p:nvSpPr>
            <p:cNvPr id="78" name="타원 77"/>
            <p:cNvSpPr/>
            <p:nvPr/>
          </p:nvSpPr>
          <p:spPr>
            <a:xfrm>
              <a:off x="4771004" y="4993319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79" name="내용 개체 틀 2"/>
            <p:cNvSpPr txBox="1"/>
            <p:nvPr/>
          </p:nvSpPr>
          <p:spPr>
            <a:xfrm>
              <a:off x="5076605" y="4858248"/>
              <a:ext cx="5397356" cy="466281"/>
            </a:xfrm>
            <a:prstGeom prst="rect">
              <a:avLst/>
            </a:prstGeom>
          </p:spPr>
          <p:txBody>
            <a:bodyPr vert="horz" wrap="none" lIns="91440" tIns="45720" rIns="91440" bIns="45720" anchor="ctr">
              <a:sp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buNone/>
                <a:defRPr/>
              </a:pPr>
              <a:r>
                <a:rPr lang="ko-KR" altLang="en-US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고용노동 </a:t>
              </a:r>
              <a:r>
                <a:rPr lang="en-US" altLang="ko-KR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Q&amp;A </a:t>
              </a:r>
              <a:r>
                <a:rPr lang="ko-KR" altLang="en-US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참고</a:t>
              </a:r>
              <a:r>
                <a:rPr lang="ko-KR" altLang="en-US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 </a:t>
              </a:r>
              <a:r>
                <a:rPr lang="en-US" altLang="ko-KR" sz="2700" spc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--------------- 63</a:t>
              </a:r>
              <a:endParaRPr lang="ko-KR" altLang="en-US" sz="2700" spc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754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17">
            <a:extLst>
              <a:ext uri="{FF2B5EF4-FFF2-40B4-BE49-F238E27FC236}">
                <a16:creationId xmlns:a16="http://schemas.microsoft.com/office/drawing/2014/main" id="{9F62C1CE-5856-448A-B640-24B6CF76FE89}"/>
              </a:ext>
            </a:extLst>
          </p:cNvPr>
          <p:cNvSpPr/>
          <p:nvPr/>
        </p:nvSpPr>
        <p:spPr>
          <a:xfrm rot="10800000" flipH="1">
            <a:off x="346510" y="702846"/>
            <a:ext cx="1423164" cy="428376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5C956DA-6A83-4CDF-B3C7-25140715DE47}"/>
              </a:ext>
            </a:extLst>
          </p:cNvPr>
          <p:cNvSpPr txBox="1"/>
          <p:nvPr/>
        </p:nvSpPr>
        <p:spPr>
          <a:xfrm>
            <a:off x="550741" y="681405"/>
            <a:ext cx="13217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사건 </a:t>
            </a:r>
            <a:r>
              <a:rPr lang="en-US" altLang="ko-KR" sz="200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2</a:t>
            </a:r>
            <a:endParaRPr lang="ko-KR" altLang="en-US" sz="2000">
              <a:solidFill>
                <a:schemeClr val="bg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9A6CF377-84CD-46B1-A9B7-3E6F9BC2588E}"/>
              </a:ext>
            </a:extLst>
          </p:cNvPr>
          <p:cNvGrpSpPr/>
          <p:nvPr/>
        </p:nvGrpSpPr>
        <p:grpSpPr>
          <a:xfrm>
            <a:off x="956491" y="2343288"/>
            <a:ext cx="275422" cy="535658"/>
            <a:chOff x="1139371" y="1653781"/>
            <a:chExt cx="275422" cy="535658"/>
          </a:xfrm>
        </p:grpSpPr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EC107DD4-CF1C-46BA-8058-D9A36D060901}"/>
                </a:ext>
              </a:extLst>
            </p:cNvPr>
            <p:cNvSpPr/>
            <p:nvPr/>
          </p:nvSpPr>
          <p:spPr>
            <a:xfrm>
              <a:off x="1139371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0550F9AE-E065-496D-9651-36B62C9BCAD8}"/>
                </a:ext>
              </a:extLst>
            </p:cNvPr>
            <p:cNvSpPr/>
            <p:nvPr/>
          </p:nvSpPr>
          <p:spPr>
            <a:xfrm>
              <a:off x="1322264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6DD4ED66-77DA-4229-A430-D6BE1D33FA9C}"/>
              </a:ext>
            </a:extLst>
          </p:cNvPr>
          <p:cNvGrpSpPr/>
          <p:nvPr/>
        </p:nvGrpSpPr>
        <p:grpSpPr>
          <a:xfrm>
            <a:off x="8046620" y="2343288"/>
            <a:ext cx="275422" cy="535658"/>
            <a:chOff x="1139371" y="1653781"/>
            <a:chExt cx="275422" cy="535658"/>
          </a:xfrm>
        </p:grpSpPr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D84E909C-842B-4416-8227-51FAD6476307}"/>
                </a:ext>
              </a:extLst>
            </p:cNvPr>
            <p:cNvSpPr/>
            <p:nvPr/>
          </p:nvSpPr>
          <p:spPr>
            <a:xfrm>
              <a:off x="1139371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632B505D-25D4-404C-9EEF-0CC6B0AB6523}"/>
                </a:ext>
              </a:extLst>
            </p:cNvPr>
            <p:cNvSpPr/>
            <p:nvPr/>
          </p:nvSpPr>
          <p:spPr>
            <a:xfrm>
              <a:off x="1322264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2" name="사각형: 둥근 모서리 63">
            <a:extLst>
              <a:ext uri="{FF2B5EF4-FFF2-40B4-BE49-F238E27FC236}">
                <a16:creationId xmlns:a16="http://schemas.microsoft.com/office/drawing/2014/main" id="{4F729DF1-B7A3-4885-819D-331BE802E9F6}"/>
              </a:ext>
            </a:extLst>
          </p:cNvPr>
          <p:cNvSpPr/>
          <p:nvPr/>
        </p:nvSpPr>
        <p:spPr>
          <a:xfrm>
            <a:off x="346509" y="2742434"/>
            <a:ext cx="8469831" cy="3494404"/>
          </a:xfrm>
          <a:prstGeom prst="roundRect">
            <a:avLst>
              <a:gd name="adj" fmla="val 2425"/>
            </a:avLst>
          </a:prstGeom>
          <a:solidFill>
            <a:schemeClr val="bg1"/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사각형: 둥근 모서리 64">
            <a:extLst>
              <a:ext uri="{FF2B5EF4-FFF2-40B4-BE49-F238E27FC236}">
                <a16:creationId xmlns:a16="http://schemas.microsoft.com/office/drawing/2014/main" id="{F5CBF5FE-3EA5-4848-A1CC-93645009E38E}"/>
              </a:ext>
            </a:extLst>
          </p:cNvPr>
          <p:cNvSpPr/>
          <p:nvPr/>
        </p:nvSpPr>
        <p:spPr>
          <a:xfrm>
            <a:off x="346509" y="1059442"/>
            <a:ext cx="8469831" cy="1392873"/>
          </a:xfrm>
          <a:prstGeom prst="roundRect">
            <a:avLst>
              <a:gd name="adj" fmla="val 9316"/>
            </a:avLst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4BD1478-7EDD-4052-BB31-962F4A0C1034}"/>
              </a:ext>
            </a:extLst>
          </p:cNvPr>
          <p:cNvSpPr txBox="1"/>
          <p:nvPr/>
        </p:nvSpPr>
        <p:spPr>
          <a:xfrm>
            <a:off x="557968" y="1208587"/>
            <a:ext cx="80002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>
              <a:spcBef>
                <a:spcPct val="0"/>
              </a:spcBef>
            </a:pPr>
            <a:r>
              <a:rPr lang="ko-KR" altLang="en-US" sz="3200" dirty="0">
                <a:gradFill>
                  <a:gsLst>
                    <a:gs pos="51000">
                      <a:srgbClr val="257F9B"/>
                    </a:gs>
                    <a:gs pos="0">
                      <a:srgbClr val="009659"/>
                    </a:gs>
                    <a:gs pos="98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  <a:cs typeface="+mj-cs"/>
              </a:rPr>
              <a:t>주중 입사하여 주중 퇴사하였다고</a:t>
            </a:r>
            <a:br>
              <a:rPr lang="ko-KR" altLang="en-US" sz="3200" dirty="0">
                <a:gradFill>
                  <a:gsLst>
                    <a:gs pos="51000">
                      <a:srgbClr val="257F9B"/>
                    </a:gs>
                    <a:gs pos="0">
                      <a:srgbClr val="009659"/>
                    </a:gs>
                    <a:gs pos="98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  <a:cs typeface="+mj-cs"/>
              </a:rPr>
            </a:br>
            <a:r>
              <a:rPr lang="ko-KR" altLang="en-US" sz="3200" dirty="0">
                <a:gradFill>
                  <a:gsLst>
                    <a:gs pos="51000">
                      <a:srgbClr val="257F9B"/>
                    </a:gs>
                    <a:gs pos="0">
                      <a:srgbClr val="009659"/>
                    </a:gs>
                    <a:gs pos="98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  <a:cs typeface="+mj-cs"/>
              </a:rPr>
              <a:t>주휴수당을 지급하지 않은 사례</a:t>
            </a:r>
          </a:p>
        </p:txBody>
      </p:sp>
      <p:sp>
        <p:nvSpPr>
          <p:cNvPr id="45" name="사각형: 둥근 모서리 66">
            <a:extLst>
              <a:ext uri="{FF2B5EF4-FFF2-40B4-BE49-F238E27FC236}">
                <a16:creationId xmlns:a16="http://schemas.microsoft.com/office/drawing/2014/main" id="{612E4D04-EDCD-46ED-A755-1211D46B31B4}"/>
              </a:ext>
            </a:extLst>
          </p:cNvPr>
          <p:cNvSpPr/>
          <p:nvPr/>
        </p:nvSpPr>
        <p:spPr>
          <a:xfrm>
            <a:off x="426719" y="2842350"/>
            <a:ext cx="8305801" cy="1058614"/>
          </a:xfrm>
          <a:prstGeom prst="roundRect">
            <a:avLst>
              <a:gd name="adj" fmla="val 10351"/>
            </a:avLst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596C9E9-A90A-47EB-8D7C-FB9835074D44}"/>
              </a:ext>
            </a:extLst>
          </p:cNvPr>
          <p:cNvSpPr txBox="1"/>
          <p:nvPr/>
        </p:nvSpPr>
        <p:spPr>
          <a:xfrm>
            <a:off x="557968" y="2935016"/>
            <a:ext cx="83058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ko-KR" altLang="en-US" sz="2000" dirty="0" smtClean="0">
                <a:solidFill>
                  <a:srgbClr val="0070C0"/>
                </a:solidFill>
                <a:latin typeface="+mj-ea"/>
                <a:ea typeface="+mj-ea"/>
              </a:rPr>
              <a:t>사업주</a:t>
            </a:r>
            <a:r>
              <a:rPr lang="en-US" altLang="ko-KR" sz="2000" dirty="0" smtClean="0">
                <a:solidFill>
                  <a:srgbClr val="0070C0"/>
                </a:solidFill>
                <a:latin typeface="+mj-ea"/>
                <a:ea typeface="+mj-ea"/>
              </a:rPr>
              <a:t>A</a:t>
            </a:r>
            <a:r>
              <a:rPr lang="ko-KR" altLang="en-US" sz="2000" dirty="0" smtClean="0">
                <a:solidFill>
                  <a:srgbClr val="0070C0"/>
                </a:solidFill>
                <a:latin typeface="+mj-ea"/>
                <a:ea typeface="+mj-ea"/>
              </a:rPr>
              <a:t>는 직원</a:t>
            </a:r>
            <a:r>
              <a:rPr lang="en-US" altLang="ko-KR" sz="2000" dirty="0" smtClean="0">
                <a:solidFill>
                  <a:srgbClr val="0070C0"/>
                </a:solidFill>
                <a:latin typeface="+mj-ea"/>
                <a:ea typeface="+mj-ea"/>
              </a:rPr>
              <a:t>B</a:t>
            </a:r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가 </a:t>
            </a:r>
            <a:r>
              <a:rPr lang="en-US" altLang="ko-KR" sz="2000" dirty="0">
                <a:solidFill>
                  <a:srgbClr val="0070C0"/>
                </a:solidFill>
                <a:latin typeface="+mj-ea"/>
                <a:ea typeface="+mj-ea"/>
              </a:rPr>
              <a:t>8.1</a:t>
            </a:r>
            <a:r>
              <a:rPr lang="en-US" altLang="ko-KR" sz="2000" dirty="0" smtClean="0">
                <a:solidFill>
                  <a:srgbClr val="0070C0"/>
                </a:solidFill>
                <a:latin typeface="+mj-ea"/>
                <a:ea typeface="+mj-ea"/>
              </a:rPr>
              <a:t>(</a:t>
            </a:r>
            <a:r>
              <a:rPr lang="ko-KR" altLang="en-US" sz="2000" dirty="0" smtClean="0">
                <a:solidFill>
                  <a:srgbClr val="0070C0"/>
                </a:solidFill>
                <a:latin typeface="+mj-ea"/>
                <a:ea typeface="+mj-ea"/>
              </a:rPr>
              <a:t>금</a:t>
            </a:r>
            <a:r>
              <a:rPr lang="en-US" altLang="ko-KR" sz="2000" dirty="0" smtClean="0">
                <a:solidFill>
                  <a:srgbClr val="0070C0"/>
                </a:solidFill>
                <a:latin typeface="+mj-ea"/>
                <a:ea typeface="+mj-ea"/>
              </a:rPr>
              <a:t>) </a:t>
            </a:r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입사하여 </a:t>
            </a:r>
            <a:r>
              <a:rPr lang="en-US" altLang="ko-KR" sz="2000" dirty="0">
                <a:solidFill>
                  <a:srgbClr val="0070C0"/>
                </a:solidFill>
                <a:latin typeface="+mj-ea"/>
                <a:ea typeface="+mj-ea"/>
              </a:rPr>
              <a:t>8.8</a:t>
            </a:r>
            <a:r>
              <a:rPr lang="en-US" altLang="ko-KR" sz="2000" dirty="0" smtClean="0">
                <a:solidFill>
                  <a:srgbClr val="0070C0"/>
                </a:solidFill>
                <a:latin typeface="+mj-ea"/>
                <a:ea typeface="+mj-ea"/>
              </a:rPr>
              <a:t>(</a:t>
            </a:r>
            <a:r>
              <a:rPr lang="ko-KR" altLang="en-US" sz="2000" dirty="0" smtClean="0">
                <a:solidFill>
                  <a:srgbClr val="0070C0"/>
                </a:solidFill>
                <a:latin typeface="+mj-ea"/>
                <a:ea typeface="+mj-ea"/>
              </a:rPr>
              <a:t>금</a:t>
            </a:r>
            <a:r>
              <a:rPr lang="en-US" altLang="ko-KR" sz="2000" dirty="0" smtClean="0">
                <a:solidFill>
                  <a:srgbClr val="0070C0"/>
                </a:solidFill>
                <a:latin typeface="+mj-ea"/>
                <a:ea typeface="+mj-ea"/>
              </a:rPr>
              <a:t>)</a:t>
            </a:r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까지 근로하고 퇴직하여 </a:t>
            </a:r>
            <a:endParaRPr lang="en-US" altLang="ko-KR" sz="2000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 algn="ctr">
              <a:lnSpc>
                <a:spcPts val="3000"/>
              </a:lnSpc>
            </a:pPr>
            <a:r>
              <a:rPr lang="ko-KR" altLang="en-US" sz="2000" dirty="0" smtClean="0">
                <a:solidFill>
                  <a:srgbClr val="0070C0"/>
                </a:solidFill>
                <a:latin typeface="+mj-ea"/>
                <a:ea typeface="+mj-ea"/>
              </a:rPr>
              <a:t>일주일</a:t>
            </a:r>
            <a:r>
              <a:rPr lang="en-US" altLang="ko-KR" sz="2000" dirty="0" smtClean="0">
                <a:solidFill>
                  <a:srgbClr val="0070C0"/>
                </a:solidFill>
                <a:latin typeface="+mj-ea"/>
                <a:ea typeface="+mj-ea"/>
              </a:rPr>
              <a:t>(</a:t>
            </a:r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월</a:t>
            </a:r>
            <a:r>
              <a:rPr lang="ko-KR" altLang="en-US" sz="2000" dirty="0" smtClean="0">
                <a:solidFill>
                  <a:srgbClr val="0070C0"/>
                </a:solidFill>
                <a:latin typeface="+mj-ea"/>
                <a:ea typeface="+mj-ea"/>
              </a:rPr>
              <a:t>요일부터 일요일</a:t>
            </a:r>
            <a:r>
              <a:rPr lang="en-US" altLang="ko-KR" sz="2000" dirty="0">
                <a:solidFill>
                  <a:srgbClr val="0070C0"/>
                </a:solidFill>
                <a:latin typeface="+mj-ea"/>
                <a:ea typeface="+mj-ea"/>
              </a:rPr>
              <a:t>)</a:t>
            </a:r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을 </a:t>
            </a:r>
            <a:r>
              <a:rPr lang="ko-KR" altLang="en-US" sz="2000" dirty="0" err="1">
                <a:solidFill>
                  <a:srgbClr val="0070C0"/>
                </a:solidFill>
                <a:latin typeface="+mj-ea"/>
                <a:ea typeface="+mj-ea"/>
              </a:rPr>
              <a:t>만근하지</a:t>
            </a:r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 않았음을 주장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B62F613-7364-45AA-8EF9-CF1781D6FBA1}"/>
              </a:ext>
            </a:extLst>
          </p:cNvPr>
          <p:cNvSpPr txBox="1"/>
          <p:nvPr/>
        </p:nvSpPr>
        <p:spPr>
          <a:xfrm>
            <a:off x="1781066" y="4191083"/>
            <a:ext cx="6812718" cy="1220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ko-KR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근로자가 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주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(7</a:t>
            </a:r>
            <a:r>
              <a:rPr lang="ko-KR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일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) </a:t>
            </a:r>
            <a:r>
              <a:rPr lang="ko-KR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이상 근로하였고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재직 </a:t>
            </a:r>
            <a:r>
              <a:rPr lang="ko-KR" alt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기간중</a:t>
            </a:r>
            <a:r>
              <a:rPr lang="ko-KR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소정근로일을</a:t>
            </a:r>
            <a:r>
              <a:rPr lang="ko-KR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개근하였다면 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주일에 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회 이상 유급 휴일을 부여하여야 하므로 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일 분의 주휴수당 발생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E5EDE75-5389-4D69-8415-38C4BBFD336C}"/>
              </a:ext>
            </a:extLst>
          </p:cNvPr>
          <p:cNvSpPr txBox="1"/>
          <p:nvPr/>
        </p:nvSpPr>
        <p:spPr>
          <a:xfrm>
            <a:off x="1781065" y="5496856"/>
            <a:ext cx="6951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780C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⇒ 근로감독관의 시정지시에 따라 주휴수당 지급</a:t>
            </a:r>
            <a:endParaRPr lang="ko-KR" altLang="en-US" sz="1400" dirty="0">
              <a:solidFill>
                <a:srgbClr val="FF780C"/>
              </a:solidFill>
              <a:latin typeface="나눔명조 ExtraBold" panose="02020603020101020101" pitchFamily="18" charset="-127"/>
              <a:ea typeface="나눔명조 ExtraBold" panose="02020603020101020101" pitchFamily="18" charset="-127"/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F3C662A2-0749-4C25-BA5C-7558AA906090}"/>
              </a:ext>
            </a:extLst>
          </p:cNvPr>
          <p:cNvSpPr/>
          <p:nvPr/>
        </p:nvSpPr>
        <p:spPr>
          <a:xfrm>
            <a:off x="688045" y="4343493"/>
            <a:ext cx="905256" cy="90525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자유형: 도형 71">
            <a:extLst>
              <a:ext uri="{FF2B5EF4-FFF2-40B4-BE49-F238E27FC236}">
                <a16:creationId xmlns:a16="http://schemas.microsoft.com/office/drawing/2014/main" id="{FF7F1205-C4C4-4853-BEC6-511CAD496F7E}"/>
              </a:ext>
            </a:extLst>
          </p:cNvPr>
          <p:cNvSpPr/>
          <p:nvPr/>
        </p:nvSpPr>
        <p:spPr>
          <a:xfrm>
            <a:off x="787369" y="4438803"/>
            <a:ext cx="805932" cy="809946"/>
          </a:xfrm>
          <a:custGeom>
            <a:avLst/>
            <a:gdLst>
              <a:gd name="connsiteX0" fmla="*/ 628199 w 805932"/>
              <a:gd name="connsiteY0" fmla="*/ 0 h 809946"/>
              <a:gd name="connsiteX1" fmla="*/ 673361 w 805932"/>
              <a:gd name="connsiteY1" fmla="*/ 37262 h 809946"/>
              <a:gd name="connsiteX2" fmla="*/ 805932 w 805932"/>
              <a:gd name="connsiteY2" fmla="*/ 357318 h 809946"/>
              <a:gd name="connsiteX3" fmla="*/ 353304 w 805932"/>
              <a:gd name="connsiteY3" fmla="*/ 809946 h 809946"/>
              <a:gd name="connsiteX4" fmla="*/ 33247 w 805932"/>
              <a:gd name="connsiteY4" fmla="*/ 677374 h 809946"/>
              <a:gd name="connsiteX5" fmla="*/ 0 w 805932"/>
              <a:gd name="connsiteY5" fmla="*/ 637078 h 809946"/>
              <a:gd name="connsiteX6" fmla="*/ 628199 w 805932"/>
              <a:gd name="connsiteY6" fmla="*/ 0 h 809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5932" h="809946">
                <a:moveTo>
                  <a:pt x="628199" y="0"/>
                </a:moveTo>
                <a:lnTo>
                  <a:pt x="673361" y="37262"/>
                </a:lnTo>
                <a:cubicBezTo>
                  <a:pt x="755270" y="119171"/>
                  <a:pt x="805932" y="232328"/>
                  <a:pt x="805932" y="357318"/>
                </a:cubicBezTo>
                <a:cubicBezTo>
                  <a:pt x="805932" y="607298"/>
                  <a:pt x="603284" y="809946"/>
                  <a:pt x="353304" y="809946"/>
                </a:cubicBezTo>
                <a:cubicBezTo>
                  <a:pt x="228314" y="809946"/>
                  <a:pt x="115157" y="759284"/>
                  <a:pt x="33247" y="677374"/>
                </a:cubicBezTo>
                <a:lnTo>
                  <a:pt x="0" y="637078"/>
                </a:lnTo>
                <a:lnTo>
                  <a:pt x="628199" y="0"/>
                </a:lnTo>
                <a:close/>
              </a:path>
            </a:pathLst>
          </a:custGeom>
          <a:solidFill>
            <a:schemeClr val="accent6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1" name="그림 50">
            <a:extLst>
              <a:ext uri="{FF2B5EF4-FFF2-40B4-BE49-F238E27FC236}">
                <a16:creationId xmlns:a16="http://schemas.microsoft.com/office/drawing/2014/main" id="{FAB8C504-A91F-4269-A16A-2A2FCDB6C3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45" y="4540597"/>
            <a:ext cx="644850" cy="543805"/>
          </a:xfrm>
          <a:prstGeom prst="rect">
            <a:avLst/>
          </a:prstGeom>
        </p:spPr>
      </p:pic>
      <p:grpSp>
        <p:nvGrpSpPr>
          <p:cNvPr id="20" name="그룹 19">
            <a:extLst>
              <a:ext uri="{FF2B5EF4-FFF2-40B4-BE49-F238E27FC236}">
                <a16:creationId xmlns:a16="http://schemas.microsoft.com/office/drawing/2014/main" id="{002821D2-E143-4113-8792-BAB78D0892B1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21" name="직사각형 17">
              <a:extLst>
                <a:ext uri="{FF2B5EF4-FFF2-40B4-BE49-F238E27FC236}">
                  <a16:creationId xmlns:a16="http://schemas.microsoft.com/office/drawing/2014/main" id="{2B52B151-1281-43E8-94CC-1BA0722265FD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79B1AEEE-82B7-411D-83E3-CB7618CF003B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Ⅱ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근로시간</a:t>
              </a: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24" name="직각 삼각형 23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19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806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17">
            <a:extLst>
              <a:ext uri="{FF2B5EF4-FFF2-40B4-BE49-F238E27FC236}">
                <a16:creationId xmlns:a16="http://schemas.microsoft.com/office/drawing/2014/main" id="{9F62C1CE-5856-448A-B640-24B6CF76FE89}"/>
              </a:ext>
            </a:extLst>
          </p:cNvPr>
          <p:cNvSpPr/>
          <p:nvPr/>
        </p:nvSpPr>
        <p:spPr>
          <a:xfrm rot="10800000" flipH="1">
            <a:off x="346510" y="702846"/>
            <a:ext cx="1423164" cy="428376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5C956DA-6A83-4CDF-B3C7-25140715DE47}"/>
              </a:ext>
            </a:extLst>
          </p:cNvPr>
          <p:cNvSpPr txBox="1"/>
          <p:nvPr/>
        </p:nvSpPr>
        <p:spPr>
          <a:xfrm>
            <a:off x="550741" y="681405"/>
            <a:ext cx="13217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사건 </a:t>
            </a:r>
            <a:r>
              <a:rPr lang="en-US" altLang="ko-KR" sz="200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3</a:t>
            </a:r>
            <a:endParaRPr lang="ko-KR" altLang="en-US" sz="2000">
              <a:solidFill>
                <a:schemeClr val="bg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9A6CF377-84CD-46B1-A9B7-3E6F9BC2588E}"/>
              </a:ext>
            </a:extLst>
          </p:cNvPr>
          <p:cNvGrpSpPr/>
          <p:nvPr/>
        </p:nvGrpSpPr>
        <p:grpSpPr>
          <a:xfrm>
            <a:off x="956491" y="1899456"/>
            <a:ext cx="275422" cy="535658"/>
            <a:chOff x="1139371" y="1653781"/>
            <a:chExt cx="275422" cy="535658"/>
          </a:xfrm>
        </p:grpSpPr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EC107DD4-CF1C-46BA-8058-D9A36D060901}"/>
                </a:ext>
              </a:extLst>
            </p:cNvPr>
            <p:cNvSpPr/>
            <p:nvPr/>
          </p:nvSpPr>
          <p:spPr>
            <a:xfrm>
              <a:off x="1139371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0550F9AE-E065-496D-9651-36B62C9BCAD8}"/>
                </a:ext>
              </a:extLst>
            </p:cNvPr>
            <p:cNvSpPr/>
            <p:nvPr/>
          </p:nvSpPr>
          <p:spPr>
            <a:xfrm>
              <a:off x="1322264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6DD4ED66-77DA-4229-A430-D6BE1D33FA9C}"/>
              </a:ext>
            </a:extLst>
          </p:cNvPr>
          <p:cNvGrpSpPr/>
          <p:nvPr/>
        </p:nvGrpSpPr>
        <p:grpSpPr>
          <a:xfrm>
            <a:off x="8046620" y="1899456"/>
            <a:ext cx="275422" cy="535658"/>
            <a:chOff x="1139371" y="1653781"/>
            <a:chExt cx="275422" cy="535658"/>
          </a:xfrm>
        </p:grpSpPr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D84E909C-842B-4416-8227-51FAD6476307}"/>
                </a:ext>
              </a:extLst>
            </p:cNvPr>
            <p:cNvSpPr/>
            <p:nvPr/>
          </p:nvSpPr>
          <p:spPr>
            <a:xfrm>
              <a:off x="1139371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632B505D-25D4-404C-9EEF-0CC6B0AB6523}"/>
                </a:ext>
              </a:extLst>
            </p:cNvPr>
            <p:cNvSpPr/>
            <p:nvPr/>
          </p:nvSpPr>
          <p:spPr>
            <a:xfrm>
              <a:off x="1322264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8" name="사각형: 둥근 모서리 63">
            <a:extLst>
              <a:ext uri="{FF2B5EF4-FFF2-40B4-BE49-F238E27FC236}">
                <a16:creationId xmlns:a16="http://schemas.microsoft.com/office/drawing/2014/main" id="{4F729DF1-B7A3-4885-819D-331BE802E9F6}"/>
              </a:ext>
            </a:extLst>
          </p:cNvPr>
          <p:cNvSpPr/>
          <p:nvPr/>
        </p:nvSpPr>
        <p:spPr>
          <a:xfrm>
            <a:off x="346509" y="2298602"/>
            <a:ext cx="8469831" cy="4335528"/>
          </a:xfrm>
          <a:prstGeom prst="roundRect">
            <a:avLst>
              <a:gd name="adj" fmla="val 2425"/>
            </a:avLst>
          </a:prstGeom>
          <a:solidFill>
            <a:schemeClr val="bg1"/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사각형: 둥근 모서리 64">
            <a:extLst>
              <a:ext uri="{FF2B5EF4-FFF2-40B4-BE49-F238E27FC236}">
                <a16:creationId xmlns:a16="http://schemas.microsoft.com/office/drawing/2014/main" id="{F5CBF5FE-3EA5-4848-A1CC-93645009E38E}"/>
              </a:ext>
            </a:extLst>
          </p:cNvPr>
          <p:cNvSpPr/>
          <p:nvPr/>
        </p:nvSpPr>
        <p:spPr>
          <a:xfrm>
            <a:off x="346509" y="1059442"/>
            <a:ext cx="8469831" cy="1020577"/>
          </a:xfrm>
          <a:prstGeom prst="roundRect">
            <a:avLst>
              <a:gd name="adj" fmla="val 9316"/>
            </a:avLst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4BD1478-7EDD-4052-BB31-962F4A0C1034}"/>
              </a:ext>
            </a:extLst>
          </p:cNvPr>
          <p:cNvSpPr txBox="1"/>
          <p:nvPr/>
        </p:nvSpPr>
        <p:spPr>
          <a:xfrm>
            <a:off x="557968" y="1278025"/>
            <a:ext cx="8000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>
              <a:spcBef>
                <a:spcPct val="0"/>
              </a:spcBef>
            </a:pPr>
            <a:r>
              <a:rPr lang="en-US" altLang="ko-KR" sz="3200" dirty="0">
                <a:gradFill>
                  <a:gsLst>
                    <a:gs pos="51000">
                      <a:srgbClr val="257F9B"/>
                    </a:gs>
                    <a:gs pos="0">
                      <a:srgbClr val="009659"/>
                    </a:gs>
                    <a:gs pos="98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  <a:cs typeface="+mj-cs"/>
              </a:rPr>
              <a:t>1</a:t>
            </a:r>
            <a:r>
              <a:rPr lang="ko-KR" altLang="en-US" sz="3200" dirty="0">
                <a:gradFill>
                  <a:gsLst>
                    <a:gs pos="51000">
                      <a:srgbClr val="257F9B"/>
                    </a:gs>
                    <a:gs pos="0">
                      <a:srgbClr val="009659"/>
                    </a:gs>
                    <a:gs pos="98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  <a:cs typeface="+mj-cs"/>
              </a:rPr>
              <a:t>일 </a:t>
            </a:r>
            <a:r>
              <a:rPr lang="en-US" altLang="ko-KR" sz="3200" dirty="0">
                <a:gradFill>
                  <a:gsLst>
                    <a:gs pos="51000">
                      <a:srgbClr val="257F9B"/>
                    </a:gs>
                    <a:gs pos="0">
                      <a:srgbClr val="009659"/>
                    </a:gs>
                    <a:gs pos="98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  <a:cs typeface="+mj-cs"/>
              </a:rPr>
              <a:t>10</a:t>
            </a:r>
            <a:r>
              <a:rPr lang="ko-KR" altLang="en-US" sz="3200" dirty="0">
                <a:gradFill>
                  <a:gsLst>
                    <a:gs pos="51000">
                      <a:srgbClr val="257F9B"/>
                    </a:gs>
                    <a:gs pos="0">
                      <a:srgbClr val="009659"/>
                    </a:gs>
                    <a:gs pos="98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  <a:cs typeface="+mj-cs"/>
              </a:rPr>
              <a:t>시간씩 </a:t>
            </a:r>
            <a:r>
              <a:rPr lang="en-US" altLang="ko-KR" sz="3200" dirty="0">
                <a:gradFill>
                  <a:gsLst>
                    <a:gs pos="51000">
                      <a:srgbClr val="257F9B"/>
                    </a:gs>
                    <a:gs pos="0">
                      <a:srgbClr val="009659"/>
                    </a:gs>
                    <a:gs pos="98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  <a:cs typeface="+mj-cs"/>
              </a:rPr>
              <a:t>1</a:t>
            </a:r>
            <a:r>
              <a:rPr lang="ko-KR" altLang="en-US" sz="3200" dirty="0">
                <a:gradFill>
                  <a:gsLst>
                    <a:gs pos="51000">
                      <a:srgbClr val="257F9B"/>
                    </a:gs>
                    <a:gs pos="0">
                      <a:srgbClr val="009659"/>
                    </a:gs>
                    <a:gs pos="98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  <a:cs typeface="+mj-cs"/>
              </a:rPr>
              <a:t>주 개근한 경우 주휴 수당</a:t>
            </a:r>
          </a:p>
        </p:txBody>
      </p:sp>
      <p:sp>
        <p:nvSpPr>
          <p:cNvPr id="61" name="사각형: 둥근 모서리 66">
            <a:extLst>
              <a:ext uri="{FF2B5EF4-FFF2-40B4-BE49-F238E27FC236}">
                <a16:creationId xmlns:a16="http://schemas.microsoft.com/office/drawing/2014/main" id="{612E4D04-EDCD-46ED-A755-1211D46B31B4}"/>
              </a:ext>
            </a:extLst>
          </p:cNvPr>
          <p:cNvSpPr/>
          <p:nvPr/>
        </p:nvSpPr>
        <p:spPr>
          <a:xfrm>
            <a:off x="426719" y="2398518"/>
            <a:ext cx="8305801" cy="997561"/>
          </a:xfrm>
          <a:prstGeom prst="roundRect">
            <a:avLst>
              <a:gd name="adj" fmla="val 10351"/>
            </a:avLst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TextBox 62"/>
          <p:cNvSpPr txBox="1"/>
          <p:nvPr/>
        </p:nvSpPr>
        <p:spPr>
          <a:xfrm>
            <a:off x="1701856" y="3674729"/>
            <a:ext cx="6604946" cy="115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2800"/>
              </a:lnSpc>
              <a:defRPr/>
            </a:pPr>
            <a:r>
              <a:rPr lang="en-US" altLang="ko-KR" sz="2000" spc="-1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rPr>
              <a:t>5</a:t>
            </a:r>
            <a:r>
              <a:rPr lang="ko-KR" altLang="en-US" sz="2000" spc="-1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rPr>
              <a:t>인 미만 사업장의 경우 근기법 제</a:t>
            </a:r>
            <a:r>
              <a:rPr lang="en-US" altLang="ko-KR" sz="2000" spc="-1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rPr>
              <a:t>50</a:t>
            </a:r>
            <a:r>
              <a:rPr lang="ko-KR" altLang="en-US" sz="2000" spc="-1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rPr>
              <a:t>조에 따른 법정근로시간</a:t>
            </a:r>
            <a:r>
              <a:rPr lang="en-US" altLang="ko-KR" sz="2000" spc="-1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rPr>
              <a:t>(1</a:t>
            </a:r>
            <a:r>
              <a:rPr lang="ko-KR" altLang="en-US" sz="2000" spc="-1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rPr>
              <a:t>일</a:t>
            </a:r>
            <a:r>
              <a:rPr lang="en-US" altLang="ko-KR" sz="2000" spc="-1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rPr>
              <a:t>8</a:t>
            </a:r>
            <a:r>
              <a:rPr lang="ko-KR" altLang="en-US" sz="2000" spc="-1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rPr>
              <a:t>시간</a:t>
            </a:r>
            <a:r>
              <a:rPr lang="en-US" altLang="ko-KR" sz="2000" spc="-1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z="2000" spc="-1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rPr>
              <a:t>주</a:t>
            </a:r>
            <a:r>
              <a:rPr lang="en-US" altLang="ko-KR" sz="2000" spc="-1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rPr>
              <a:t>40</a:t>
            </a:r>
            <a:r>
              <a:rPr lang="ko-KR" altLang="en-US" sz="2000" spc="-1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rPr>
              <a:t>시간</a:t>
            </a:r>
            <a:r>
              <a:rPr lang="en-US" altLang="ko-KR" sz="2000" spc="-1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rPr>
              <a:t>)</a:t>
            </a:r>
            <a:r>
              <a:rPr lang="ko-KR" altLang="en-US" sz="2000" spc="-1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rPr>
              <a:t>의 적용을 받지 않더라도 </a:t>
            </a:r>
            <a:r>
              <a:rPr lang="en-US" altLang="ko-KR" sz="2000" spc="-1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rPr>
              <a:t>1</a:t>
            </a:r>
            <a:r>
              <a:rPr lang="ko-KR" altLang="en-US" sz="2000" spc="-1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rPr>
              <a:t>일 </a:t>
            </a:r>
            <a:r>
              <a:rPr lang="en-US" altLang="ko-KR" sz="2000" spc="-1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rPr>
              <a:t>8</a:t>
            </a:r>
            <a:r>
              <a:rPr lang="ko-KR" altLang="en-US" sz="2000" spc="-1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rPr>
              <a:t>시간 분의 주휴수당 지급이 타당함</a:t>
            </a:r>
            <a:endParaRPr lang="ko-KR" altLang="en-US" sz="2000" spc="-10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F3C662A2-0749-4C25-BA5C-7558AA906090}"/>
              </a:ext>
            </a:extLst>
          </p:cNvPr>
          <p:cNvSpPr/>
          <p:nvPr/>
        </p:nvSpPr>
        <p:spPr>
          <a:xfrm>
            <a:off x="654556" y="3776869"/>
            <a:ext cx="905256" cy="90525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자유형: 도형 71">
            <a:extLst>
              <a:ext uri="{FF2B5EF4-FFF2-40B4-BE49-F238E27FC236}">
                <a16:creationId xmlns:a16="http://schemas.microsoft.com/office/drawing/2014/main" id="{FF7F1205-C4C4-4853-BEC6-511CAD496F7E}"/>
              </a:ext>
            </a:extLst>
          </p:cNvPr>
          <p:cNvSpPr/>
          <p:nvPr/>
        </p:nvSpPr>
        <p:spPr>
          <a:xfrm>
            <a:off x="753880" y="3872179"/>
            <a:ext cx="805932" cy="809946"/>
          </a:xfrm>
          <a:custGeom>
            <a:avLst/>
            <a:gdLst>
              <a:gd name="connsiteX0" fmla="*/ 628199 w 805932"/>
              <a:gd name="connsiteY0" fmla="*/ 0 h 809946"/>
              <a:gd name="connsiteX1" fmla="*/ 673361 w 805932"/>
              <a:gd name="connsiteY1" fmla="*/ 37262 h 809946"/>
              <a:gd name="connsiteX2" fmla="*/ 805932 w 805932"/>
              <a:gd name="connsiteY2" fmla="*/ 357318 h 809946"/>
              <a:gd name="connsiteX3" fmla="*/ 353304 w 805932"/>
              <a:gd name="connsiteY3" fmla="*/ 809946 h 809946"/>
              <a:gd name="connsiteX4" fmla="*/ 33247 w 805932"/>
              <a:gd name="connsiteY4" fmla="*/ 677374 h 809946"/>
              <a:gd name="connsiteX5" fmla="*/ 0 w 805932"/>
              <a:gd name="connsiteY5" fmla="*/ 637078 h 809946"/>
              <a:gd name="connsiteX6" fmla="*/ 628199 w 805932"/>
              <a:gd name="connsiteY6" fmla="*/ 0 h 809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5932" h="809946">
                <a:moveTo>
                  <a:pt x="628199" y="0"/>
                </a:moveTo>
                <a:lnTo>
                  <a:pt x="673361" y="37262"/>
                </a:lnTo>
                <a:cubicBezTo>
                  <a:pt x="755270" y="119171"/>
                  <a:pt x="805932" y="232328"/>
                  <a:pt x="805932" y="357318"/>
                </a:cubicBezTo>
                <a:cubicBezTo>
                  <a:pt x="805932" y="607298"/>
                  <a:pt x="603284" y="809946"/>
                  <a:pt x="353304" y="809946"/>
                </a:cubicBezTo>
                <a:cubicBezTo>
                  <a:pt x="228314" y="809946"/>
                  <a:pt x="115157" y="759284"/>
                  <a:pt x="33247" y="677374"/>
                </a:cubicBezTo>
                <a:lnTo>
                  <a:pt x="0" y="637078"/>
                </a:lnTo>
                <a:lnTo>
                  <a:pt x="628199" y="0"/>
                </a:lnTo>
                <a:close/>
              </a:path>
            </a:pathLst>
          </a:custGeom>
          <a:solidFill>
            <a:schemeClr val="accent6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7" name="그림 66">
            <a:extLst>
              <a:ext uri="{FF2B5EF4-FFF2-40B4-BE49-F238E27FC236}">
                <a16:creationId xmlns:a16="http://schemas.microsoft.com/office/drawing/2014/main" id="{FAB8C504-A91F-4269-A16A-2A2FCDB6C3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56" y="3973973"/>
            <a:ext cx="644850" cy="543805"/>
          </a:xfrm>
          <a:prstGeom prst="rect">
            <a:avLst/>
          </a:prstGeom>
        </p:spPr>
      </p:pic>
      <p:sp>
        <p:nvSpPr>
          <p:cNvPr id="68" name="사각형: 둥근 모서리 83">
            <a:extLst>
              <a:ext uri="{FF2B5EF4-FFF2-40B4-BE49-F238E27FC236}">
                <a16:creationId xmlns:a16="http://schemas.microsoft.com/office/drawing/2014/main" id="{20489F3A-AE3D-45FC-B8B7-886523015DF7}"/>
              </a:ext>
            </a:extLst>
          </p:cNvPr>
          <p:cNvSpPr/>
          <p:nvPr/>
        </p:nvSpPr>
        <p:spPr>
          <a:xfrm>
            <a:off x="373379" y="5324370"/>
            <a:ext cx="8416492" cy="1256453"/>
          </a:xfrm>
          <a:prstGeom prst="roundRect">
            <a:avLst>
              <a:gd name="adj" fmla="val 10351"/>
            </a:avLst>
          </a:prstGeom>
          <a:solidFill>
            <a:srgbClr val="E2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사다리꼴 68">
            <a:extLst>
              <a:ext uri="{FF2B5EF4-FFF2-40B4-BE49-F238E27FC236}">
                <a16:creationId xmlns:a16="http://schemas.microsoft.com/office/drawing/2014/main" id="{7A4D36C7-B7C9-4717-879B-C246CF42C062}"/>
              </a:ext>
            </a:extLst>
          </p:cNvPr>
          <p:cNvSpPr/>
          <p:nvPr/>
        </p:nvSpPr>
        <p:spPr>
          <a:xfrm flipV="1">
            <a:off x="2889192" y="5296871"/>
            <a:ext cx="3355092" cy="308630"/>
          </a:xfrm>
          <a:prstGeom prst="trapezoid">
            <a:avLst>
              <a:gd name="adj" fmla="val 40594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39899A0-6A26-46B8-85F6-7AB2B6B32A9C}"/>
              </a:ext>
            </a:extLst>
          </p:cNvPr>
          <p:cNvSpPr txBox="1"/>
          <p:nvPr/>
        </p:nvSpPr>
        <p:spPr>
          <a:xfrm>
            <a:off x="1125562" y="5260636"/>
            <a:ext cx="694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chemeClr val="bg1"/>
                </a:solidFill>
                <a:latin typeface="+mj-ea"/>
                <a:ea typeface="+mj-ea"/>
              </a:rPr>
              <a:t>단시간 근로자의 주휴수당 계산법</a:t>
            </a:r>
          </a:p>
        </p:txBody>
      </p:sp>
      <p:sp>
        <p:nvSpPr>
          <p:cNvPr id="71" name="직사각형 70"/>
          <p:cNvSpPr/>
          <p:nvPr/>
        </p:nvSpPr>
        <p:spPr>
          <a:xfrm>
            <a:off x="373379" y="5687144"/>
            <a:ext cx="8412481" cy="635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en-US" altLang="ko-KR">
                <a:solidFill>
                  <a:srgbClr val="177841"/>
                </a:solidFill>
                <a:latin typeface="+mj-ea"/>
                <a:ea typeface="+mj-ea"/>
              </a:rPr>
              <a:t>1</a:t>
            </a:r>
            <a:r>
              <a:rPr lang="ko-KR" altLang="en-US">
                <a:solidFill>
                  <a:srgbClr val="177841"/>
                </a:solidFill>
                <a:latin typeface="+mj-ea"/>
                <a:ea typeface="+mj-ea"/>
              </a:rPr>
              <a:t>일 </a:t>
            </a:r>
            <a:r>
              <a:rPr lang="en-US" altLang="ko-KR">
                <a:solidFill>
                  <a:srgbClr val="177841"/>
                </a:solidFill>
                <a:latin typeface="+mj-ea"/>
                <a:ea typeface="+mj-ea"/>
              </a:rPr>
              <a:t>10</a:t>
            </a:r>
            <a:r>
              <a:rPr lang="ko-KR" altLang="en-US">
                <a:solidFill>
                  <a:srgbClr val="177841"/>
                </a:solidFill>
                <a:latin typeface="+mj-ea"/>
                <a:ea typeface="+mj-ea"/>
              </a:rPr>
              <a:t>시간씩 </a:t>
            </a:r>
            <a:r>
              <a:rPr lang="en-US" altLang="ko-KR">
                <a:solidFill>
                  <a:srgbClr val="177841"/>
                </a:solidFill>
                <a:latin typeface="+mj-ea"/>
                <a:ea typeface="+mj-ea"/>
              </a:rPr>
              <a:t>3</a:t>
            </a:r>
            <a:r>
              <a:rPr lang="ko-KR" altLang="en-US">
                <a:solidFill>
                  <a:srgbClr val="177841"/>
                </a:solidFill>
                <a:latin typeface="+mj-ea"/>
                <a:ea typeface="+mj-ea"/>
              </a:rPr>
              <a:t>일</a:t>
            </a:r>
            <a:r>
              <a:rPr lang="en-US" altLang="ko-KR">
                <a:solidFill>
                  <a:srgbClr val="177841"/>
                </a:solidFill>
                <a:latin typeface="+mj-ea"/>
                <a:ea typeface="+mj-ea"/>
              </a:rPr>
              <a:t>(</a:t>
            </a:r>
            <a:r>
              <a:rPr lang="ko-KR" altLang="en-US">
                <a:solidFill>
                  <a:srgbClr val="177841"/>
                </a:solidFill>
                <a:latin typeface="+mj-ea"/>
                <a:ea typeface="+mj-ea"/>
              </a:rPr>
              <a:t>주 </a:t>
            </a:r>
            <a:r>
              <a:rPr lang="en-US" altLang="ko-KR">
                <a:solidFill>
                  <a:srgbClr val="177841"/>
                </a:solidFill>
                <a:latin typeface="+mj-ea"/>
                <a:ea typeface="+mj-ea"/>
              </a:rPr>
              <a:t>30</a:t>
            </a:r>
            <a:r>
              <a:rPr lang="ko-KR" altLang="en-US">
                <a:solidFill>
                  <a:srgbClr val="177841"/>
                </a:solidFill>
                <a:latin typeface="+mj-ea"/>
                <a:ea typeface="+mj-ea"/>
              </a:rPr>
              <a:t>시간</a:t>
            </a:r>
            <a:r>
              <a:rPr lang="en-US" altLang="ko-KR">
                <a:solidFill>
                  <a:srgbClr val="177841"/>
                </a:solidFill>
                <a:latin typeface="+mj-ea"/>
                <a:ea typeface="+mj-ea"/>
              </a:rPr>
              <a:t>, </a:t>
            </a:r>
            <a:r>
              <a:rPr lang="ko-KR" altLang="en-US">
                <a:solidFill>
                  <a:srgbClr val="177841"/>
                </a:solidFill>
                <a:latin typeface="+mj-ea"/>
                <a:ea typeface="+mj-ea"/>
              </a:rPr>
              <a:t>시급 </a:t>
            </a:r>
            <a:r>
              <a:rPr lang="en-US" altLang="ko-KR">
                <a:solidFill>
                  <a:srgbClr val="177841"/>
                </a:solidFill>
                <a:latin typeface="+mj-ea"/>
                <a:ea typeface="+mj-ea"/>
              </a:rPr>
              <a:t>10,320</a:t>
            </a:r>
            <a:r>
              <a:rPr lang="ko-KR" altLang="en-US">
                <a:solidFill>
                  <a:srgbClr val="177841"/>
                </a:solidFill>
                <a:latin typeface="+mj-ea"/>
                <a:ea typeface="+mj-ea"/>
              </a:rPr>
              <a:t>원</a:t>
            </a:r>
            <a:r>
              <a:rPr lang="en-US" altLang="ko-KR">
                <a:solidFill>
                  <a:srgbClr val="177841"/>
                </a:solidFill>
                <a:latin typeface="+mj-ea"/>
                <a:ea typeface="+mj-ea"/>
              </a:rPr>
              <a:t>) </a:t>
            </a:r>
            <a:r>
              <a:rPr lang="ko-KR" altLang="en-US">
                <a:solidFill>
                  <a:srgbClr val="177841"/>
                </a:solidFill>
                <a:latin typeface="+mj-ea"/>
                <a:ea typeface="+mj-ea"/>
              </a:rPr>
              <a:t>일하는 근로자가 한 주를 개근하였다면</a:t>
            </a:r>
            <a:r>
              <a:rPr lang="en-US" altLang="ko-KR">
                <a:solidFill>
                  <a:srgbClr val="177841"/>
                </a:solidFill>
                <a:latin typeface="+mj-ea"/>
                <a:ea typeface="+mj-ea"/>
              </a:rPr>
              <a:t>?</a:t>
            </a:r>
            <a:endParaRPr lang="en-US" altLang="ko-KR">
              <a:solidFill>
                <a:srgbClr val="177841"/>
              </a:solidFill>
              <a:latin typeface="+mj-ea"/>
              <a:ea typeface="+mj-ea"/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369368" y="6040985"/>
            <a:ext cx="84164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ko-KR" altLang="en-US">
                <a:solidFill>
                  <a:schemeClr val="accent2"/>
                </a:solidFill>
                <a:latin typeface="+mj-ea"/>
                <a:ea typeface="+mj-ea"/>
              </a:rPr>
              <a:t>주휴수당 </a:t>
            </a:r>
            <a:r>
              <a:rPr lang="en-US" altLang="ko-KR">
                <a:solidFill>
                  <a:schemeClr val="accent2"/>
                </a:solidFill>
                <a:latin typeface="+mj-ea"/>
                <a:ea typeface="+mj-ea"/>
              </a:rPr>
              <a:t>=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(30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시간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/40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시간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 × 8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시간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× 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시급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= </a:t>
            </a:r>
            <a:r>
              <a:rPr lang="en-US" altLang="ko-KR">
                <a:solidFill>
                  <a:schemeClr val="accent2"/>
                </a:solidFill>
                <a:latin typeface="+mj-ea"/>
                <a:ea typeface="+mj-ea"/>
              </a:rPr>
              <a:t>61,920</a:t>
            </a:r>
            <a:r>
              <a:rPr lang="ko-KR" altLang="en-US">
                <a:solidFill>
                  <a:schemeClr val="accent2"/>
                </a:solidFill>
                <a:latin typeface="+mj-ea"/>
                <a:ea typeface="+mj-ea"/>
              </a:rPr>
              <a:t>원 </a:t>
            </a:r>
            <a:endParaRPr lang="ko-KR" altLang="en-US">
              <a:solidFill>
                <a:schemeClr val="accent2"/>
              </a:solidFill>
              <a:latin typeface="+mj-ea"/>
              <a:ea typeface="+mj-ea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002821D2-E143-4113-8792-BAB78D0892B1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31" name="직사각형 17">
              <a:extLst>
                <a:ext uri="{FF2B5EF4-FFF2-40B4-BE49-F238E27FC236}">
                  <a16:creationId xmlns:a16="http://schemas.microsoft.com/office/drawing/2014/main" id="{2B52B151-1281-43E8-94CC-1BA0722265FD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79B1AEEE-82B7-411D-83E3-CB7618CF003B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Ⅱ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근로시간</a:t>
              </a:r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35" name="직각 삼각형 34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20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413837" y="2403089"/>
            <a:ext cx="830580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  <a:defRPr/>
            </a:pPr>
            <a:r>
              <a:rPr lang="en-US" altLang="ko-KR" sz="2000" spc="-10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5</a:t>
            </a:r>
            <a:r>
              <a:rPr lang="ko-KR" altLang="en-US" sz="2000" spc="-10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인 미만 사업장 소속 근로자</a:t>
            </a:r>
            <a:r>
              <a:rPr lang="en-US" altLang="ko-KR" sz="2000" spc="-10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A</a:t>
            </a:r>
            <a:r>
              <a:rPr lang="ko-KR" altLang="en-US" sz="2000" spc="-10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는 </a:t>
            </a:r>
            <a:r>
              <a:rPr lang="en-US" altLang="ko-KR" sz="2000" spc="-10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1</a:t>
            </a:r>
            <a:r>
              <a:rPr lang="ko-KR" altLang="en-US" sz="2000" spc="-10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주의 소정근로일 </a:t>
            </a:r>
            <a:r>
              <a:rPr lang="en-US" altLang="ko-KR" sz="2000" spc="-10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5</a:t>
            </a:r>
            <a:r>
              <a:rPr lang="ko-KR" altLang="en-US" sz="2000" spc="-10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일동안 하루에 </a:t>
            </a:r>
            <a:r>
              <a:rPr lang="en-US" altLang="ko-KR" sz="2000" spc="-10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10</a:t>
            </a:r>
            <a:r>
              <a:rPr lang="ko-KR" altLang="en-US" sz="2000" spc="-10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시간씩 근무하여 개근하였으나 </a:t>
            </a:r>
            <a:r>
              <a:rPr lang="en-US" altLang="ko-KR" sz="2000" spc="-10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10</a:t>
            </a:r>
            <a:r>
              <a:rPr lang="ko-KR" altLang="en-US" sz="2000" spc="-10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시간분의 주휴수당을 받지 못하였다며 진정을 제기</a:t>
            </a:r>
            <a:endParaRPr lang="ko-KR" altLang="en-US" sz="2000" spc="-100">
              <a:solidFill>
                <a:schemeClr val="accent5">
                  <a:lumMod val="75000"/>
                </a:schemeClr>
              </a:solidFill>
              <a:latin typeface="+mj-ea"/>
              <a:ea typeface="+mj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710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DB90EC5F-9FF5-4852-B13C-65A73CD97855}"/>
              </a:ext>
            </a:extLst>
          </p:cNvPr>
          <p:cNvSpPr/>
          <p:nvPr/>
        </p:nvSpPr>
        <p:spPr>
          <a:xfrm>
            <a:off x="3894071" y="2886372"/>
            <a:ext cx="5249929" cy="66530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6B1FE0E-C3DC-4800-AD99-C00D1BF9215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031747" y="2815898"/>
            <a:ext cx="2720340" cy="798839"/>
          </a:xfrm>
        </p:spPr>
        <p:txBody>
          <a:bodyPr wrap="square" anchor="ctr">
            <a:noAutofit/>
          </a:bodyPr>
          <a:lstStyle/>
          <a:p>
            <a:pPr marL="0" indent="0" algn="dist">
              <a:lnSpc>
                <a:spcPct val="100000"/>
              </a:lnSpc>
              <a:buNone/>
            </a:pPr>
            <a:r>
              <a:rPr lang="ko-KR" altLang="en-US" sz="5000" spc="600">
                <a:solidFill>
                  <a:schemeClr val="bg1"/>
                </a:solidFill>
                <a:latin typeface="+mj-ea"/>
                <a:ea typeface="+mj-ea"/>
              </a:rPr>
              <a:t>임 금</a:t>
            </a:r>
          </a:p>
        </p:txBody>
      </p:sp>
      <p:sp>
        <p:nvSpPr>
          <p:cNvPr id="8" name="원형: 비어 있음 7">
            <a:extLst>
              <a:ext uri="{FF2B5EF4-FFF2-40B4-BE49-F238E27FC236}">
                <a16:creationId xmlns:a16="http://schemas.microsoft.com/office/drawing/2014/main" id="{CFD91C8B-B656-4A69-957B-1F02FAA3332A}"/>
              </a:ext>
            </a:extLst>
          </p:cNvPr>
          <p:cNvSpPr/>
          <p:nvPr/>
        </p:nvSpPr>
        <p:spPr>
          <a:xfrm>
            <a:off x="-728823" y="1629052"/>
            <a:ext cx="4686300" cy="4686300"/>
          </a:xfrm>
          <a:prstGeom prst="donut">
            <a:avLst>
              <a:gd name="adj" fmla="val 13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CD2D564-AB26-49FA-8AE4-8221808A9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6532" y="1936909"/>
            <a:ext cx="368719" cy="36549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69878C7-7214-42BD-8268-3E0CF0F736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27482">
            <a:off x="3387014" y="2762331"/>
            <a:ext cx="921445" cy="913386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7B030A2C-F514-4F33-A10E-AF1EE945CCB7}"/>
              </a:ext>
            </a:extLst>
          </p:cNvPr>
          <p:cNvGrpSpPr/>
          <p:nvPr/>
        </p:nvGrpSpPr>
        <p:grpSpPr>
          <a:xfrm rot="20968520">
            <a:off x="2937347" y="3933383"/>
            <a:ext cx="1279690" cy="1725181"/>
            <a:chOff x="2750703" y="4313211"/>
            <a:chExt cx="1279690" cy="1725181"/>
          </a:xfrm>
        </p:grpSpPr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0307D559-0018-48F7-A8F7-DB3122C56A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927482">
              <a:off x="3644641" y="4313211"/>
              <a:ext cx="385752" cy="380267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0E4F6A76-6590-40BC-8903-24AB847F33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927482">
              <a:off x="3493930" y="4795238"/>
              <a:ext cx="398682" cy="395391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8AC8B452-E408-4060-A2F1-8D95D1DFA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927482">
              <a:off x="3179764" y="5244287"/>
              <a:ext cx="390063" cy="384443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1991A690-03E5-4F68-A5BD-9A8D810FF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927482">
              <a:off x="2750703" y="5651643"/>
              <a:ext cx="390062" cy="386749"/>
            </a:xfrm>
            <a:prstGeom prst="rect">
              <a:avLst/>
            </a:prstGeom>
          </p:spPr>
        </p:pic>
      </p:grpSp>
      <p:pic>
        <p:nvPicPr>
          <p:cNvPr id="18" name="그림 17">
            <a:extLst>
              <a:ext uri="{FF2B5EF4-FFF2-40B4-BE49-F238E27FC236}">
                <a16:creationId xmlns:a16="http://schemas.microsoft.com/office/drawing/2014/main" id="{15553DA3-6402-4C75-8508-D94F0E1716A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97" y="2411615"/>
            <a:ext cx="3176894" cy="3157212"/>
          </a:xfrm>
          <a:prstGeom prst="rect">
            <a:avLst/>
          </a:prstGeom>
        </p:spPr>
      </p:pic>
      <p:sp>
        <p:nvSpPr>
          <p:cNvPr id="28" name="직사각형 27">
            <a:extLst>
              <a:ext uri="{FF2B5EF4-FFF2-40B4-BE49-F238E27FC236}">
                <a16:creationId xmlns:a16="http://schemas.microsoft.com/office/drawing/2014/main" id="{29D9E6CB-6F0F-4EF4-B0C6-A7B6A3A03B34}"/>
              </a:ext>
            </a:extLst>
          </p:cNvPr>
          <p:cNvSpPr/>
          <p:nvPr/>
        </p:nvSpPr>
        <p:spPr>
          <a:xfrm>
            <a:off x="3622953" y="2881670"/>
            <a:ext cx="460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ko-KR" sz="4000">
                <a:solidFill>
                  <a:prstClr val="white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3</a:t>
            </a:r>
            <a:endParaRPr lang="ko-KR" altLang="en-US" sz="1600">
              <a:solidFill>
                <a:prstClr val="white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D2685D98-C20E-4782-A5AA-D362947EED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810415">
            <a:off x="3237916" y="2376928"/>
            <a:ext cx="381443" cy="37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6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그림 78">
            <a:extLst>
              <a:ext uri="{FF2B5EF4-FFF2-40B4-BE49-F238E27FC236}">
                <a16:creationId xmlns:a16="http://schemas.microsoft.com/office/drawing/2014/main" id="{998213FF-8703-46EB-9224-708E2613F4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5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7670" flipH="1">
            <a:off x="7753989" y="2443240"/>
            <a:ext cx="1222822" cy="2370105"/>
          </a:xfrm>
          <a:prstGeom prst="rect">
            <a:avLst/>
          </a:prstGeom>
        </p:spPr>
      </p:pic>
      <p:pic>
        <p:nvPicPr>
          <p:cNvPr id="80" name="그림 79">
            <a:extLst>
              <a:ext uri="{FF2B5EF4-FFF2-40B4-BE49-F238E27FC236}">
                <a16:creationId xmlns:a16="http://schemas.microsoft.com/office/drawing/2014/main" id="{3651CE0C-C0A8-4E93-9B24-9FB0FF339F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55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2330">
            <a:off x="330206" y="2419568"/>
            <a:ext cx="1222822" cy="2338863"/>
          </a:xfrm>
          <a:prstGeom prst="rect">
            <a:avLst/>
          </a:prstGeom>
        </p:spPr>
      </p:pic>
      <p:sp>
        <p:nvSpPr>
          <p:cNvPr id="81" name="직사각형 80">
            <a:extLst>
              <a:ext uri="{FF2B5EF4-FFF2-40B4-BE49-F238E27FC236}">
                <a16:creationId xmlns:a16="http://schemas.microsoft.com/office/drawing/2014/main" id="{2ABCF6A0-41EE-4CE7-8371-BEA35D73C9C7}"/>
              </a:ext>
            </a:extLst>
          </p:cNvPr>
          <p:cNvSpPr/>
          <p:nvPr/>
        </p:nvSpPr>
        <p:spPr>
          <a:xfrm>
            <a:off x="484622" y="2502710"/>
            <a:ext cx="8336289" cy="428878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사각형: 둥근 모서리 69">
            <a:extLst>
              <a:ext uri="{FF2B5EF4-FFF2-40B4-BE49-F238E27FC236}">
                <a16:creationId xmlns:a16="http://schemas.microsoft.com/office/drawing/2014/main" id="{48C0BBA8-FB95-4122-BA3F-49C7000B6777}"/>
              </a:ext>
            </a:extLst>
          </p:cNvPr>
          <p:cNvSpPr/>
          <p:nvPr/>
        </p:nvSpPr>
        <p:spPr>
          <a:xfrm>
            <a:off x="1192242" y="5130456"/>
            <a:ext cx="7514877" cy="1464993"/>
          </a:xfrm>
          <a:prstGeom prst="roundRect">
            <a:avLst>
              <a:gd name="adj" fmla="val 6318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597D7ABC-22EC-4CC3-ABF5-B1D9A9CA9FDB}"/>
              </a:ext>
            </a:extLst>
          </p:cNvPr>
          <p:cNvGrpSpPr/>
          <p:nvPr/>
        </p:nvGrpSpPr>
        <p:grpSpPr>
          <a:xfrm>
            <a:off x="1192242" y="5134055"/>
            <a:ext cx="1652558" cy="1457795"/>
            <a:chOff x="-970819" y="4460688"/>
            <a:chExt cx="2114550" cy="1833720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91EB0E7D-2ACC-422E-90CE-7C5AA7F5F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0819" y="4460688"/>
              <a:ext cx="2114550" cy="1833563"/>
            </a:xfrm>
            <a:custGeom>
              <a:avLst/>
              <a:gdLst>
                <a:gd name="T0" fmla="*/ 40 w 786"/>
                <a:gd name="T1" fmla="*/ 597 h 597"/>
                <a:gd name="T2" fmla="*/ 0 w 786"/>
                <a:gd name="T3" fmla="*/ 557 h 597"/>
                <a:gd name="T4" fmla="*/ 0 w 786"/>
                <a:gd name="T5" fmla="*/ 339 h 597"/>
                <a:gd name="T6" fmla="*/ 0 w 786"/>
                <a:gd name="T7" fmla="*/ 259 h 597"/>
                <a:gd name="T8" fmla="*/ 0 w 786"/>
                <a:gd name="T9" fmla="*/ 40 h 597"/>
                <a:gd name="T10" fmla="*/ 40 w 786"/>
                <a:gd name="T11" fmla="*/ 0 h 597"/>
                <a:gd name="T12" fmla="*/ 583 w 786"/>
                <a:gd name="T13" fmla="*/ 0 h 597"/>
                <a:gd name="T14" fmla="*/ 643 w 786"/>
                <a:gd name="T15" fmla="*/ 35 h 597"/>
                <a:gd name="T16" fmla="*/ 775 w 786"/>
                <a:gd name="T17" fmla="*/ 264 h 597"/>
                <a:gd name="T18" fmla="*/ 775 w 786"/>
                <a:gd name="T19" fmla="*/ 333 h 597"/>
                <a:gd name="T20" fmla="*/ 643 w 786"/>
                <a:gd name="T21" fmla="*/ 563 h 597"/>
                <a:gd name="T22" fmla="*/ 583 w 786"/>
                <a:gd name="T23" fmla="*/ 597 h 597"/>
                <a:gd name="T24" fmla="*/ 40 w 786"/>
                <a:gd name="T25" fmla="*/ 597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6" h="597">
                  <a:moveTo>
                    <a:pt x="40" y="597"/>
                  </a:moveTo>
                  <a:cubicBezTo>
                    <a:pt x="18" y="597"/>
                    <a:pt x="0" y="579"/>
                    <a:pt x="0" y="557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0" y="317"/>
                    <a:pt x="0" y="281"/>
                    <a:pt x="0" y="259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583" y="0"/>
                    <a:pt x="583" y="0"/>
                    <a:pt x="583" y="0"/>
                  </a:cubicBezTo>
                  <a:cubicBezTo>
                    <a:pt x="605" y="0"/>
                    <a:pt x="632" y="16"/>
                    <a:pt x="643" y="35"/>
                  </a:cubicBezTo>
                  <a:cubicBezTo>
                    <a:pt x="775" y="264"/>
                    <a:pt x="775" y="264"/>
                    <a:pt x="775" y="264"/>
                  </a:cubicBezTo>
                  <a:cubicBezTo>
                    <a:pt x="786" y="283"/>
                    <a:pt x="786" y="314"/>
                    <a:pt x="775" y="333"/>
                  </a:cubicBezTo>
                  <a:cubicBezTo>
                    <a:pt x="643" y="563"/>
                    <a:pt x="643" y="563"/>
                    <a:pt x="643" y="563"/>
                  </a:cubicBezTo>
                  <a:cubicBezTo>
                    <a:pt x="632" y="582"/>
                    <a:pt x="605" y="597"/>
                    <a:pt x="583" y="597"/>
                  </a:cubicBezTo>
                  <a:lnTo>
                    <a:pt x="40" y="597"/>
                  </a:lnTo>
                  <a:close/>
                </a:path>
              </a:pathLst>
            </a:custGeom>
            <a:solidFill>
              <a:srgbClr val="80C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67" name="Freeform 5">
              <a:extLst>
                <a:ext uri="{FF2B5EF4-FFF2-40B4-BE49-F238E27FC236}">
                  <a16:creationId xmlns:a16="http://schemas.microsoft.com/office/drawing/2014/main" id="{4F455AC8-175B-43F9-A40E-AF4A68CF247B}"/>
                </a:ext>
              </a:extLst>
            </p:cNvPr>
            <p:cNvSpPr>
              <a:spLocks/>
            </p:cNvSpPr>
            <p:nvPr/>
          </p:nvSpPr>
          <p:spPr bwMode="auto">
            <a:xfrm>
              <a:off x="-865025" y="4568222"/>
              <a:ext cx="1999432" cy="1726186"/>
            </a:xfrm>
            <a:custGeom>
              <a:avLst/>
              <a:gdLst>
                <a:gd name="T0" fmla="*/ 40 w 786"/>
                <a:gd name="T1" fmla="*/ 597 h 597"/>
                <a:gd name="T2" fmla="*/ 0 w 786"/>
                <a:gd name="T3" fmla="*/ 557 h 597"/>
                <a:gd name="T4" fmla="*/ 0 w 786"/>
                <a:gd name="T5" fmla="*/ 339 h 597"/>
                <a:gd name="T6" fmla="*/ 0 w 786"/>
                <a:gd name="T7" fmla="*/ 259 h 597"/>
                <a:gd name="T8" fmla="*/ 0 w 786"/>
                <a:gd name="T9" fmla="*/ 40 h 597"/>
                <a:gd name="T10" fmla="*/ 40 w 786"/>
                <a:gd name="T11" fmla="*/ 0 h 597"/>
                <a:gd name="T12" fmla="*/ 583 w 786"/>
                <a:gd name="T13" fmla="*/ 0 h 597"/>
                <a:gd name="T14" fmla="*/ 643 w 786"/>
                <a:gd name="T15" fmla="*/ 35 h 597"/>
                <a:gd name="T16" fmla="*/ 775 w 786"/>
                <a:gd name="T17" fmla="*/ 264 h 597"/>
                <a:gd name="T18" fmla="*/ 775 w 786"/>
                <a:gd name="T19" fmla="*/ 333 h 597"/>
                <a:gd name="T20" fmla="*/ 643 w 786"/>
                <a:gd name="T21" fmla="*/ 563 h 597"/>
                <a:gd name="T22" fmla="*/ 583 w 786"/>
                <a:gd name="T23" fmla="*/ 597 h 597"/>
                <a:gd name="T24" fmla="*/ 40 w 786"/>
                <a:gd name="T25" fmla="*/ 597 h 597"/>
                <a:gd name="connsiteX0" fmla="*/ 509 w 9965"/>
                <a:gd name="connsiteY0" fmla="*/ 10000 h 10000"/>
                <a:gd name="connsiteX1" fmla="*/ 0 w 9965"/>
                <a:gd name="connsiteY1" fmla="*/ 9330 h 10000"/>
                <a:gd name="connsiteX2" fmla="*/ 0 w 9965"/>
                <a:gd name="connsiteY2" fmla="*/ 5678 h 10000"/>
                <a:gd name="connsiteX3" fmla="*/ 0 w 9965"/>
                <a:gd name="connsiteY3" fmla="*/ 4338 h 10000"/>
                <a:gd name="connsiteX4" fmla="*/ 509 w 9965"/>
                <a:gd name="connsiteY4" fmla="*/ 0 h 10000"/>
                <a:gd name="connsiteX5" fmla="*/ 7417 w 9965"/>
                <a:gd name="connsiteY5" fmla="*/ 0 h 10000"/>
                <a:gd name="connsiteX6" fmla="*/ 8181 w 9965"/>
                <a:gd name="connsiteY6" fmla="*/ 586 h 10000"/>
                <a:gd name="connsiteX7" fmla="*/ 9860 w 9965"/>
                <a:gd name="connsiteY7" fmla="*/ 4422 h 10000"/>
                <a:gd name="connsiteX8" fmla="*/ 9860 w 9965"/>
                <a:gd name="connsiteY8" fmla="*/ 5578 h 10000"/>
                <a:gd name="connsiteX9" fmla="*/ 8181 w 9965"/>
                <a:gd name="connsiteY9" fmla="*/ 9430 h 10000"/>
                <a:gd name="connsiteX10" fmla="*/ 7417 w 9965"/>
                <a:gd name="connsiteY10" fmla="*/ 10000 h 10000"/>
                <a:gd name="connsiteX11" fmla="*/ 509 w 9965"/>
                <a:gd name="connsiteY11" fmla="*/ 10000 h 10000"/>
                <a:gd name="connsiteX0" fmla="*/ 1062 w 10551"/>
                <a:gd name="connsiteY0" fmla="*/ 10216 h 10216"/>
                <a:gd name="connsiteX1" fmla="*/ 551 w 10551"/>
                <a:gd name="connsiteY1" fmla="*/ 9546 h 10216"/>
                <a:gd name="connsiteX2" fmla="*/ 551 w 10551"/>
                <a:gd name="connsiteY2" fmla="*/ 5894 h 10216"/>
                <a:gd name="connsiteX3" fmla="*/ 551 w 10551"/>
                <a:gd name="connsiteY3" fmla="*/ 4554 h 10216"/>
                <a:gd name="connsiteX4" fmla="*/ 7994 w 10551"/>
                <a:gd name="connsiteY4" fmla="*/ 216 h 10216"/>
                <a:gd name="connsiteX5" fmla="*/ 8761 w 10551"/>
                <a:gd name="connsiteY5" fmla="*/ 802 h 10216"/>
                <a:gd name="connsiteX6" fmla="*/ 10446 w 10551"/>
                <a:gd name="connsiteY6" fmla="*/ 4638 h 10216"/>
                <a:gd name="connsiteX7" fmla="*/ 10446 w 10551"/>
                <a:gd name="connsiteY7" fmla="*/ 5794 h 10216"/>
                <a:gd name="connsiteX8" fmla="*/ 8761 w 10551"/>
                <a:gd name="connsiteY8" fmla="*/ 9646 h 10216"/>
                <a:gd name="connsiteX9" fmla="*/ 7994 w 10551"/>
                <a:gd name="connsiteY9" fmla="*/ 10216 h 10216"/>
                <a:gd name="connsiteX10" fmla="*/ 1062 w 10551"/>
                <a:gd name="connsiteY10" fmla="*/ 10216 h 10216"/>
                <a:gd name="connsiteX0" fmla="*/ 1119 w 10608"/>
                <a:gd name="connsiteY0" fmla="*/ 9415 h 9415"/>
                <a:gd name="connsiteX1" fmla="*/ 608 w 10608"/>
                <a:gd name="connsiteY1" fmla="*/ 8745 h 9415"/>
                <a:gd name="connsiteX2" fmla="*/ 608 w 10608"/>
                <a:gd name="connsiteY2" fmla="*/ 5093 h 9415"/>
                <a:gd name="connsiteX3" fmla="*/ 608 w 10608"/>
                <a:gd name="connsiteY3" fmla="*/ 3753 h 9415"/>
                <a:gd name="connsiteX4" fmla="*/ 8818 w 10608"/>
                <a:gd name="connsiteY4" fmla="*/ 1 h 9415"/>
                <a:gd name="connsiteX5" fmla="*/ 10503 w 10608"/>
                <a:gd name="connsiteY5" fmla="*/ 3837 h 9415"/>
                <a:gd name="connsiteX6" fmla="*/ 10503 w 10608"/>
                <a:gd name="connsiteY6" fmla="*/ 4993 h 9415"/>
                <a:gd name="connsiteX7" fmla="*/ 8818 w 10608"/>
                <a:gd name="connsiteY7" fmla="*/ 8845 h 9415"/>
                <a:gd name="connsiteX8" fmla="*/ 8051 w 10608"/>
                <a:gd name="connsiteY8" fmla="*/ 9415 h 9415"/>
                <a:gd name="connsiteX9" fmla="*/ 1119 w 10608"/>
                <a:gd name="connsiteY9" fmla="*/ 9415 h 9415"/>
                <a:gd name="connsiteX0" fmla="*/ 1055 w 10000"/>
                <a:gd name="connsiteY0" fmla="*/ 10000 h 10000"/>
                <a:gd name="connsiteX1" fmla="*/ 573 w 10000"/>
                <a:gd name="connsiteY1" fmla="*/ 9288 h 10000"/>
                <a:gd name="connsiteX2" fmla="*/ 573 w 10000"/>
                <a:gd name="connsiteY2" fmla="*/ 5409 h 10000"/>
                <a:gd name="connsiteX3" fmla="*/ 573 w 10000"/>
                <a:gd name="connsiteY3" fmla="*/ 3986 h 10000"/>
                <a:gd name="connsiteX4" fmla="*/ 8313 w 10000"/>
                <a:gd name="connsiteY4" fmla="*/ 1 h 10000"/>
                <a:gd name="connsiteX5" fmla="*/ 9901 w 10000"/>
                <a:gd name="connsiteY5" fmla="*/ 4075 h 10000"/>
                <a:gd name="connsiteX6" fmla="*/ 9901 w 10000"/>
                <a:gd name="connsiteY6" fmla="*/ 5303 h 10000"/>
                <a:gd name="connsiteX7" fmla="*/ 8313 w 10000"/>
                <a:gd name="connsiteY7" fmla="*/ 9395 h 10000"/>
                <a:gd name="connsiteX8" fmla="*/ 7590 w 10000"/>
                <a:gd name="connsiteY8" fmla="*/ 10000 h 10000"/>
                <a:gd name="connsiteX9" fmla="*/ 1055 w 10000"/>
                <a:gd name="connsiteY9" fmla="*/ 10000 h 10000"/>
                <a:gd name="connsiteX0" fmla="*/ 1055 w 10000"/>
                <a:gd name="connsiteY0" fmla="*/ 10010 h 10010"/>
                <a:gd name="connsiteX1" fmla="*/ 573 w 10000"/>
                <a:gd name="connsiteY1" fmla="*/ 9298 h 10010"/>
                <a:gd name="connsiteX2" fmla="*/ 573 w 10000"/>
                <a:gd name="connsiteY2" fmla="*/ 5419 h 10010"/>
                <a:gd name="connsiteX3" fmla="*/ 8313 w 10000"/>
                <a:gd name="connsiteY3" fmla="*/ 11 h 10010"/>
                <a:gd name="connsiteX4" fmla="*/ 9901 w 10000"/>
                <a:gd name="connsiteY4" fmla="*/ 4085 h 10010"/>
                <a:gd name="connsiteX5" fmla="*/ 9901 w 10000"/>
                <a:gd name="connsiteY5" fmla="*/ 5313 h 10010"/>
                <a:gd name="connsiteX6" fmla="*/ 8313 w 10000"/>
                <a:gd name="connsiteY6" fmla="*/ 9405 h 10010"/>
                <a:gd name="connsiteX7" fmla="*/ 7590 w 10000"/>
                <a:gd name="connsiteY7" fmla="*/ 10010 h 10010"/>
                <a:gd name="connsiteX8" fmla="*/ 1055 w 10000"/>
                <a:gd name="connsiteY8" fmla="*/ 10010 h 10010"/>
                <a:gd name="connsiteX0" fmla="*/ 963 w 9908"/>
                <a:gd name="connsiteY0" fmla="*/ 10133 h 10404"/>
                <a:gd name="connsiteX1" fmla="*/ 481 w 9908"/>
                <a:gd name="connsiteY1" fmla="*/ 9421 h 10404"/>
                <a:gd name="connsiteX2" fmla="*/ 8221 w 9908"/>
                <a:gd name="connsiteY2" fmla="*/ 134 h 10404"/>
                <a:gd name="connsiteX3" fmla="*/ 9809 w 9908"/>
                <a:gd name="connsiteY3" fmla="*/ 4208 h 10404"/>
                <a:gd name="connsiteX4" fmla="*/ 9809 w 9908"/>
                <a:gd name="connsiteY4" fmla="*/ 5436 h 10404"/>
                <a:gd name="connsiteX5" fmla="*/ 8221 w 9908"/>
                <a:gd name="connsiteY5" fmla="*/ 9528 h 10404"/>
                <a:gd name="connsiteX6" fmla="*/ 7498 w 9908"/>
                <a:gd name="connsiteY6" fmla="*/ 10133 h 10404"/>
                <a:gd name="connsiteX7" fmla="*/ 963 w 9908"/>
                <a:gd name="connsiteY7" fmla="*/ 10133 h 10404"/>
                <a:gd name="connsiteX0" fmla="*/ 972 w 9999"/>
                <a:gd name="connsiteY0" fmla="*/ 9611 h 9871"/>
                <a:gd name="connsiteX1" fmla="*/ 485 w 9999"/>
                <a:gd name="connsiteY1" fmla="*/ 8926 h 9871"/>
                <a:gd name="connsiteX2" fmla="*/ 8297 w 9999"/>
                <a:gd name="connsiteY2" fmla="*/ 0 h 9871"/>
                <a:gd name="connsiteX3" fmla="*/ 9900 w 9999"/>
                <a:gd name="connsiteY3" fmla="*/ 3916 h 9871"/>
                <a:gd name="connsiteX4" fmla="*/ 9900 w 9999"/>
                <a:gd name="connsiteY4" fmla="*/ 5096 h 9871"/>
                <a:gd name="connsiteX5" fmla="*/ 8297 w 9999"/>
                <a:gd name="connsiteY5" fmla="*/ 9029 h 9871"/>
                <a:gd name="connsiteX6" fmla="*/ 7568 w 9999"/>
                <a:gd name="connsiteY6" fmla="*/ 9611 h 9871"/>
                <a:gd name="connsiteX7" fmla="*/ 972 w 9999"/>
                <a:gd name="connsiteY7" fmla="*/ 9611 h 9871"/>
                <a:gd name="connsiteX0" fmla="*/ 972 w 10000"/>
                <a:gd name="connsiteY0" fmla="*/ 9737 h 10001"/>
                <a:gd name="connsiteX1" fmla="*/ 485 w 10000"/>
                <a:gd name="connsiteY1" fmla="*/ 9043 h 10001"/>
                <a:gd name="connsiteX2" fmla="*/ 8298 w 10000"/>
                <a:gd name="connsiteY2" fmla="*/ 0 h 10001"/>
                <a:gd name="connsiteX3" fmla="*/ 9901 w 10000"/>
                <a:gd name="connsiteY3" fmla="*/ 3967 h 10001"/>
                <a:gd name="connsiteX4" fmla="*/ 9901 w 10000"/>
                <a:gd name="connsiteY4" fmla="*/ 5163 h 10001"/>
                <a:gd name="connsiteX5" fmla="*/ 8298 w 10000"/>
                <a:gd name="connsiteY5" fmla="*/ 9147 h 10001"/>
                <a:gd name="connsiteX6" fmla="*/ 7569 w 10000"/>
                <a:gd name="connsiteY6" fmla="*/ 9737 h 10001"/>
                <a:gd name="connsiteX7" fmla="*/ 972 w 10000"/>
                <a:gd name="connsiteY7" fmla="*/ 9737 h 10001"/>
                <a:gd name="connsiteX0" fmla="*/ 0 w 9028"/>
                <a:gd name="connsiteY0" fmla="*/ 9898 h 9898"/>
                <a:gd name="connsiteX1" fmla="*/ 7326 w 9028"/>
                <a:gd name="connsiteY1" fmla="*/ 161 h 9898"/>
                <a:gd name="connsiteX2" fmla="*/ 8929 w 9028"/>
                <a:gd name="connsiteY2" fmla="*/ 4128 h 9898"/>
                <a:gd name="connsiteX3" fmla="*/ 8929 w 9028"/>
                <a:gd name="connsiteY3" fmla="*/ 5324 h 9898"/>
                <a:gd name="connsiteX4" fmla="*/ 7326 w 9028"/>
                <a:gd name="connsiteY4" fmla="*/ 9308 h 9898"/>
                <a:gd name="connsiteX5" fmla="*/ 6597 w 9028"/>
                <a:gd name="connsiteY5" fmla="*/ 9898 h 9898"/>
                <a:gd name="connsiteX6" fmla="*/ 0 w 9028"/>
                <a:gd name="connsiteY6" fmla="*/ 9898 h 9898"/>
                <a:gd name="connsiteX0" fmla="*/ 0 w 10001"/>
                <a:gd name="connsiteY0" fmla="*/ 10000 h 10000"/>
                <a:gd name="connsiteX1" fmla="*/ 8115 w 10001"/>
                <a:gd name="connsiteY1" fmla="*/ 163 h 10000"/>
                <a:gd name="connsiteX2" fmla="*/ 9890 w 10001"/>
                <a:gd name="connsiteY2" fmla="*/ 4171 h 10000"/>
                <a:gd name="connsiteX3" fmla="*/ 9890 w 10001"/>
                <a:gd name="connsiteY3" fmla="*/ 5379 h 10000"/>
                <a:gd name="connsiteX4" fmla="*/ 8115 w 10001"/>
                <a:gd name="connsiteY4" fmla="*/ 9404 h 10000"/>
                <a:gd name="connsiteX5" fmla="*/ 7307 w 10001"/>
                <a:gd name="connsiteY5" fmla="*/ 10000 h 10000"/>
                <a:gd name="connsiteX6" fmla="*/ 0 w 10001"/>
                <a:gd name="connsiteY6" fmla="*/ 10000 h 10000"/>
                <a:gd name="connsiteX0" fmla="*/ 0 w 10001"/>
                <a:gd name="connsiteY0" fmla="*/ 9837 h 9837"/>
                <a:gd name="connsiteX1" fmla="*/ 8115 w 10001"/>
                <a:gd name="connsiteY1" fmla="*/ 0 h 9837"/>
                <a:gd name="connsiteX2" fmla="*/ 9890 w 10001"/>
                <a:gd name="connsiteY2" fmla="*/ 4008 h 9837"/>
                <a:gd name="connsiteX3" fmla="*/ 9890 w 10001"/>
                <a:gd name="connsiteY3" fmla="*/ 5216 h 9837"/>
                <a:gd name="connsiteX4" fmla="*/ 8115 w 10001"/>
                <a:gd name="connsiteY4" fmla="*/ 9241 h 9837"/>
                <a:gd name="connsiteX5" fmla="*/ 7307 w 10001"/>
                <a:gd name="connsiteY5" fmla="*/ 9837 h 9837"/>
                <a:gd name="connsiteX6" fmla="*/ 0 w 10001"/>
                <a:gd name="connsiteY6" fmla="*/ 9837 h 9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1" h="9837">
                  <a:moveTo>
                    <a:pt x="0" y="9837"/>
                  </a:moveTo>
                  <a:lnTo>
                    <a:pt x="8115" y="0"/>
                  </a:lnTo>
                  <a:lnTo>
                    <a:pt x="9890" y="4008"/>
                  </a:lnTo>
                  <a:cubicBezTo>
                    <a:pt x="10038" y="4339"/>
                    <a:pt x="10038" y="4882"/>
                    <a:pt x="9890" y="5216"/>
                  </a:cubicBezTo>
                  <a:lnTo>
                    <a:pt x="8115" y="9241"/>
                  </a:lnTo>
                  <a:cubicBezTo>
                    <a:pt x="7966" y="9573"/>
                    <a:pt x="7602" y="9837"/>
                    <a:pt x="7307" y="9837"/>
                  </a:cubicBezTo>
                  <a:lnTo>
                    <a:pt x="0" y="9837"/>
                  </a:lnTo>
                  <a:close/>
                </a:path>
              </a:pathLst>
            </a:custGeom>
            <a:solidFill>
              <a:schemeClr val="accent6">
                <a:lumMod val="7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직사각형 17">
            <a:extLst>
              <a:ext uri="{FF2B5EF4-FFF2-40B4-BE49-F238E27FC236}">
                <a16:creationId xmlns:a16="http://schemas.microsoft.com/office/drawing/2014/main" id="{CDFEB231-2F96-4AC4-AF4B-74549D9EA805}"/>
              </a:ext>
            </a:extLst>
          </p:cNvPr>
          <p:cNvSpPr/>
          <p:nvPr/>
        </p:nvSpPr>
        <p:spPr>
          <a:xfrm rot="10800000" flipH="1">
            <a:off x="2103945" y="1184127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7">
            <a:extLst>
              <a:ext uri="{FF2B5EF4-FFF2-40B4-BE49-F238E27FC236}">
                <a16:creationId xmlns:a16="http://schemas.microsoft.com/office/drawing/2014/main" id="{9A0C5FB0-2507-48EF-9A69-6BF5D7550C03}"/>
              </a:ext>
            </a:extLst>
          </p:cNvPr>
          <p:cNvSpPr/>
          <p:nvPr/>
        </p:nvSpPr>
        <p:spPr>
          <a:xfrm rot="10800000" flipH="1">
            <a:off x="1117352" y="1184127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EB310E19-30D5-41F6-B70D-4D0059751AE1}"/>
              </a:ext>
            </a:extLst>
          </p:cNvPr>
          <p:cNvSpPr/>
          <p:nvPr/>
        </p:nvSpPr>
        <p:spPr>
          <a:xfrm>
            <a:off x="995669" y="1470346"/>
            <a:ext cx="7749358" cy="76990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683804" y="1543781"/>
            <a:ext cx="7064991" cy="635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임금이란 사용자가 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근로의 대가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로 </a:t>
            </a:r>
            <a:b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</a:b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근로자에게 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임금</a:t>
            </a:r>
            <a:r>
              <a:rPr lang="en-US" altLang="ko-KR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봉급</a:t>
            </a:r>
            <a:r>
              <a:rPr lang="en-US" altLang="ko-KR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그 밖에 어떠한 명칭으로든지 지급하는 일체의 금품</a:t>
            </a:r>
            <a:endParaRPr lang="en-US" altLang="ko-KR" spc="-100">
              <a:solidFill>
                <a:srgbClr val="0070c0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464431B-B2E3-41E7-B3FD-787F9DD297FC}"/>
              </a:ext>
            </a:extLst>
          </p:cNvPr>
          <p:cNvSpPr/>
          <p:nvPr/>
        </p:nvSpPr>
        <p:spPr>
          <a:xfrm>
            <a:off x="1677459" y="1150910"/>
            <a:ext cx="21499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>
                <a:solidFill>
                  <a:schemeClr val="bg1"/>
                </a:solidFill>
              </a:rPr>
              <a:t>근로기준법 제</a:t>
            </a:r>
            <a:r>
              <a:rPr lang="en-US" altLang="ko-KR" sz="1600">
                <a:solidFill>
                  <a:schemeClr val="bg1"/>
                </a:solidFill>
              </a:rPr>
              <a:t>2</a:t>
            </a:r>
            <a:r>
              <a:rPr lang="ko-KR" altLang="en-US" sz="1600">
                <a:solidFill>
                  <a:schemeClr val="bg1"/>
                </a:solidFill>
              </a:rPr>
              <a:t>조 제</a:t>
            </a:r>
            <a:r>
              <a:rPr lang="en-US" altLang="ko-KR" sz="1600">
                <a:solidFill>
                  <a:schemeClr val="bg1"/>
                </a:solidFill>
              </a:rPr>
              <a:t>1</a:t>
            </a:r>
            <a:r>
              <a:rPr lang="ko-KR" altLang="en-US" sz="1600">
                <a:solidFill>
                  <a:schemeClr val="bg1"/>
                </a:solidFill>
              </a:rPr>
              <a:t>항</a:t>
            </a: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E5EEA20D-79F1-4669-A987-1241ACA08645}"/>
              </a:ext>
            </a:extLst>
          </p:cNvPr>
          <p:cNvSpPr/>
          <p:nvPr/>
        </p:nvSpPr>
        <p:spPr>
          <a:xfrm>
            <a:off x="484623" y="1169333"/>
            <a:ext cx="1088760" cy="10887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914C7118-97BC-45DD-9D5A-CBF47FE04C96}"/>
              </a:ext>
            </a:extLst>
          </p:cNvPr>
          <p:cNvSpPr/>
          <p:nvPr/>
        </p:nvSpPr>
        <p:spPr>
          <a:xfrm>
            <a:off x="575716" y="1260426"/>
            <a:ext cx="906575" cy="9065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E45A651D-373F-4C55-A3BC-3418B1A9A87F}"/>
              </a:ext>
            </a:extLst>
          </p:cNvPr>
          <p:cNvSpPr/>
          <p:nvPr/>
        </p:nvSpPr>
        <p:spPr>
          <a:xfrm>
            <a:off x="803933" y="1479572"/>
            <a:ext cx="663343" cy="665266"/>
          </a:xfrm>
          <a:custGeom>
            <a:avLst/>
            <a:gdLst>
              <a:gd name="connsiteX0" fmla="*/ 306705 w 686203"/>
              <a:gd name="connsiteY0" fmla="*/ 0 h 676696"/>
              <a:gd name="connsiteX1" fmla="*/ 683107 w 686203"/>
              <a:gd name="connsiteY1" fmla="*/ 201525 h 676696"/>
              <a:gd name="connsiteX2" fmla="*/ 686203 w 686203"/>
              <a:gd name="connsiteY2" fmla="*/ 232237 h 676696"/>
              <a:gd name="connsiteX3" fmla="*/ 324268 w 686203"/>
              <a:gd name="connsiteY3" fmla="*/ 676316 h 676696"/>
              <a:gd name="connsiteX4" fmla="*/ 320504 w 686203"/>
              <a:gd name="connsiteY4" fmla="*/ 676696 h 676696"/>
              <a:gd name="connsiteX5" fmla="*/ 0 w 686203"/>
              <a:gd name="connsiteY5" fmla="*/ 455295 h 676696"/>
              <a:gd name="connsiteX6" fmla="*/ 306705 w 686203"/>
              <a:gd name="connsiteY6" fmla="*/ 0 h 676696"/>
              <a:gd name="connsiteX0" fmla="*/ 321945 w 686203"/>
              <a:gd name="connsiteY0" fmla="*/ 0 h 665266"/>
              <a:gd name="connsiteX1" fmla="*/ 683107 w 686203"/>
              <a:gd name="connsiteY1" fmla="*/ 190095 h 665266"/>
              <a:gd name="connsiteX2" fmla="*/ 686203 w 686203"/>
              <a:gd name="connsiteY2" fmla="*/ 220807 h 665266"/>
              <a:gd name="connsiteX3" fmla="*/ 324268 w 686203"/>
              <a:gd name="connsiteY3" fmla="*/ 664886 h 665266"/>
              <a:gd name="connsiteX4" fmla="*/ 320504 w 686203"/>
              <a:gd name="connsiteY4" fmla="*/ 665266 h 665266"/>
              <a:gd name="connsiteX5" fmla="*/ 0 w 686203"/>
              <a:gd name="connsiteY5" fmla="*/ 443865 h 665266"/>
              <a:gd name="connsiteX6" fmla="*/ 321945 w 686203"/>
              <a:gd name="connsiteY6" fmla="*/ 0 h 665266"/>
              <a:gd name="connsiteX0" fmla="*/ 299085 w 663343"/>
              <a:gd name="connsiteY0" fmla="*/ 0 h 665266"/>
              <a:gd name="connsiteX1" fmla="*/ 660247 w 663343"/>
              <a:gd name="connsiteY1" fmla="*/ 190095 h 665266"/>
              <a:gd name="connsiteX2" fmla="*/ 663343 w 663343"/>
              <a:gd name="connsiteY2" fmla="*/ 220807 h 665266"/>
              <a:gd name="connsiteX3" fmla="*/ 301408 w 663343"/>
              <a:gd name="connsiteY3" fmla="*/ 664886 h 665266"/>
              <a:gd name="connsiteX4" fmla="*/ 297644 w 663343"/>
              <a:gd name="connsiteY4" fmla="*/ 665266 h 665266"/>
              <a:gd name="connsiteX5" fmla="*/ 0 w 663343"/>
              <a:gd name="connsiteY5" fmla="*/ 457200 h 665266"/>
              <a:gd name="connsiteX6" fmla="*/ 299085 w 663343"/>
              <a:gd name="connsiteY6" fmla="*/ 0 h 665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3343" h="665266">
                <a:moveTo>
                  <a:pt x="299085" y="0"/>
                </a:moveTo>
                <a:lnTo>
                  <a:pt x="660247" y="190095"/>
                </a:lnTo>
                <a:lnTo>
                  <a:pt x="663343" y="220807"/>
                </a:lnTo>
                <a:cubicBezTo>
                  <a:pt x="663343" y="439858"/>
                  <a:pt x="507964" y="622619"/>
                  <a:pt x="301408" y="664886"/>
                </a:cubicBezTo>
                <a:lnTo>
                  <a:pt x="297644" y="665266"/>
                </a:lnTo>
                <a:lnTo>
                  <a:pt x="0" y="457200"/>
                </a:lnTo>
                <a:lnTo>
                  <a:pt x="299085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3FA611C6-F58E-44C1-BAB4-4FD047D6D5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318" y="1480530"/>
            <a:ext cx="568329" cy="463151"/>
          </a:xfrm>
          <a:prstGeom prst="rect">
            <a:avLst/>
          </a:prstGeom>
        </p:spPr>
      </p:pic>
      <p:sp>
        <p:nvSpPr>
          <p:cNvPr id="22" name="제목 21">
            <a:extLst>
              <a:ext uri="{FF2B5EF4-FFF2-40B4-BE49-F238E27FC236}">
                <a16:creationId xmlns:a16="http://schemas.microsoft.com/office/drawing/2014/main" id="{8B7F0EB6-6E71-4462-B30B-8692AB97B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임금의 개념</a:t>
            </a:r>
          </a:p>
        </p:txBody>
      </p:sp>
      <p:sp>
        <p:nvSpPr>
          <p:cNvPr id="23" name="직사각형 22"/>
          <p:cNvSpPr/>
          <p:nvPr/>
        </p:nvSpPr>
        <p:spPr>
          <a:xfrm>
            <a:off x="1231900" y="2706139"/>
            <a:ext cx="4362630" cy="41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6960" marR="0" lvl="0" indent="-1076960" algn="just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>
                <a:solidFill>
                  <a:schemeClr val="accent2"/>
                </a:solidFill>
                <a:latin typeface="+mj-ea"/>
                <a:ea typeface="+mj-ea"/>
                <a:cs typeface="+mn-cs"/>
              </a:rPr>
              <a:t>사용자가 근로자에 지급하는 금품</a:t>
            </a:r>
            <a:endParaRPr lang="ko-KR" altLang="en-US" sz="2200">
              <a:solidFill>
                <a:schemeClr val="accent2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1323247" y="3153950"/>
            <a:ext cx="6463775" cy="358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marR="0" lvl="0" indent="-182563" latinLnBrk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임금을 주고 받은 사람이 근로기준법상 사용자 및 근로자여야 함</a:t>
            </a:r>
            <a:endParaRPr lang="en-US" altLang="ko-KR" sz="1600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EDA31AAF-3408-45E9-8DCC-5E69CBF89534}"/>
              </a:ext>
            </a:extLst>
          </p:cNvPr>
          <p:cNvSpPr/>
          <p:nvPr/>
        </p:nvSpPr>
        <p:spPr>
          <a:xfrm>
            <a:off x="1231900" y="3682106"/>
            <a:ext cx="399628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3840" marR="0" indent="-243840" algn="just" fontAlgn="base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2200">
                <a:solidFill>
                  <a:schemeClr val="accent2"/>
                </a:solidFill>
                <a:latin typeface="+mj-ea"/>
                <a:ea typeface="+mj-ea"/>
              </a:rPr>
              <a:t>근로의 대가로 지급되는 금품</a:t>
            </a:r>
          </a:p>
        </p:txBody>
      </p:sp>
      <p:sp>
        <p:nvSpPr>
          <p:cNvPr id="59" name="직사각형 58"/>
          <p:cNvSpPr/>
          <p:nvPr/>
        </p:nvSpPr>
        <p:spPr>
          <a:xfrm>
            <a:off x="1323247" y="4129551"/>
            <a:ext cx="44189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marR="0" lvl="0" indent="-182563" latinLnBrk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사용자에게 지급의무가 있어야 함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2976844" y="5247399"/>
            <a:ext cx="5644107" cy="1208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0" indent="-182563" latinLnBrk="1">
              <a:spcAft>
                <a:spcPts val="400"/>
              </a:spcAft>
              <a:buFont typeface="Arial"/>
              <a:buChar char="•"/>
              <a:defRPr/>
            </a:pP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사용자가 지급하지 않은 금품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예 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: 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고객이 자의로 지급한 봉사료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endParaRPr lang="en-US" altLang="ko-KR" sz="1400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82563" lvl="0" indent="-182563" latinLnBrk="1">
              <a:lnSpc>
                <a:spcPct val="100000"/>
              </a:lnSpc>
              <a:spcAft>
                <a:spcPts val="400"/>
              </a:spcAft>
              <a:buFont typeface="Arial"/>
              <a:buChar char="•"/>
              <a:defRPr/>
            </a:pP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호의적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·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은혜적 금품</a:t>
            </a:r>
            <a:endParaRPr lang="ko-KR" altLang="en-US" sz="16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marL="182563" lvl="0" indent="-182563" latinLnBrk="1">
              <a:lnSpc>
                <a:spcPct val="100000"/>
              </a:lnSpc>
              <a:spcAft>
                <a:spcPts val="400"/>
              </a:spcAft>
              <a:buFont typeface="Arial"/>
              <a:buChar char="•"/>
              <a:defRPr/>
            </a:pP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실비변상으로 지급되는 금품</a:t>
            </a:r>
            <a:endParaRPr lang="ko-KR" altLang="en-US" sz="16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marL="182563" lvl="0" indent="-182563" latinLnBrk="1">
              <a:lnSpc>
                <a:spcPct val="100000"/>
              </a:lnSpc>
              <a:spcAft>
                <a:spcPts val="400"/>
              </a:spcAft>
              <a:buFont typeface="Arial"/>
              <a:buChar char="•"/>
              <a:defRPr/>
            </a:pP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개별근로자의 특수하고 우연적인 사정에 의하여 좌우되는 금품</a:t>
            </a:r>
            <a:endParaRPr lang="ko-KR" altLang="en-US" sz="16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9F16FB05-6FC9-4F3D-9321-2CC0D639E053}"/>
              </a:ext>
            </a:extLst>
          </p:cNvPr>
          <p:cNvSpPr/>
          <p:nvPr/>
        </p:nvSpPr>
        <p:spPr>
          <a:xfrm>
            <a:off x="1135604" y="5447454"/>
            <a:ext cx="1652559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fontAlgn="base" latinLnBrk="1"/>
            <a:r>
              <a:rPr lang="ko-KR" alt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근로의 대가로 </a:t>
            </a:r>
            <a:r>
              <a:rPr lang="en-US" altLang="ko-KR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/>
            </a:r>
            <a:br>
              <a:rPr lang="en-US" altLang="ko-KR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</a:br>
            <a:r>
              <a:rPr lang="ko-KR" alt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지급된 임금으로 </a:t>
            </a:r>
            <a:r>
              <a:rPr lang="en-US" altLang="ko-KR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/>
            </a:r>
            <a:br>
              <a:rPr lang="en-US" altLang="ko-KR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</a:br>
            <a:r>
              <a:rPr lang="ko-KR" alt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보기 어려운 금품</a:t>
            </a:r>
          </a:p>
        </p:txBody>
      </p:sp>
      <p:sp>
        <p:nvSpPr>
          <p:cNvPr id="62" name="직사각형 61"/>
          <p:cNvSpPr/>
          <p:nvPr/>
        </p:nvSpPr>
        <p:spPr>
          <a:xfrm>
            <a:off x="1323247" y="4485573"/>
            <a:ext cx="5466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marR="0" lvl="0" indent="-182563" latinLnBrk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근로의 제공과 직접적 또는 밀접한 관련이 있어야 함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94A977E2-388C-4661-BADB-AE443C58AA17}"/>
              </a:ext>
            </a:extLst>
          </p:cNvPr>
          <p:cNvGrpSpPr/>
          <p:nvPr/>
        </p:nvGrpSpPr>
        <p:grpSpPr>
          <a:xfrm>
            <a:off x="897384" y="2641848"/>
            <a:ext cx="341507" cy="387131"/>
            <a:chOff x="1817226" y="3609090"/>
            <a:chExt cx="341507" cy="387131"/>
          </a:xfrm>
        </p:grpSpPr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1090C7D8-2703-424F-A4CB-9998C3119AA3}"/>
                </a:ext>
              </a:extLst>
            </p:cNvPr>
            <p:cNvSpPr/>
            <p:nvPr/>
          </p:nvSpPr>
          <p:spPr>
            <a:xfrm>
              <a:off x="1878918" y="3785944"/>
              <a:ext cx="210277" cy="210277"/>
            </a:xfrm>
            <a:prstGeom prst="rect">
              <a:avLst/>
            </a:prstGeom>
            <a:noFill/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73" name="Picture 2" descr="D:\2015\고용_업무보고\업무계힉\444.png">
              <a:extLst>
                <a:ext uri="{FF2B5EF4-FFF2-40B4-BE49-F238E27FC236}">
                  <a16:creationId xmlns:a16="http://schemas.microsoft.com/office/drawing/2014/main" id="{20333BD0-33F9-4963-ABEA-55D4332A6A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7226" y="3609090"/>
              <a:ext cx="341507" cy="344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36E36243-A8DB-461A-9FBB-FFD2600BE98B}"/>
              </a:ext>
            </a:extLst>
          </p:cNvPr>
          <p:cNvGrpSpPr/>
          <p:nvPr/>
        </p:nvGrpSpPr>
        <p:grpSpPr>
          <a:xfrm>
            <a:off x="897384" y="3637137"/>
            <a:ext cx="341507" cy="387131"/>
            <a:chOff x="1817226" y="3609090"/>
            <a:chExt cx="341507" cy="387131"/>
          </a:xfrm>
        </p:grpSpPr>
        <p:sp>
          <p:nvSpPr>
            <p:cNvPr id="76" name="직사각형 75">
              <a:extLst>
                <a:ext uri="{FF2B5EF4-FFF2-40B4-BE49-F238E27FC236}">
                  <a16:creationId xmlns:a16="http://schemas.microsoft.com/office/drawing/2014/main" id="{CCA30F44-AC1C-4375-BB46-E7526AE9C85F}"/>
                </a:ext>
              </a:extLst>
            </p:cNvPr>
            <p:cNvSpPr/>
            <p:nvPr/>
          </p:nvSpPr>
          <p:spPr>
            <a:xfrm>
              <a:off x="1878918" y="3785944"/>
              <a:ext cx="210277" cy="210277"/>
            </a:xfrm>
            <a:prstGeom prst="rect">
              <a:avLst/>
            </a:prstGeom>
            <a:noFill/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77" name="Picture 2" descr="D:\2015\고용_업무보고\업무계힉\444.png">
              <a:extLst>
                <a:ext uri="{FF2B5EF4-FFF2-40B4-BE49-F238E27FC236}">
                  <a16:creationId xmlns:a16="http://schemas.microsoft.com/office/drawing/2014/main" id="{56B256F2-7AE0-4883-A80E-2348C447DC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7226" y="3609090"/>
              <a:ext cx="341507" cy="344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C572086F-76D2-4219-A496-6633908EEBF1}"/>
              </a:ext>
            </a:extLst>
          </p:cNvPr>
          <p:cNvGrpSpPr/>
          <p:nvPr/>
        </p:nvGrpSpPr>
        <p:grpSpPr>
          <a:xfrm>
            <a:off x="0" y="-12048"/>
            <a:ext cx="1231900" cy="307777"/>
            <a:chOff x="0" y="12228"/>
            <a:chExt cx="1231900" cy="307777"/>
          </a:xfrm>
        </p:grpSpPr>
        <p:sp>
          <p:nvSpPr>
            <p:cNvPr id="36" name="직사각형 17">
              <a:extLst>
                <a:ext uri="{FF2B5EF4-FFF2-40B4-BE49-F238E27FC236}">
                  <a16:creationId xmlns:a16="http://schemas.microsoft.com/office/drawing/2014/main" id="{C628047A-74AB-48F8-84A2-1D861A78DAF4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9DDD34BD-9CE6-473F-8E4D-7BB4B0D2F798}"/>
                </a:ext>
              </a:extLst>
            </p:cNvPr>
            <p:cNvSpPr/>
            <p:nvPr/>
          </p:nvSpPr>
          <p:spPr>
            <a:xfrm>
              <a:off x="115750" y="12228"/>
              <a:ext cx="82586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Ⅲ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임 금</a:t>
              </a:r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39" name="직각 삼각형 38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22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919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770182" y="744467"/>
            <a:ext cx="7673246" cy="31882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E9679549-A2F7-4688-9077-C751CE162E0B}"/>
              </a:ext>
            </a:extLst>
          </p:cNvPr>
          <p:cNvSpPr/>
          <p:nvPr/>
        </p:nvSpPr>
        <p:spPr>
          <a:xfrm>
            <a:off x="1" y="5048774"/>
            <a:ext cx="9144000" cy="1809225"/>
          </a:xfrm>
          <a:prstGeom prst="roundRect">
            <a:avLst>
              <a:gd name="adj" fmla="val 0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C7892F02-B772-4E1E-997A-A257CA4E54EE}"/>
              </a:ext>
            </a:extLst>
          </p:cNvPr>
          <p:cNvSpPr/>
          <p:nvPr/>
        </p:nvSpPr>
        <p:spPr>
          <a:xfrm>
            <a:off x="1" y="4994460"/>
            <a:ext cx="1564376" cy="1872785"/>
          </a:xfrm>
          <a:prstGeom prst="roundRect">
            <a:avLst>
              <a:gd name="adj" fmla="val 0"/>
            </a:avLst>
          </a:prstGeom>
          <a:solidFill>
            <a:srgbClr val="E2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7487B064-5F65-44EB-9EFF-1071EFF23CC7}"/>
              </a:ext>
            </a:extLst>
          </p:cNvPr>
          <p:cNvSpPr/>
          <p:nvPr/>
        </p:nvSpPr>
        <p:spPr>
          <a:xfrm>
            <a:off x="-8736" y="4997118"/>
            <a:ext cx="1573732" cy="364019"/>
          </a:xfrm>
          <a:prstGeom prst="roundRect">
            <a:avLst>
              <a:gd name="adj" fmla="val 0"/>
            </a:avLst>
          </a:prstGeom>
          <a:solidFill>
            <a:srgbClr val="006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E6882F-E64A-491F-ABD1-005D5FBF3E4B}"/>
              </a:ext>
            </a:extLst>
          </p:cNvPr>
          <p:cNvSpPr txBox="1"/>
          <p:nvPr/>
        </p:nvSpPr>
        <p:spPr>
          <a:xfrm>
            <a:off x="370085" y="5002589"/>
            <a:ext cx="866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판 례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272477-F173-42F2-B097-776907CCFA77}"/>
              </a:ext>
            </a:extLst>
          </p:cNvPr>
          <p:cNvSpPr txBox="1"/>
          <p:nvPr/>
        </p:nvSpPr>
        <p:spPr>
          <a:xfrm>
            <a:off x="1849428" y="6296353"/>
            <a:ext cx="30914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</a:rPr>
              <a:t>대판 </a:t>
            </a:r>
            <a:r>
              <a:rPr lang="en-US" altLang="ko-KR" sz="1100">
                <a:solidFill>
                  <a:schemeClr val="tx1">
                    <a:lumMod val="75000"/>
                    <a:lumOff val="25000"/>
                  </a:schemeClr>
                </a:solidFill>
              </a:rPr>
              <a:t>2001.10.23, </a:t>
            </a:r>
            <a:r>
              <a: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</a:rPr>
              <a:t>선고</a:t>
            </a:r>
            <a:r>
              <a:rPr lang="en-US" altLang="ko-KR" sz="1100">
                <a:solidFill>
                  <a:schemeClr val="tx1">
                    <a:lumMod val="75000"/>
                    <a:lumOff val="25000"/>
                  </a:schemeClr>
                </a:solidFill>
              </a:rPr>
              <a:t>, 2001</a:t>
            </a:r>
            <a:r>
              <a: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</a:rPr>
              <a:t>다</a:t>
            </a:r>
            <a:r>
              <a:rPr lang="en-US" altLang="ko-KR" sz="1100">
                <a:solidFill>
                  <a:schemeClr val="tx1">
                    <a:lumMod val="75000"/>
                    <a:lumOff val="25000"/>
                  </a:schemeClr>
                </a:solidFill>
              </a:rPr>
              <a:t>25184, </a:t>
            </a:r>
            <a:r>
              <a: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</a:rPr>
              <a:t>판결요약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E027F1-DFC9-471A-8DBF-4FD968236D85}"/>
              </a:ext>
            </a:extLst>
          </p:cNvPr>
          <p:cNvSpPr txBox="1"/>
          <p:nvPr/>
        </p:nvSpPr>
        <p:spPr>
          <a:xfrm>
            <a:off x="1849428" y="5535703"/>
            <a:ext cx="5679440" cy="686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ko-KR" altLang="en-US" sz="1600">
                <a:latin typeface="+mj-ea"/>
                <a:ea typeface="+mj-ea"/>
              </a:rPr>
              <a:t>사용자가 근로자에 대하여 가지는 채권을 가지고 </a:t>
            </a:r>
            <a:r>
              <a:rPr lang="en-US" altLang="ko-KR" sz="1600">
                <a:latin typeface="+mj-ea"/>
                <a:ea typeface="+mj-ea"/>
              </a:rPr>
              <a:t/>
            </a:r>
            <a:br>
              <a:rPr lang="en-US" altLang="ko-KR" sz="1600">
                <a:latin typeface="+mj-ea"/>
                <a:ea typeface="+mj-ea"/>
              </a:rPr>
            </a:br>
            <a:r>
              <a:rPr lang="ko-KR" altLang="en-US" sz="1600">
                <a:latin typeface="+mj-ea"/>
                <a:ea typeface="+mj-ea"/>
              </a:rPr>
              <a:t>일방적으로 근로자의 임금채권에서 상계하는 것은 금지된다</a:t>
            </a:r>
            <a:r>
              <a:rPr lang="en-US" altLang="ko-KR" sz="1600">
                <a:latin typeface="+mj-ea"/>
                <a:ea typeface="+mj-ea"/>
              </a:rPr>
              <a:t>. </a:t>
            </a:r>
            <a:endParaRPr lang="ko-KR" altLang="en-US" sz="1600">
              <a:latin typeface="+mj-ea"/>
              <a:ea typeface="+mj-ea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080025" y="4093991"/>
            <a:ext cx="7063516" cy="444827"/>
            <a:chOff x="1080025" y="4045439"/>
            <a:chExt cx="7063516" cy="444827"/>
          </a:xfrm>
        </p:grpSpPr>
        <p:sp>
          <p:nvSpPr>
            <p:cNvPr id="49" name="사각형: 둥근 모서리 48">
              <a:extLst>
                <a:ext uri="{FF2B5EF4-FFF2-40B4-BE49-F238E27FC236}">
                  <a16:creationId xmlns:a16="http://schemas.microsoft.com/office/drawing/2014/main" id="{417D74CE-3848-4786-B4A7-9AD94291C3E0}"/>
                </a:ext>
              </a:extLst>
            </p:cNvPr>
            <p:cNvSpPr/>
            <p:nvPr/>
          </p:nvSpPr>
          <p:spPr>
            <a:xfrm>
              <a:off x="1080025" y="4045439"/>
              <a:ext cx="7063516" cy="44482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62984A9-1D94-4B57-9D7A-E4EB1D57848E}"/>
                </a:ext>
              </a:extLst>
            </p:cNvPr>
            <p:cNvSpPr txBox="1"/>
            <p:nvPr/>
          </p:nvSpPr>
          <p:spPr>
            <a:xfrm>
              <a:off x="1906874" y="4098575"/>
              <a:ext cx="53953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>
                  <a:solidFill>
                    <a:srgbClr val="FF780C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⇒ </a:t>
              </a:r>
              <a:r>
                <a:rPr lang="ko-KR" altLang="en-US" dirty="0" err="1">
                  <a:solidFill>
                    <a:srgbClr val="FF780C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위반시</a:t>
              </a:r>
              <a:r>
                <a:rPr lang="ko-KR" altLang="en-US" dirty="0">
                  <a:solidFill>
                    <a:srgbClr val="FF780C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 </a:t>
              </a:r>
              <a:r>
                <a:rPr lang="en-US" altLang="ko-KR" dirty="0">
                  <a:solidFill>
                    <a:srgbClr val="FF780C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3</a:t>
              </a:r>
              <a:r>
                <a:rPr lang="ko-KR" altLang="en-US" dirty="0">
                  <a:solidFill>
                    <a:srgbClr val="FF780C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년 이하의 징역 또는 </a:t>
              </a:r>
              <a:r>
                <a:rPr lang="en-US" altLang="ko-KR" dirty="0">
                  <a:solidFill>
                    <a:srgbClr val="FF780C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3</a:t>
              </a:r>
              <a:r>
                <a:rPr lang="ko-KR" altLang="en-US" dirty="0" err="1">
                  <a:solidFill>
                    <a:srgbClr val="FF780C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천만원</a:t>
              </a:r>
              <a:r>
                <a:rPr lang="ko-KR" altLang="en-US" dirty="0">
                  <a:solidFill>
                    <a:srgbClr val="FF780C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 이하의 벌금</a:t>
              </a:r>
              <a:endParaRPr lang="en-US" altLang="ko-KR" dirty="0">
                <a:solidFill>
                  <a:srgbClr val="FF780C"/>
                </a:solidFill>
              </a:endParaRPr>
            </a:p>
          </p:txBody>
        </p:sp>
      </p:grpSp>
      <p:grpSp>
        <p:nvGrpSpPr>
          <p:cNvPr id="3" name="그룹 2"/>
          <p:cNvGrpSpPr/>
          <p:nvPr/>
        </p:nvGrpSpPr>
        <p:grpSpPr>
          <a:xfrm rot="0">
            <a:off x="1194309" y="1044052"/>
            <a:ext cx="6846701" cy="2699593"/>
            <a:chOff x="1194309" y="1108788"/>
            <a:chExt cx="6846701" cy="2699593"/>
          </a:xfrm>
        </p:grpSpPr>
        <p:grpSp>
          <p:nvGrpSpPr>
            <p:cNvPr id="48" name="그룹 47"/>
            <p:cNvGrpSpPr/>
            <p:nvPr/>
          </p:nvGrpSpPr>
          <p:grpSpPr>
            <a:xfrm rot="0">
              <a:off x="1849428" y="1373554"/>
              <a:ext cx="5395358" cy="829475"/>
              <a:chOff x="1849428" y="2463409"/>
              <a:chExt cx="5395358" cy="829475"/>
            </a:xfrm>
          </p:grpSpPr>
          <p:sp>
            <p:nvSpPr>
              <p:cNvPr id="41" name="오른쪽 대괄호 40"/>
              <p:cNvSpPr/>
              <p:nvPr/>
            </p:nvSpPr>
            <p:spPr>
              <a:xfrm rot="16200000">
                <a:off x="4324694" y="372792"/>
                <a:ext cx="444827" cy="5395358"/>
              </a:xfrm>
              <a:prstGeom prst="rightBracket">
                <a:avLst>
                  <a:gd name="adj" fmla="val 66608"/>
                </a:avLst>
              </a:prstGeom>
              <a:ln w="285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lvl="0" algn="ctr">
                  <a:defRPr/>
                </a:pPr>
                <a:endParaRPr lang="ko-KR" altLang="en-US"/>
              </a:p>
            </p:txBody>
          </p:sp>
          <p:cxnSp>
            <p:nvCxnSpPr>
              <p:cNvPr id="43" name="직선 연결선 42"/>
              <p:cNvCxnSpPr/>
              <p:nvPr/>
            </p:nvCxnSpPr>
            <p:spPr>
              <a:xfrm flipV="1">
                <a:off x="4564253" y="2463409"/>
                <a:ext cx="0" cy="38464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직선 연결선 45"/>
              <p:cNvCxnSpPr/>
              <p:nvPr/>
            </p:nvCxnSpPr>
            <p:spPr>
              <a:xfrm flipV="1">
                <a:off x="3701796" y="2848057"/>
                <a:ext cx="0" cy="38464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직선 연결선 46"/>
              <p:cNvCxnSpPr/>
              <p:nvPr/>
            </p:nvCxnSpPr>
            <p:spPr>
              <a:xfrm flipV="1">
                <a:off x="5481828" y="2848057"/>
                <a:ext cx="0" cy="38464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타원 24"/>
            <p:cNvSpPr/>
            <p:nvPr/>
          </p:nvSpPr>
          <p:spPr>
            <a:xfrm>
              <a:off x="1446952" y="2116583"/>
              <a:ext cx="1026688" cy="1026688"/>
            </a:xfrm>
            <a:prstGeom prst="ellipse">
              <a:avLst/>
            </a:prstGeom>
            <a:solidFill>
              <a:srgbClr val="70ad47"/>
            </a:soli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3197811" y="2116583"/>
              <a:ext cx="1026688" cy="1026688"/>
            </a:xfrm>
            <a:prstGeom prst="ellipse">
              <a:avLst/>
            </a:prstGeom>
            <a:solidFill>
              <a:srgbClr val="70ad47"/>
            </a:soli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ctr" anchorCtr="0">
              <a:prstTxWarp prst="textNoShape">
                <a:avLst/>
              </a:prstTxWarp>
              <a:noAutofit/>
            </a:bodyPr>
            <a:lstStyle/>
            <a:p>
              <a:pPr lvl="0" algn="ctr">
                <a:defRPr/>
              </a:pPr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27" name="타원 26"/>
            <p:cNvSpPr/>
            <p:nvPr/>
          </p:nvSpPr>
          <p:spPr>
            <a:xfrm>
              <a:off x="4978677" y="2116583"/>
              <a:ext cx="1026688" cy="1026688"/>
            </a:xfrm>
            <a:prstGeom prst="ellipse">
              <a:avLst/>
            </a:prstGeom>
            <a:solidFill>
              <a:srgbClr val="70ad47"/>
            </a:soli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ctr" anchorCtr="0">
              <a:prstTxWarp prst="textNoShape">
                <a:avLst/>
              </a:prstTxWarp>
              <a:noAutofit/>
            </a:bodyPr>
            <a:lstStyle/>
            <a:p>
              <a:pPr lvl="0" algn="ctr">
                <a:defRPr/>
              </a:pPr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28" name="타원 27"/>
            <p:cNvSpPr/>
            <p:nvPr/>
          </p:nvSpPr>
          <p:spPr>
            <a:xfrm>
              <a:off x="6687532" y="2116583"/>
              <a:ext cx="1026688" cy="1026688"/>
            </a:xfrm>
            <a:prstGeom prst="ellipse">
              <a:avLst/>
            </a:prstGeom>
            <a:solidFill>
              <a:srgbClr val="70ad47"/>
            </a:soli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ctr" anchorCtr="0">
              <a:prstTxWarp prst="textNoShape">
                <a:avLst/>
              </a:prstTxWarp>
              <a:noAutofit/>
            </a:bodyPr>
            <a:lstStyle/>
            <a:p>
              <a:pPr lvl="0" algn="ctr">
                <a:defRPr/>
              </a:pPr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1531333" y="2322151"/>
              <a:ext cx="857927" cy="6771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lang="ko-KR" altLang="en-US" sz="2000">
                  <a:solidFill>
                    <a:schemeClr val="bg1"/>
                  </a:solidFill>
                  <a:latin typeface="+mj-ea"/>
                  <a:ea typeface="+mj-ea"/>
                  <a:cs typeface="+mn-cs"/>
                </a:rPr>
                <a:t>통화불</a:t>
              </a:r>
              <a:endParaRPr lang="ko-KR" altLang="en-US" sz="2000">
                <a:solidFill>
                  <a:schemeClr val="bg1"/>
                </a:solidFill>
                <a:latin typeface="+mj-ea"/>
                <a:ea typeface="+mj-ea"/>
                <a:cs typeface="+mn-cs"/>
              </a:endParaRPr>
            </a:p>
            <a:p>
              <a:pPr lvl="0" algn="ctr">
                <a:defRPr/>
              </a:pPr>
              <a:r>
                <a:rPr lang="ko-KR" altLang="en-US">
                  <a:solidFill>
                    <a:schemeClr val="bg1"/>
                  </a:solidFill>
                </a:rPr>
                <a:t>원칙</a:t>
              </a:r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3282192" y="2322151"/>
              <a:ext cx="857927" cy="6771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lang="ko-KR" altLang="en-US" sz="2000">
                  <a:solidFill>
                    <a:schemeClr val="bg1"/>
                  </a:solidFill>
                  <a:latin typeface="+mj-ea"/>
                  <a:ea typeface="+mj-ea"/>
                  <a:cs typeface="+mn-cs"/>
                </a:rPr>
                <a:t>직접불</a:t>
              </a:r>
              <a:endParaRPr lang="ko-KR" altLang="en-US" sz="2000">
                <a:solidFill>
                  <a:schemeClr val="bg1"/>
                </a:solidFill>
                <a:latin typeface="+mj-ea"/>
                <a:ea typeface="+mj-ea"/>
                <a:cs typeface="+mn-cs"/>
              </a:endParaRPr>
            </a:p>
            <a:p>
              <a:pPr lvl="0" algn="ctr">
                <a:defRPr/>
              </a:pPr>
              <a:r>
                <a:rPr lang="ko-KR" altLang="en-US">
                  <a:solidFill>
                    <a:schemeClr val="bg1"/>
                  </a:solidFill>
                </a:rPr>
                <a:t>원칙</a:t>
              </a:r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5063057" y="2322151"/>
              <a:ext cx="857927" cy="6771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lang="ko-KR" altLang="en-US" sz="2000">
                  <a:solidFill>
                    <a:schemeClr val="bg1"/>
                  </a:solidFill>
                  <a:latin typeface="+mj-ea"/>
                  <a:ea typeface="+mj-ea"/>
                  <a:cs typeface="+mn-cs"/>
                </a:rPr>
                <a:t>정기불</a:t>
              </a:r>
              <a:endParaRPr lang="ko-KR" altLang="en-US" sz="2000">
                <a:solidFill>
                  <a:schemeClr val="bg1"/>
                </a:solidFill>
                <a:latin typeface="+mj-ea"/>
                <a:ea typeface="+mj-ea"/>
                <a:cs typeface="+mn-cs"/>
              </a:endParaRPr>
            </a:p>
            <a:p>
              <a:pPr lvl="0" algn="ctr">
                <a:defRPr/>
              </a:pPr>
              <a:r>
                <a:rPr lang="ko-KR" altLang="en-US">
                  <a:solidFill>
                    <a:schemeClr val="bg1"/>
                  </a:solidFill>
                </a:rPr>
                <a:t>원칙</a:t>
              </a:r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6771912" y="2322151"/>
              <a:ext cx="857927" cy="6771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lang="ko-KR" altLang="en-US" sz="2000">
                  <a:solidFill>
                    <a:schemeClr val="bg1"/>
                  </a:solidFill>
                  <a:latin typeface="+mj-ea"/>
                  <a:ea typeface="+mj-ea"/>
                  <a:cs typeface="+mn-cs"/>
                </a:rPr>
                <a:t>전액불</a:t>
              </a:r>
              <a:endParaRPr lang="ko-KR" altLang="en-US" sz="2000">
                <a:solidFill>
                  <a:schemeClr val="bg1"/>
                </a:solidFill>
                <a:latin typeface="+mj-ea"/>
                <a:ea typeface="+mj-ea"/>
                <a:cs typeface="+mn-cs"/>
              </a:endParaRPr>
            </a:p>
            <a:p>
              <a:pPr lvl="0" algn="ctr">
                <a:defRPr/>
              </a:pPr>
              <a:r>
                <a:rPr lang="ko-KR" altLang="en-US">
                  <a:solidFill>
                    <a:schemeClr val="bg1"/>
                  </a:solidFill>
                </a:rPr>
                <a:t>원칙</a:t>
              </a:r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1194309" y="3223606"/>
              <a:ext cx="154721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lang="ko-KR" altLang="en-US" sz="1600"/>
                <a:t>현금</a:t>
              </a:r>
              <a:r>
                <a:rPr lang="en-US" altLang="ko-KR" sz="1600"/>
                <a:t>(</a:t>
              </a:r>
              <a:r>
                <a:rPr lang="ko-KR" altLang="en-US" sz="1600"/>
                <a:t>원화</a:t>
              </a:r>
              <a:r>
                <a:rPr lang="en-US" altLang="ko-KR" sz="1600"/>
                <a:t>) </a:t>
              </a:r>
              <a:r>
                <a:rPr lang="ko-KR" altLang="en-US" sz="1600"/>
                <a:t>지급 </a:t>
              </a:r>
              <a:br>
                <a:rPr lang="en-US" altLang="ko-KR" sz="1600"/>
              </a:br>
              <a:r>
                <a:rPr lang="en-US" altLang="ko-KR" sz="1600"/>
                <a:t>(</a:t>
              </a:r>
              <a:r>
                <a:rPr lang="ko-KR" altLang="en-US" sz="1600"/>
                <a:t>상품권</a:t>
              </a:r>
              <a:r>
                <a:rPr lang="en-US" altLang="ko-KR" sz="1600"/>
                <a:t>·</a:t>
              </a:r>
              <a:r>
                <a:rPr lang="ko-KR" altLang="en-US" sz="1600"/>
                <a:t>물건 </a:t>
              </a:r>
              <a:r>
                <a:rPr lang="en-US" altLang="ko-KR" sz="1600"/>
                <a:t>X)</a:t>
              </a:r>
              <a:endParaRPr lang="en-US" altLang="ko-KR" sz="1600"/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2826396" y="3223606"/>
              <a:ext cx="1815332" cy="5730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 sz="1600" spc="-100"/>
                <a:t>근로자</a:t>
              </a:r>
              <a:r>
                <a:rPr lang="en-US" altLang="ko-KR" sz="1600" spc="-100"/>
                <a:t>(</a:t>
              </a:r>
              <a:r>
                <a:rPr lang="ko-KR" altLang="en-US" sz="1600" spc="-100"/>
                <a:t>본인</a:t>
              </a:r>
              <a:r>
                <a:rPr lang="en-US" altLang="ko-KR" sz="1600" spc="-100"/>
                <a:t>)</a:t>
              </a:r>
              <a:r>
                <a:rPr lang="ko-KR" altLang="en-US" sz="1600" spc="-100"/>
                <a:t>에</a:t>
              </a:r>
              <a:r>
                <a:rPr lang="en-US" altLang="ko-KR" sz="1600" spc="-100"/>
                <a:t> </a:t>
              </a:r>
              <a:r>
                <a:rPr lang="ko-KR" altLang="en-US" sz="1600" spc="-100"/>
                <a:t>직접</a:t>
              </a:r>
              <a:br>
                <a:rPr lang="en-US" altLang="ko-KR" sz="1600" spc="-100"/>
              </a:br>
              <a:r>
                <a:rPr lang="en-US" altLang="ko-KR" sz="1600" spc="-100"/>
                <a:t>(</a:t>
              </a:r>
              <a:r>
                <a:rPr lang="ko-KR" altLang="en-US" sz="1600" spc="-100"/>
                <a:t>계좌입금 가능</a:t>
              </a:r>
              <a:r>
                <a:rPr lang="en-US" altLang="ko-KR" sz="1600" spc="-100"/>
                <a:t>)</a:t>
              </a:r>
              <a:endParaRPr lang="en-US" altLang="ko-KR" sz="1600" spc="-100"/>
            </a:p>
          </p:txBody>
        </p:sp>
        <p:sp>
          <p:nvSpPr>
            <p:cNvPr id="35" name="직사각형 34"/>
            <p:cNvSpPr/>
            <p:nvPr/>
          </p:nvSpPr>
          <p:spPr>
            <a:xfrm>
              <a:off x="4801768" y="3223606"/>
              <a:ext cx="138050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lang="ko-KR" altLang="en-US" sz="1600"/>
                <a:t>매달 한번 이상</a:t>
              </a:r>
              <a:endParaRPr lang="ko-KR" altLang="en-US" sz="1600"/>
            </a:p>
            <a:p>
              <a:pPr lvl="0" algn="ctr">
                <a:defRPr/>
              </a:pPr>
              <a:r>
                <a:rPr lang="ko-KR" altLang="en-US" sz="1600"/>
                <a:t>정해진 지급일</a:t>
              </a:r>
              <a:endParaRPr lang="en-US" altLang="ko-KR" sz="1600"/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6360742" y="3223606"/>
              <a:ext cx="168026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lang="ko-KR" altLang="en-US" sz="1600"/>
                <a:t>근로계약으로 정한</a:t>
              </a:r>
              <a:br>
                <a:rPr lang="en-US" altLang="ko-KR" sz="1600"/>
              </a:br>
              <a:r>
                <a:rPr lang="ko-KR" altLang="en-US" sz="1600"/>
                <a:t> 급여 전액</a:t>
              </a:r>
              <a:endParaRPr lang="ko-KR" altLang="en-US" sz="1600"/>
            </a:p>
          </p:txBody>
        </p:sp>
        <p:grpSp>
          <p:nvGrpSpPr>
            <p:cNvPr id="40" name="그룹 39"/>
            <p:cNvGrpSpPr/>
            <p:nvPr/>
          </p:nvGrpSpPr>
          <p:grpSpPr>
            <a:xfrm rot="0">
              <a:off x="2365695" y="1108788"/>
              <a:ext cx="4616996" cy="400110"/>
              <a:chOff x="2166315" y="2474317"/>
              <a:chExt cx="4616996" cy="400110"/>
            </a:xfrm>
          </p:grpSpPr>
          <p:sp>
            <p:nvSpPr>
              <p:cNvPr id="37" name="사각형: 둥근 모서리 36"/>
              <p:cNvSpPr/>
              <p:nvPr/>
            </p:nvSpPr>
            <p:spPr>
              <a:xfrm>
                <a:off x="2166315" y="2498744"/>
                <a:ext cx="3816579" cy="320479"/>
              </a:xfrm>
              <a:prstGeom prst="roundRect">
                <a:avLst>
                  <a:gd name="adj" fmla="val 50000"/>
                </a:avLst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lvl="0" algn="ctr">
                  <a:defRPr/>
                </a:pPr>
                <a:endParaRPr lang="ko-KR" altLang="en-US"/>
              </a:p>
            </p:txBody>
          </p:sp>
          <p:sp>
            <p:nvSpPr>
              <p:cNvPr id="38" name="사각형: 둥근 모서리 37"/>
              <p:cNvSpPr/>
              <p:nvPr/>
            </p:nvSpPr>
            <p:spPr>
              <a:xfrm>
                <a:off x="4626620" y="2498744"/>
                <a:ext cx="2025904" cy="320479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lvl="0" algn="ctr">
                  <a:defRPr/>
                </a:pPr>
                <a:endParaRPr lang="ko-KR" altLang="en-US"/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2517487" y="2474317"/>
                <a:ext cx="202048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ko-KR" altLang="en-US" sz="2000" spc="-100">
                    <a:solidFill>
                      <a:schemeClr val="bg1"/>
                    </a:solidFill>
                    <a:latin typeface="+mj-ea"/>
                    <a:ea typeface="+mj-ea"/>
                    <a:cs typeface="+mn-cs"/>
                  </a:rPr>
                  <a:t>임금 지급의 원칙</a:t>
                </a:r>
                <a:endParaRPr lang="ko-KR" altLang="en-US" sz="2000" spc="-100">
                  <a:solidFill>
                    <a:schemeClr val="bg1"/>
                  </a:solidFill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4602388" y="2489706"/>
                <a:ext cx="218092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ko-KR" altLang="en-US" sz="1600">
                    <a:solidFill>
                      <a:schemeClr val="bg1"/>
                    </a:solidFill>
                  </a:rPr>
                  <a:t>근로기준법 제 </a:t>
                </a:r>
                <a:r>
                  <a:rPr lang="en-US" altLang="ko-KR" sz="1600">
                    <a:solidFill>
                      <a:schemeClr val="bg1"/>
                    </a:solidFill>
                  </a:rPr>
                  <a:t>43</a:t>
                </a:r>
                <a:r>
                  <a:rPr lang="ko-KR" altLang="en-US" sz="1600">
                    <a:solidFill>
                      <a:schemeClr val="bg1"/>
                    </a:solidFill>
                  </a:rPr>
                  <a:t>조</a:t>
                </a:r>
                <a:endParaRPr lang="ko-KR" altLang="en-US" sz="160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02CE030A-F77C-4B0D-8AE6-18008B9DB0B3}"/>
              </a:ext>
            </a:extLst>
          </p:cNvPr>
          <p:cNvSpPr/>
          <p:nvPr/>
        </p:nvSpPr>
        <p:spPr>
          <a:xfrm>
            <a:off x="1564376" y="4997118"/>
            <a:ext cx="7588362" cy="364019"/>
          </a:xfrm>
          <a:prstGeom prst="roundRect">
            <a:avLst>
              <a:gd name="adj" fmla="val 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93F3FA-3283-43EA-95B2-14082DBD9E6E}"/>
              </a:ext>
            </a:extLst>
          </p:cNvPr>
          <p:cNvSpPr txBox="1"/>
          <p:nvPr/>
        </p:nvSpPr>
        <p:spPr>
          <a:xfrm>
            <a:off x="1801253" y="5002589"/>
            <a:ext cx="5679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사용자의 일방적인 임금채권 상계 금지</a:t>
            </a:r>
          </a:p>
        </p:txBody>
      </p:sp>
      <p:pic>
        <p:nvPicPr>
          <p:cNvPr id="55" name="그림 54">
            <a:extLst>
              <a:ext uri="{FF2B5EF4-FFF2-40B4-BE49-F238E27FC236}">
                <a16:creationId xmlns:a16="http://schemas.microsoft.com/office/drawing/2014/main" id="{F77DB616-3AA3-4AF2-85DB-3339F429B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241" y="5681102"/>
            <a:ext cx="722225" cy="724091"/>
          </a:xfrm>
          <a:prstGeom prst="rect">
            <a:avLst/>
          </a:prstGeom>
        </p:spPr>
      </p:pic>
      <p:sp>
        <p:nvSpPr>
          <p:cNvPr id="61" name="Slide Number Placeholder 5">
            <a:extLst>
              <a:ext uri="{FF2B5EF4-FFF2-40B4-BE49-F238E27FC236}">
                <a16:creationId xmlns:a16="http://schemas.microsoft.com/office/drawing/2014/main" id="{09A9C418-A34F-49A7-97CA-7BD9A055999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93741" y="6580823"/>
            <a:ext cx="4502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fld id="{C282C9E2-717B-4897-B27B-3CD08C879F39}" type="slidenum">
              <a:rPr lang="ko-KR" altLang="en-US" smtClean="0"/>
              <a:pPr/>
              <a:t>23</a:t>
            </a:fld>
            <a:endParaRPr lang="ko-KR" altLang="en-US"/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C572086F-76D2-4219-A496-6633908EEBF1}"/>
              </a:ext>
            </a:extLst>
          </p:cNvPr>
          <p:cNvGrpSpPr/>
          <p:nvPr/>
        </p:nvGrpSpPr>
        <p:grpSpPr>
          <a:xfrm>
            <a:off x="0" y="-12048"/>
            <a:ext cx="1231900" cy="307777"/>
            <a:chOff x="0" y="12228"/>
            <a:chExt cx="1231900" cy="307777"/>
          </a:xfrm>
        </p:grpSpPr>
        <p:sp>
          <p:nvSpPr>
            <p:cNvPr id="44" name="직사각형 17">
              <a:extLst>
                <a:ext uri="{FF2B5EF4-FFF2-40B4-BE49-F238E27FC236}">
                  <a16:creationId xmlns:a16="http://schemas.microsoft.com/office/drawing/2014/main" id="{C628047A-74AB-48F8-84A2-1D861A78DAF4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9DDD34BD-9CE6-473F-8E4D-7BB4B0D2F798}"/>
                </a:ext>
              </a:extLst>
            </p:cNvPr>
            <p:cNvSpPr/>
            <p:nvPr/>
          </p:nvSpPr>
          <p:spPr>
            <a:xfrm>
              <a:off x="115750" y="12228"/>
              <a:ext cx="82586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Ⅲ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임 금</a:t>
              </a:r>
            </a:p>
          </p:txBody>
        </p:sp>
      </p:grpSp>
      <p:grpSp>
        <p:nvGrpSpPr>
          <p:cNvPr id="54" name="그룹 53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56" name="직각 삼각형 55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23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411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림 31">
            <a:extLst>
              <a:ext uri="{FF2B5EF4-FFF2-40B4-BE49-F238E27FC236}">
                <a16:creationId xmlns:a16="http://schemas.microsoft.com/office/drawing/2014/main" id="{998213FF-8703-46EB-9224-708E2613F4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5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7670" flipH="1">
            <a:off x="7753989" y="2885370"/>
            <a:ext cx="1222822" cy="2370105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3651CE0C-C0A8-4E93-9B24-9FB0FF339F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55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2330">
            <a:off x="330206" y="2861698"/>
            <a:ext cx="1222822" cy="2338863"/>
          </a:xfrm>
          <a:prstGeom prst="rect">
            <a:avLst/>
          </a:prstGeom>
        </p:spPr>
      </p:pic>
      <p:sp>
        <p:nvSpPr>
          <p:cNvPr id="34" name="직사각형 33">
            <a:extLst>
              <a:ext uri="{FF2B5EF4-FFF2-40B4-BE49-F238E27FC236}">
                <a16:creationId xmlns:a16="http://schemas.microsoft.com/office/drawing/2014/main" id="{2ABCF6A0-41EE-4CE7-8371-BEA35D73C9C7}"/>
              </a:ext>
            </a:extLst>
          </p:cNvPr>
          <p:cNvSpPr/>
          <p:nvPr/>
        </p:nvSpPr>
        <p:spPr>
          <a:xfrm>
            <a:off x="484622" y="3066317"/>
            <a:ext cx="8336289" cy="259734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C572086F-76D2-4219-A496-6633908EEBF1}"/>
              </a:ext>
            </a:extLst>
          </p:cNvPr>
          <p:cNvGrpSpPr/>
          <p:nvPr/>
        </p:nvGrpSpPr>
        <p:grpSpPr>
          <a:xfrm>
            <a:off x="0" y="-12048"/>
            <a:ext cx="1231900" cy="307777"/>
            <a:chOff x="0" y="12228"/>
            <a:chExt cx="1231900" cy="307777"/>
          </a:xfrm>
        </p:grpSpPr>
        <p:sp>
          <p:nvSpPr>
            <p:cNvPr id="6" name="직사각형 17">
              <a:extLst>
                <a:ext uri="{FF2B5EF4-FFF2-40B4-BE49-F238E27FC236}">
                  <a16:creationId xmlns:a16="http://schemas.microsoft.com/office/drawing/2014/main" id="{C628047A-74AB-48F8-84A2-1D861A78DAF4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9DDD34BD-9CE6-473F-8E4D-7BB4B0D2F798}"/>
                </a:ext>
              </a:extLst>
            </p:cNvPr>
            <p:cNvSpPr/>
            <p:nvPr/>
          </p:nvSpPr>
          <p:spPr>
            <a:xfrm>
              <a:off x="115750" y="12228"/>
              <a:ext cx="82586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Ⅲ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임 금</a:t>
              </a:r>
            </a:p>
          </p:txBody>
        </p:sp>
      </p:grpSp>
      <p:sp>
        <p:nvSpPr>
          <p:cNvPr id="8" name="제목 1">
            <a:extLst>
              <a:ext uri="{FF2B5EF4-FFF2-40B4-BE49-F238E27FC236}">
                <a16:creationId xmlns:a16="http://schemas.microsoft.com/office/drawing/2014/main" id="{95DCA7D6-4D1A-46C1-95B1-8D6278BE7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33036"/>
            <a:ext cx="7886700" cy="592044"/>
          </a:xfrm>
        </p:spPr>
        <p:txBody>
          <a:bodyPr>
            <a:noAutofit/>
          </a:bodyPr>
          <a:lstStyle/>
          <a:p>
            <a:r>
              <a:rPr lang="ko-KR" altLang="en-US" sz="3800" dirty="0"/>
              <a:t>임금명세서 교부 의무화</a:t>
            </a:r>
            <a:r>
              <a:rPr lang="en-US" altLang="ko-KR" sz="3800" dirty="0" smtClean="0"/>
              <a:t/>
            </a:r>
            <a:br>
              <a:rPr lang="en-US" altLang="ko-KR" sz="3800" dirty="0" smtClean="0"/>
            </a:br>
            <a:r>
              <a:rPr lang="en-US" altLang="ko-KR" sz="2000" dirty="0" smtClean="0"/>
              <a:t>(</a:t>
            </a:r>
            <a:r>
              <a:rPr lang="ko-KR" altLang="en-US" sz="2000" dirty="0"/>
              <a:t>‘</a:t>
            </a:r>
            <a:r>
              <a:rPr lang="en-US" altLang="ko-KR" sz="2000" dirty="0"/>
              <a:t>21.11.19. </a:t>
            </a:r>
            <a:r>
              <a:rPr lang="ko-KR" altLang="en-US" sz="2000" dirty="0"/>
              <a:t>시행</a:t>
            </a:r>
            <a:r>
              <a:rPr lang="en-US" altLang="ko-KR" sz="2000" dirty="0" smtClean="0"/>
              <a:t>)</a:t>
            </a:r>
            <a:endParaRPr lang="ko-KR" altLang="en-US" sz="2000" dirty="0"/>
          </a:p>
        </p:txBody>
      </p:sp>
      <p:grpSp>
        <p:nvGrpSpPr>
          <p:cNvPr id="10" name="그룹 9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11" name="직각 삼각형 10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24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56" name="직사각형 17">
            <a:extLst>
              <a:ext uri="{FF2B5EF4-FFF2-40B4-BE49-F238E27FC236}">
                <a16:creationId xmlns:a16="http://schemas.microsoft.com/office/drawing/2014/main" id="{CDFEB231-2F96-4AC4-AF4B-74549D9EA805}"/>
              </a:ext>
            </a:extLst>
          </p:cNvPr>
          <p:cNvSpPr/>
          <p:nvPr/>
        </p:nvSpPr>
        <p:spPr>
          <a:xfrm rot="10800000" flipH="1">
            <a:off x="2022437" y="1248669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57" name="직사각형 17">
            <a:extLst>
              <a:ext uri="{FF2B5EF4-FFF2-40B4-BE49-F238E27FC236}">
                <a16:creationId xmlns:a16="http://schemas.microsoft.com/office/drawing/2014/main" id="{9A0C5FB0-2507-48EF-9A69-6BF5D7550C03}"/>
              </a:ext>
            </a:extLst>
          </p:cNvPr>
          <p:cNvSpPr/>
          <p:nvPr/>
        </p:nvSpPr>
        <p:spPr>
          <a:xfrm rot="10800000" flipH="1">
            <a:off x="1035844" y="1248669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58" name="사각형: 둥근 모서리 11">
            <a:extLst>
              <a:ext uri="{FF2B5EF4-FFF2-40B4-BE49-F238E27FC236}">
                <a16:creationId xmlns:a16="http://schemas.microsoft.com/office/drawing/2014/main" id="{EB310E19-30D5-41F6-B70D-4D0059751AE1}"/>
              </a:ext>
            </a:extLst>
          </p:cNvPr>
          <p:cNvSpPr/>
          <p:nvPr/>
        </p:nvSpPr>
        <p:spPr>
          <a:xfrm>
            <a:off x="914161" y="1534888"/>
            <a:ext cx="7749358" cy="140252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59" name="TextBox 12"/>
          <p:cNvSpPr txBox="1"/>
          <p:nvPr/>
        </p:nvSpPr>
        <p:spPr>
          <a:xfrm>
            <a:off x="1578552" y="1658944"/>
            <a:ext cx="7064991" cy="117760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ko-KR" altLang="en-US" spc="-100"/>
              <a:t>사용자는 임금을 지급하는 때에는 근로자에게 임금의 구성항목ㆍ계산방법</a:t>
            </a:r>
            <a:r>
              <a:rPr lang="en-US" altLang="ko-KR" spc="-100"/>
              <a:t>, </a:t>
            </a:r>
            <a:r>
              <a:rPr lang="ko-KR" altLang="en-US" spc="-100"/>
              <a:t>제</a:t>
            </a:r>
            <a:r>
              <a:rPr lang="en-US" altLang="ko-KR" spc="-100"/>
              <a:t>43</a:t>
            </a:r>
            <a:r>
              <a:rPr lang="ko-KR" altLang="en-US" spc="-100"/>
              <a:t>조제</a:t>
            </a:r>
            <a:r>
              <a:rPr lang="en-US" altLang="ko-KR" spc="-100"/>
              <a:t>1</a:t>
            </a:r>
            <a:r>
              <a:rPr lang="ko-KR" altLang="en-US" spc="-100"/>
              <a:t>항 단서에 따라 임금의 일부를 공제한 경우의 내역 등 대통령령으로 정하는 사항을 적은 임금명세서를 서면</a:t>
            </a:r>
            <a:r>
              <a:rPr lang="en-US" altLang="ko-KR" spc="-100"/>
              <a:t>(</a:t>
            </a:r>
            <a:r>
              <a:rPr lang="ko-KR" altLang="en-US" spc="-100"/>
              <a:t>「전자문서 및 전자거래 기본법」 제</a:t>
            </a:r>
            <a:r>
              <a:rPr lang="en-US" altLang="ko-KR" spc="-100"/>
              <a:t>2</a:t>
            </a:r>
            <a:r>
              <a:rPr lang="ko-KR" altLang="en-US" spc="-100"/>
              <a:t>조제</a:t>
            </a:r>
            <a:r>
              <a:rPr lang="en-US" altLang="ko-KR" spc="-100"/>
              <a:t>1</a:t>
            </a:r>
            <a:r>
              <a:rPr lang="ko-KR" altLang="en-US" spc="-100"/>
              <a:t>호에 따른 전자문서를 포함</a:t>
            </a:r>
            <a:r>
              <a:rPr lang="en-US" altLang="ko-KR" spc="-100"/>
              <a:t>)</a:t>
            </a:r>
            <a:r>
              <a:rPr lang="ko-KR" altLang="en-US" spc="-100"/>
              <a:t>으로 교부하여야 함</a:t>
            </a:r>
            <a:endParaRPr lang="en-US" altLang="ko-KR" spc="-100"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E464431B-B2E3-41E7-B3FD-787F9DD297FC}"/>
              </a:ext>
            </a:extLst>
          </p:cNvPr>
          <p:cNvSpPr/>
          <p:nvPr/>
        </p:nvSpPr>
        <p:spPr>
          <a:xfrm>
            <a:off x="1383822" y="1199548"/>
            <a:ext cx="2480801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600" dirty="0">
                <a:solidFill>
                  <a:schemeClr val="bg1"/>
                </a:solidFill>
              </a:rPr>
              <a:t>근로기준법 </a:t>
            </a:r>
            <a:r>
              <a:rPr lang="ko-KR" altLang="en-US" sz="1600" dirty="0" smtClean="0">
                <a:solidFill>
                  <a:schemeClr val="bg1"/>
                </a:solidFill>
              </a:rPr>
              <a:t>제</a:t>
            </a:r>
            <a:r>
              <a:rPr lang="en-US" altLang="ko-KR" sz="1600" dirty="0" smtClean="0">
                <a:solidFill>
                  <a:schemeClr val="bg1"/>
                </a:solidFill>
              </a:rPr>
              <a:t>48</a:t>
            </a:r>
            <a:r>
              <a:rPr lang="ko-KR" altLang="en-US" sz="1600" dirty="0" smtClean="0">
                <a:solidFill>
                  <a:schemeClr val="bg1"/>
                </a:solidFill>
              </a:rPr>
              <a:t>조제</a:t>
            </a:r>
            <a:r>
              <a:rPr lang="en-US" altLang="ko-KR" sz="1600" dirty="0">
                <a:solidFill>
                  <a:schemeClr val="bg1"/>
                </a:solidFill>
              </a:rPr>
              <a:t>2</a:t>
            </a:r>
            <a:r>
              <a:rPr lang="ko-KR" altLang="en-US" sz="1600" dirty="0" smtClean="0">
                <a:solidFill>
                  <a:schemeClr val="bg1"/>
                </a:solidFill>
              </a:rPr>
              <a:t>항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61" name="타원 60">
            <a:extLst>
              <a:ext uri="{FF2B5EF4-FFF2-40B4-BE49-F238E27FC236}">
                <a16:creationId xmlns:a16="http://schemas.microsoft.com/office/drawing/2014/main" id="{E5EEA20D-79F1-4669-A987-1241ACA08645}"/>
              </a:ext>
            </a:extLst>
          </p:cNvPr>
          <p:cNvSpPr/>
          <p:nvPr/>
        </p:nvSpPr>
        <p:spPr>
          <a:xfrm>
            <a:off x="403115" y="1233875"/>
            <a:ext cx="1088760" cy="10887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62" name="타원 61">
            <a:extLst>
              <a:ext uri="{FF2B5EF4-FFF2-40B4-BE49-F238E27FC236}">
                <a16:creationId xmlns:a16="http://schemas.microsoft.com/office/drawing/2014/main" id="{914C7118-97BC-45DD-9D5A-CBF47FE04C96}"/>
              </a:ext>
            </a:extLst>
          </p:cNvPr>
          <p:cNvSpPr/>
          <p:nvPr/>
        </p:nvSpPr>
        <p:spPr>
          <a:xfrm>
            <a:off x="494208" y="1324968"/>
            <a:ext cx="906575" cy="9065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63" name="자유형: 도형 16">
            <a:extLst>
              <a:ext uri="{FF2B5EF4-FFF2-40B4-BE49-F238E27FC236}">
                <a16:creationId xmlns:a16="http://schemas.microsoft.com/office/drawing/2014/main" id="{E45A651D-373F-4C55-A3BC-3418B1A9A87F}"/>
              </a:ext>
            </a:extLst>
          </p:cNvPr>
          <p:cNvSpPr/>
          <p:nvPr/>
        </p:nvSpPr>
        <p:spPr>
          <a:xfrm>
            <a:off x="722425" y="1544114"/>
            <a:ext cx="663343" cy="665266"/>
          </a:xfrm>
          <a:custGeom>
            <a:avLst/>
            <a:gdLst>
              <a:gd name="connsiteX0" fmla="*/ 306705 w 686203"/>
              <a:gd name="connsiteY0" fmla="*/ 0 h 676696"/>
              <a:gd name="connsiteX1" fmla="*/ 683107 w 686203"/>
              <a:gd name="connsiteY1" fmla="*/ 201525 h 676696"/>
              <a:gd name="connsiteX2" fmla="*/ 686203 w 686203"/>
              <a:gd name="connsiteY2" fmla="*/ 232237 h 676696"/>
              <a:gd name="connsiteX3" fmla="*/ 324268 w 686203"/>
              <a:gd name="connsiteY3" fmla="*/ 676316 h 676696"/>
              <a:gd name="connsiteX4" fmla="*/ 320504 w 686203"/>
              <a:gd name="connsiteY4" fmla="*/ 676696 h 676696"/>
              <a:gd name="connsiteX5" fmla="*/ 0 w 686203"/>
              <a:gd name="connsiteY5" fmla="*/ 455295 h 676696"/>
              <a:gd name="connsiteX6" fmla="*/ 306705 w 686203"/>
              <a:gd name="connsiteY6" fmla="*/ 0 h 676696"/>
              <a:gd name="connsiteX0" fmla="*/ 321945 w 686203"/>
              <a:gd name="connsiteY0" fmla="*/ 0 h 665266"/>
              <a:gd name="connsiteX1" fmla="*/ 683107 w 686203"/>
              <a:gd name="connsiteY1" fmla="*/ 190095 h 665266"/>
              <a:gd name="connsiteX2" fmla="*/ 686203 w 686203"/>
              <a:gd name="connsiteY2" fmla="*/ 220807 h 665266"/>
              <a:gd name="connsiteX3" fmla="*/ 324268 w 686203"/>
              <a:gd name="connsiteY3" fmla="*/ 664886 h 665266"/>
              <a:gd name="connsiteX4" fmla="*/ 320504 w 686203"/>
              <a:gd name="connsiteY4" fmla="*/ 665266 h 665266"/>
              <a:gd name="connsiteX5" fmla="*/ 0 w 686203"/>
              <a:gd name="connsiteY5" fmla="*/ 443865 h 665266"/>
              <a:gd name="connsiteX6" fmla="*/ 321945 w 686203"/>
              <a:gd name="connsiteY6" fmla="*/ 0 h 665266"/>
              <a:gd name="connsiteX0" fmla="*/ 299085 w 663343"/>
              <a:gd name="connsiteY0" fmla="*/ 0 h 665266"/>
              <a:gd name="connsiteX1" fmla="*/ 660247 w 663343"/>
              <a:gd name="connsiteY1" fmla="*/ 190095 h 665266"/>
              <a:gd name="connsiteX2" fmla="*/ 663343 w 663343"/>
              <a:gd name="connsiteY2" fmla="*/ 220807 h 665266"/>
              <a:gd name="connsiteX3" fmla="*/ 301408 w 663343"/>
              <a:gd name="connsiteY3" fmla="*/ 664886 h 665266"/>
              <a:gd name="connsiteX4" fmla="*/ 297644 w 663343"/>
              <a:gd name="connsiteY4" fmla="*/ 665266 h 665266"/>
              <a:gd name="connsiteX5" fmla="*/ 0 w 663343"/>
              <a:gd name="connsiteY5" fmla="*/ 457200 h 665266"/>
              <a:gd name="connsiteX6" fmla="*/ 299085 w 663343"/>
              <a:gd name="connsiteY6" fmla="*/ 0 h 665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3343" h="665266">
                <a:moveTo>
                  <a:pt x="299085" y="0"/>
                </a:moveTo>
                <a:lnTo>
                  <a:pt x="660247" y="190095"/>
                </a:lnTo>
                <a:lnTo>
                  <a:pt x="663343" y="220807"/>
                </a:lnTo>
                <a:cubicBezTo>
                  <a:pt x="663343" y="439858"/>
                  <a:pt x="507964" y="622619"/>
                  <a:pt x="301408" y="664886"/>
                </a:cubicBezTo>
                <a:lnTo>
                  <a:pt x="297644" y="665266"/>
                </a:lnTo>
                <a:lnTo>
                  <a:pt x="0" y="457200"/>
                </a:lnTo>
                <a:lnTo>
                  <a:pt x="299085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pic>
        <p:nvPicPr>
          <p:cNvPr id="64" name="그림 63">
            <a:extLst>
              <a:ext uri="{FF2B5EF4-FFF2-40B4-BE49-F238E27FC236}">
                <a16:creationId xmlns:a16="http://schemas.microsoft.com/office/drawing/2014/main" id="{3FA611C6-F58E-44C1-BAB4-4FD047D6D5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810" y="1545072"/>
            <a:ext cx="568329" cy="463151"/>
          </a:xfrm>
          <a:prstGeom prst="rect">
            <a:avLst/>
          </a:prstGeom>
        </p:spPr>
      </p:pic>
      <p:sp>
        <p:nvSpPr>
          <p:cNvPr id="65" name="직사각형 64">
            <a:extLst>
              <a:ext uri="{FF2B5EF4-FFF2-40B4-BE49-F238E27FC236}">
                <a16:creationId xmlns:a16="http://schemas.microsoft.com/office/drawing/2014/main" id="{EDA31AAF-3408-45E9-8DCC-5E69CBF89534}"/>
              </a:ext>
            </a:extLst>
          </p:cNvPr>
          <p:cNvSpPr/>
          <p:nvPr/>
        </p:nvSpPr>
        <p:spPr>
          <a:xfrm>
            <a:off x="1149536" y="3159708"/>
            <a:ext cx="6429324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43840" indent="-243840" algn="just" fontAlgn="base" latinLnBrk="1"/>
            <a:r>
              <a:rPr lang="ko-KR" altLang="en-US" sz="2200" dirty="0" err="1" smtClean="0">
                <a:solidFill>
                  <a:schemeClr val="accent2"/>
                </a:solidFill>
                <a:latin typeface="+mj-ea"/>
                <a:ea typeface="+mj-ea"/>
              </a:rPr>
              <a:t>임금명세서</a:t>
            </a:r>
            <a:r>
              <a:rPr lang="ko-KR" altLang="en-US" sz="2200" dirty="0" smtClean="0">
                <a:solidFill>
                  <a:schemeClr val="accent2"/>
                </a:solidFill>
                <a:latin typeface="+mj-ea"/>
                <a:ea typeface="+mj-ea"/>
              </a:rPr>
              <a:t> 기재사항</a:t>
            </a:r>
            <a:r>
              <a:rPr lang="en-US" altLang="ko-KR" dirty="0">
                <a:solidFill>
                  <a:srgbClr val="F9721F"/>
                </a:solidFill>
                <a:latin typeface="+mj-ea"/>
              </a:rPr>
              <a:t>(</a:t>
            </a:r>
            <a:r>
              <a:rPr lang="ko-KR" altLang="en-US" dirty="0">
                <a:solidFill>
                  <a:srgbClr val="F9721F"/>
                </a:solidFill>
                <a:latin typeface="+mj-ea"/>
              </a:rPr>
              <a:t>근로기준법 시행령 제</a:t>
            </a:r>
            <a:r>
              <a:rPr lang="en-US" altLang="ko-KR" dirty="0">
                <a:solidFill>
                  <a:srgbClr val="F9721F"/>
                </a:solidFill>
                <a:latin typeface="+mj-ea"/>
              </a:rPr>
              <a:t>27</a:t>
            </a:r>
            <a:r>
              <a:rPr lang="ko-KR" altLang="en-US" dirty="0">
                <a:solidFill>
                  <a:srgbClr val="F9721F"/>
                </a:solidFill>
                <a:latin typeface="+mj-ea"/>
              </a:rPr>
              <a:t>조의</a:t>
            </a:r>
            <a:r>
              <a:rPr lang="en-US" altLang="ko-KR" dirty="0">
                <a:solidFill>
                  <a:srgbClr val="F9721F"/>
                </a:solidFill>
                <a:latin typeface="+mj-ea"/>
              </a:rPr>
              <a:t>2</a:t>
            </a:r>
            <a:r>
              <a:rPr lang="en-US" altLang="ko-KR" dirty="0" smtClean="0">
                <a:solidFill>
                  <a:srgbClr val="F9721F"/>
                </a:solidFill>
                <a:latin typeface="+mj-ea"/>
              </a:rPr>
              <a:t>)</a:t>
            </a:r>
            <a:endParaRPr lang="ko-KR" altLang="en-US" dirty="0">
              <a:solidFill>
                <a:srgbClr val="F9721F"/>
              </a:solidFill>
              <a:latin typeface="+mj-ea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1262139" y="3593011"/>
            <a:ext cx="7381404" cy="910409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lvl="0" indent="-182563" latinLnBrk="1">
              <a:buFont typeface="Arial"/>
              <a:buChar char="•"/>
              <a:defRPr/>
            </a:pPr>
            <a:r>
              <a:rPr lang="ko-KR" altLang="en-US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근로자 특정 정보</a:t>
            </a:r>
            <a:r>
              <a:rPr lang="en-US" altLang="ko-KR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성명</a:t>
            </a:r>
            <a:r>
              <a:rPr lang="en-US" altLang="ko-KR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생년월일 등</a:t>
            </a:r>
            <a:r>
              <a:rPr lang="en-US" altLang="ko-KR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), </a:t>
            </a:r>
            <a:r>
              <a:rPr lang="ko-KR" altLang="en-US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임금지급일</a:t>
            </a:r>
            <a:r>
              <a:rPr lang="en-US" altLang="ko-KR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임금총액</a:t>
            </a:r>
            <a:r>
              <a:rPr lang="en-US" altLang="ko-KR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임금항목별 금액</a:t>
            </a:r>
            <a:r>
              <a:rPr lang="en-US" altLang="ko-KR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임금항목별</a:t>
            </a:r>
            <a:r>
              <a:rPr lang="en-US" altLang="ko-KR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금액이 출근일수</a:t>
            </a:r>
            <a:r>
              <a:rPr lang="en-US" altLang="ko-KR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·</a:t>
            </a:r>
            <a:r>
              <a:rPr lang="ko-KR" altLang="en-US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시간 등에 따라 달라지는 경우 그 계산방법</a:t>
            </a:r>
            <a:r>
              <a:rPr lang="en-US" altLang="ko-KR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</a:t>
            </a:r>
            <a:br>
              <a:rPr lang="en-US" altLang="ko-KR" spc="-15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rPr>
            </a:br>
            <a:r>
              <a:rPr lang="ko-KR" altLang="en-US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제</a:t>
            </a:r>
            <a:r>
              <a:rPr lang="en-US" altLang="ko-KR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43</a:t>
            </a:r>
            <a:r>
              <a:rPr lang="ko-KR" altLang="en-US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조 단서조항에 따라 공제한 내역</a:t>
            </a:r>
            <a:endParaRPr lang="ko-KR" altLang="en-US" spc="-15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36E36243-A8DB-461A-9FBB-FFD2600BE98B}"/>
              </a:ext>
            </a:extLst>
          </p:cNvPr>
          <p:cNvGrpSpPr/>
          <p:nvPr/>
        </p:nvGrpSpPr>
        <p:grpSpPr>
          <a:xfrm>
            <a:off x="829750" y="3132869"/>
            <a:ext cx="341507" cy="387131"/>
            <a:chOff x="1817226" y="3609090"/>
            <a:chExt cx="341507" cy="387131"/>
          </a:xfrm>
        </p:grpSpPr>
        <p:sp>
          <p:nvSpPr>
            <p:cNvPr id="74" name="직사각형 73">
              <a:extLst>
                <a:ext uri="{FF2B5EF4-FFF2-40B4-BE49-F238E27FC236}">
                  <a16:creationId xmlns:a16="http://schemas.microsoft.com/office/drawing/2014/main" id="{CCA30F44-AC1C-4375-BB46-E7526AE9C85F}"/>
                </a:ext>
              </a:extLst>
            </p:cNvPr>
            <p:cNvSpPr/>
            <p:nvPr/>
          </p:nvSpPr>
          <p:spPr>
            <a:xfrm>
              <a:off x="1878918" y="3785944"/>
              <a:ext cx="210277" cy="210277"/>
            </a:xfrm>
            <a:prstGeom prst="rect">
              <a:avLst/>
            </a:prstGeom>
            <a:noFill/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pic>
          <p:nvPicPr>
            <p:cNvPr id="75" name="Picture 2" descr="D:\2015\고용_업무보고\업무계힉\444.png">
              <a:extLst>
                <a:ext uri="{FF2B5EF4-FFF2-40B4-BE49-F238E27FC236}">
                  <a16:creationId xmlns:a16="http://schemas.microsoft.com/office/drawing/2014/main" id="{56B256F2-7AE0-4883-A80E-2348C447DC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7226" y="3609090"/>
              <a:ext cx="341507" cy="344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36E36243-A8DB-461A-9FBB-FFD2600BE98B}"/>
              </a:ext>
            </a:extLst>
          </p:cNvPr>
          <p:cNvGrpSpPr/>
          <p:nvPr/>
        </p:nvGrpSpPr>
        <p:grpSpPr>
          <a:xfrm>
            <a:off x="815158" y="4573114"/>
            <a:ext cx="341507" cy="387131"/>
            <a:chOff x="1817226" y="3609090"/>
            <a:chExt cx="341507" cy="387131"/>
          </a:xfrm>
        </p:grpSpPr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CCA30F44-AC1C-4375-BB46-E7526AE9C85F}"/>
                </a:ext>
              </a:extLst>
            </p:cNvPr>
            <p:cNvSpPr/>
            <p:nvPr/>
          </p:nvSpPr>
          <p:spPr>
            <a:xfrm>
              <a:off x="1878918" y="3785944"/>
              <a:ext cx="210277" cy="210277"/>
            </a:xfrm>
            <a:prstGeom prst="rect">
              <a:avLst/>
            </a:prstGeom>
            <a:noFill/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pic>
          <p:nvPicPr>
            <p:cNvPr id="73" name="Picture 2" descr="D:\2015\고용_업무보고\업무계힉\444.png">
              <a:extLst>
                <a:ext uri="{FF2B5EF4-FFF2-40B4-BE49-F238E27FC236}">
                  <a16:creationId xmlns:a16="http://schemas.microsoft.com/office/drawing/2014/main" id="{56B256F2-7AE0-4883-A80E-2348C447DC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7226" y="3609090"/>
              <a:ext cx="341507" cy="344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EDA31AAF-3408-45E9-8DCC-5E69CBF89534}"/>
              </a:ext>
            </a:extLst>
          </p:cNvPr>
          <p:cNvSpPr/>
          <p:nvPr/>
        </p:nvSpPr>
        <p:spPr>
          <a:xfrm>
            <a:off x="1218357" y="4599953"/>
            <a:ext cx="4641678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43840" marR="0" indent="-243840" algn="just" fontAlgn="base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2200" dirty="0" err="1" smtClean="0">
                <a:solidFill>
                  <a:schemeClr val="accent2"/>
                </a:solidFill>
                <a:latin typeface="+mj-ea"/>
                <a:ea typeface="+mj-ea"/>
              </a:rPr>
              <a:t>임금명세서</a:t>
            </a:r>
            <a:r>
              <a:rPr lang="ko-KR" altLang="en-US" sz="2200" dirty="0" smtClean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ko-KR" altLang="en-US" sz="2200" dirty="0" err="1" smtClean="0">
                <a:solidFill>
                  <a:schemeClr val="accent2"/>
                </a:solidFill>
                <a:latin typeface="+mj-ea"/>
                <a:ea typeface="+mj-ea"/>
              </a:rPr>
              <a:t>교부방법</a:t>
            </a:r>
            <a:endParaRPr lang="ko-KR" altLang="en-US" sz="2200" dirty="0">
              <a:solidFill>
                <a:schemeClr val="accent2"/>
              </a:solidFill>
              <a:latin typeface="+mj-ea"/>
              <a:ea typeface="+mj-ea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8DF5F75B-FD85-4723-886E-2442121B0310}"/>
              </a:ext>
            </a:extLst>
          </p:cNvPr>
          <p:cNvSpPr/>
          <p:nvPr/>
        </p:nvSpPr>
        <p:spPr>
          <a:xfrm>
            <a:off x="1283174" y="5722269"/>
            <a:ext cx="7297704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marR="0" indent="-182563" fontAlgn="base" latinLnBrk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1262139" y="5017329"/>
            <a:ext cx="7297704" cy="646331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lvl="0" indent="-182563" latinLnBrk="1">
              <a:buFont typeface="Arial"/>
              <a:buChar char="•"/>
              <a:defRPr/>
            </a:pPr>
            <a:r>
              <a:rPr lang="ko-KR" altLang="en-US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사내전산망에 임금명세서를 입력하거나</a:t>
            </a:r>
            <a:r>
              <a:rPr lang="en-US" altLang="ko-KR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이메일</a:t>
            </a:r>
            <a:r>
              <a:rPr lang="en-US" altLang="ko-KR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문자메시지</a:t>
            </a:r>
            <a:r>
              <a:rPr lang="en-US" altLang="ko-KR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SNS</a:t>
            </a:r>
            <a:r>
              <a:rPr lang="ko-KR" altLang="en-US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등을 통해 전송하는 것도 가능 </a:t>
            </a:r>
            <a:endParaRPr lang="ko-KR" altLang="en-US" spc="-15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ABCF6A0-41EE-4CE7-8371-BEA35D73C9C7}"/>
              </a:ext>
            </a:extLst>
          </p:cNvPr>
          <p:cNvSpPr/>
          <p:nvPr/>
        </p:nvSpPr>
        <p:spPr>
          <a:xfrm>
            <a:off x="484621" y="5722269"/>
            <a:ext cx="8336289" cy="9171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248084" y="5778877"/>
            <a:ext cx="7297704" cy="8200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※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참고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임금명세서 작성 프로그램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임금 돋보기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제공 안내</a:t>
            </a:r>
            <a:endParaRPr lang="ko-KR" altLang="en-US" sz="16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marR="0" lvl="0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   -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고용노동부 누리집 메인화면에서 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‘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출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·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퇴근기록 관리 및 임금명세서 작성프로그램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’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b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     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다운로드 후 설치하여 활용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임금자동 계산 및 임금명세서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·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임금대장 작성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endParaRPr lang="ko-KR" altLang="en-US" sz="16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4287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사각형: 둥근 위쪽 모서리 29">
            <a:extLst>
              <a:ext uri="{FF2B5EF4-FFF2-40B4-BE49-F238E27FC236}">
                <a16:creationId xmlns:a16="http://schemas.microsoft.com/office/drawing/2014/main" id="{2ED0C677-D948-4FBD-B1D7-50223AF4E07A}"/>
              </a:ext>
            </a:extLst>
          </p:cNvPr>
          <p:cNvSpPr/>
          <p:nvPr/>
        </p:nvSpPr>
        <p:spPr>
          <a:xfrm>
            <a:off x="1847719" y="1183414"/>
            <a:ext cx="3304367" cy="398967"/>
          </a:xfrm>
          <a:prstGeom prst="round2SameRect">
            <a:avLst>
              <a:gd name="adj1" fmla="val 32473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사각형: 둥근 위쪽 모서리 53">
            <a:extLst>
              <a:ext uri="{FF2B5EF4-FFF2-40B4-BE49-F238E27FC236}">
                <a16:creationId xmlns:a16="http://schemas.microsoft.com/office/drawing/2014/main" id="{7EE9978D-A2D1-4326-B4CE-CB6D9F8830CC}"/>
              </a:ext>
            </a:extLst>
          </p:cNvPr>
          <p:cNvSpPr/>
          <p:nvPr/>
        </p:nvSpPr>
        <p:spPr>
          <a:xfrm>
            <a:off x="5405303" y="1183414"/>
            <a:ext cx="3166410" cy="398967"/>
          </a:xfrm>
          <a:prstGeom prst="round2SameRect">
            <a:avLst>
              <a:gd name="adj1" fmla="val 29312"/>
              <a:gd name="adj2" fmla="val 0"/>
            </a:avLst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2D109CD9-E9EB-439D-860C-E7A7109700BC}"/>
              </a:ext>
            </a:extLst>
          </p:cNvPr>
          <p:cNvSpPr/>
          <p:nvPr/>
        </p:nvSpPr>
        <p:spPr>
          <a:xfrm>
            <a:off x="251460" y="1570231"/>
            <a:ext cx="8503285" cy="1258991"/>
          </a:xfrm>
          <a:prstGeom prst="roundRect">
            <a:avLst>
              <a:gd name="adj" fmla="val 10269"/>
            </a:avLst>
          </a:pr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948E0C66-FA31-4B12-8BE2-98A993F17D7A}"/>
              </a:ext>
            </a:extLst>
          </p:cNvPr>
          <p:cNvSpPr/>
          <p:nvPr/>
        </p:nvSpPr>
        <p:spPr>
          <a:xfrm>
            <a:off x="251460" y="2946610"/>
            <a:ext cx="8503285" cy="495574"/>
          </a:xfrm>
          <a:prstGeom prst="roundRect">
            <a:avLst>
              <a:gd name="adj" fmla="val 18313"/>
            </a:avLst>
          </a:pr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207ADBB2-E168-4586-84C2-9190F3823F1D}"/>
              </a:ext>
            </a:extLst>
          </p:cNvPr>
          <p:cNvSpPr/>
          <p:nvPr/>
        </p:nvSpPr>
        <p:spPr>
          <a:xfrm>
            <a:off x="251460" y="3592228"/>
            <a:ext cx="8503285" cy="1250434"/>
          </a:xfrm>
          <a:prstGeom prst="roundRect">
            <a:avLst>
              <a:gd name="adj" fmla="val 8634"/>
            </a:avLst>
          </a:pr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F8F0CCF8-AEDF-42AA-BF8D-D6B643929D5C}"/>
              </a:ext>
            </a:extLst>
          </p:cNvPr>
          <p:cNvSpPr/>
          <p:nvPr/>
        </p:nvSpPr>
        <p:spPr>
          <a:xfrm>
            <a:off x="251460" y="4979386"/>
            <a:ext cx="8503285" cy="1714022"/>
          </a:xfrm>
          <a:prstGeom prst="roundRect">
            <a:avLst>
              <a:gd name="adj" fmla="val 6032"/>
            </a:avLst>
          </a:pr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사각형: 둥근 위쪽 모서리 54">
            <a:extLst>
              <a:ext uri="{FF2B5EF4-FFF2-40B4-BE49-F238E27FC236}">
                <a16:creationId xmlns:a16="http://schemas.microsoft.com/office/drawing/2014/main" id="{232E704D-527E-4B21-B158-616EFA3A59C9}"/>
              </a:ext>
            </a:extLst>
          </p:cNvPr>
          <p:cNvSpPr/>
          <p:nvPr/>
        </p:nvSpPr>
        <p:spPr>
          <a:xfrm rot="16200000">
            <a:off x="429523" y="1483709"/>
            <a:ext cx="1173266" cy="1427701"/>
          </a:xfrm>
          <a:prstGeom prst="round2SameRect">
            <a:avLst>
              <a:gd name="adj1" fmla="val 8067"/>
              <a:gd name="adj2" fmla="val 0"/>
            </a:avLst>
          </a:prstGeom>
          <a:solidFill>
            <a:srgbClr val="E6E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02060"/>
              </a:solidFill>
            </a:endParaRPr>
          </a:p>
        </p:txBody>
      </p:sp>
      <p:sp>
        <p:nvSpPr>
          <p:cNvPr id="56" name="사각형: 둥근 위쪽 모서리 55">
            <a:extLst>
              <a:ext uri="{FF2B5EF4-FFF2-40B4-BE49-F238E27FC236}">
                <a16:creationId xmlns:a16="http://schemas.microsoft.com/office/drawing/2014/main" id="{C61530B5-1725-4899-BBB8-A8F960A123B5}"/>
              </a:ext>
            </a:extLst>
          </p:cNvPr>
          <p:cNvSpPr/>
          <p:nvPr/>
        </p:nvSpPr>
        <p:spPr>
          <a:xfrm rot="16200000">
            <a:off x="213332" y="5132464"/>
            <a:ext cx="1605654" cy="1427701"/>
          </a:xfrm>
          <a:prstGeom prst="round2SameRect">
            <a:avLst>
              <a:gd name="adj1" fmla="val 6667"/>
              <a:gd name="adj2" fmla="val 0"/>
            </a:avLst>
          </a:prstGeom>
          <a:solidFill>
            <a:srgbClr val="E6E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사각형: 둥근 위쪽 모서리 56">
            <a:extLst>
              <a:ext uri="{FF2B5EF4-FFF2-40B4-BE49-F238E27FC236}">
                <a16:creationId xmlns:a16="http://schemas.microsoft.com/office/drawing/2014/main" id="{76AD26B0-1018-4A3A-A31C-AA3824CC92FD}"/>
              </a:ext>
            </a:extLst>
          </p:cNvPr>
          <p:cNvSpPr/>
          <p:nvPr/>
        </p:nvSpPr>
        <p:spPr>
          <a:xfrm rot="16200000">
            <a:off x="451849" y="3511598"/>
            <a:ext cx="1128621" cy="1427701"/>
          </a:xfrm>
          <a:prstGeom prst="round2SameRect">
            <a:avLst>
              <a:gd name="adj1" fmla="val 6667"/>
              <a:gd name="adj2" fmla="val 0"/>
            </a:avLst>
          </a:prstGeom>
          <a:solidFill>
            <a:srgbClr val="E6E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02060"/>
              </a:solidFill>
            </a:endParaRPr>
          </a:p>
        </p:txBody>
      </p:sp>
      <p:sp>
        <p:nvSpPr>
          <p:cNvPr id="58" name="사각형: 둥근 위쪽 모서리 57">
            <a:extLst>
              <a:ext uri="{FF2B5EF4-FFF2-40B4-BE49-F238E27FC236}">
                <a16:creationId xmlns:a16="http://schemas.microsoft.com/office/drawing/2014/main" id="{68BDD863-63D9-46E5-BB6E-46803A0CFBFF}"/>
              </a:ext>
            </a:extLst>
          </p:cNvPr>
          <p:cNvSpPr/>
          <p:nvPr/>
        </p:nvSpPr>
        <p:spPr>
          <a:xfrm rot="16200000">
            <a:off x="826218" y="2475270"/>
            <a:ext cx="379883" cy="1427701"/>
          </a:xfrm>
          <a:prstGeom prst="round2SameRect">
            <a:avLst>
              <a:gd name="adj1" fmla="val 19371"/>
              <a:gd name="adj2" fmla="val 0"/>
            </a:avLst>
          </a:prstGeom>
          <a:solidFill>
            <a:srgbClr val="E6E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02060"/>
              </a:solidFill>
            </a:endParaRPr>
          </a:p>
        </p:txBody>
      </p:sp>
      <p:sp>
        <p:nvSpPr>
          <p:cNvPr id="22" name="제목 21">
            <a:extLst>
              <a:ext uri="{FF2B5EF4-FFF2-40B4-BE49-F238E27FC236}">
                <a16:creationId xmlns:a16="http://schemas.microsoft.com/office/drawing/2014/main" id="{8B7F0EB6-6E71-4462-B30B-8692AB97B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통상임금 </a:t>
            </a:r>
            <a:r>
              <a:rPr lang="en-US" altLang="ko-KR" dirty="0"/>
              <a:t>VS </a:t>
            </a:r>
            <a:r>
              <a:rPr lang="ko-KR" altLang="en-US" dirty="0"/>
              <a:t>평균임금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7D78BB6-A30D-4087-B251-0097C9BD9C84}"/>
              </a:ext>
            </a:extLst>
          </p:cNvPr>
          <p:cNvSpPr/>
          <p:nvPr/>
        </p:nvSpPr>
        <p:spPr>
          <a:xfrm>
            <a:off x="2958728" y="1179142"/>
            <a:ext cx="1082349" cy="4001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 fontAlgn="base"/>
            <a:r>
              <a:rPr lang="ko-KR" altLang="en-US" sz="2000">
                <a:solidFill>
                  <a:schemeClr val="bg1"/>
                </a:solidFill>
                <a:latin typeface="+mj-ea"/>
                <a:ea typeface="+mj-ea"/>
              </a:rPr>
              <a:t>통상임금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A10BF15-5CE6-490E-8DC6-AA3AFFB7B497}"/>
              </a:ext>
            </a:extLst>
          </p:cNvPr>
          <p:cNvSpPr/>
          <p:nvPr/>
        </p:nvSpPr>
        <p:spPr>
          <a:xfrm>
            <a:off x="6447334" y="1179142"/>
            <a:ext cx="1082349" cy="4001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 fontAlgn="base"/>
            <a:r>
              <a:rPr lang="ko-KR" altLang="en-US" sz="2000">
                <a:solidFill>
                  <a:schemeClr val="bg1"/>
                </a:solidFill>
                <a:latin typeface="+mj-ea"/>
                <a:ea typeface="+mj-ea"/>
              </a:rPr>
              <a:t>평균임금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1856769" y="1661380"/>
            <a:ext cx="3225798" cy="106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lvl="0" indent="-176213" latinLnBrk="1">
              <a:buFont typeface="Arial"/>
              <a:buChar char="•"/>
              <a:defRPr/>
            </a:pP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근로자에게 정기적이고 일률적으로 소정근로 또는 총 근로에 대하여 </a:t>
            </a:r>
            <a:b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지급하기로 정한 시간급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일급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b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주급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월급 또는 도급 금액을 말함</a:t>
            </a:r>
            <a:endParaRPr lang="ko-KR" altLang="en-US" sz="16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5468610" y="1661380"/>
            <a:ext cx="2911864" cy="106086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176213" lvl="0" indent="-176213" latinLnBrk="1">
              <a:buFont typeface="Arial"/>
              <a:buChar char="•"/>
              <a:defRPr/>
            </a:pPr>
            <a:r>
              <a:rPr lang="ko-KR" altLang="en-US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산정하여야 할 사유가 발생한 날 이전 </a:t>
            </a:r>
            <a:r>
              <a:rPr lang="en-US" altLang="ko-KR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3</a:t>
            </a:r>
            <a:r>
              <a:rPr lang="ko-KR" altLang="en-US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개월 동안 그 근로자에게</a:t>
            </a:r>
            <a:br>
              <a:rPr lang="en-US" altLang="ko-KR" sz="1600" spc="-15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rPr>
            </a:br>
            <a:r>
              <a:rPr lang="ko-KR" altLang="en-US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지급된 임금의 총액을 그 기간의 총일수로 나눈 금액을 말함</a:t>
            </a:r>
            <a:endParaRPr lang="ko-KR" altLang="en-US" sz="1600" spc="-15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078F40B-B164-409F-AC48-8A72FE77DE93}"/>
              </a:ext>
            </a:extLst>
          </p:cNvPr>
          <p:cNvSpPr/>
          <p:nvPr/>
        </p:nvSpPr>
        <p:spPr>
          <a:xfrm>
            <a:off x="535449" y="2013857"/>
            <a:ext cx="925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>
                <a:solidFill>
                  <a:srgbClr val="002060"/>
                </a:solidFill>
                <a:latin typeface="+mj-ea"/>
                <a:ea typeface="+mj-ea"/>
              </a:rPr>
              <a:t>정     의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2D482FAE-CF6F-499F-9F62-D630687BB122}"/>
              </a:ext>
            </a:extLst>
          </p:cNvPr>
          <p:cNvSpPr/>
          <p:nvPr/>
        </p:nvSpPr>
        <p:spPr>
          <a:xfrm>
            <a:off x="501787" y="3003425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>
                <a:solidFill>
                  <a:srgbClr val="002060"/>
                </a:solidFill>
                <a:latin typeface="+mj-ea"/>
                <a:ea typeface="+mj-ea"/>
              </a:rPr>
              <a:t>근거법령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15209F6F-F51F-4420-BBAD-19725A4CA3EF}"/>
              </a:ext>
            </a:extLst>
          </p:cNvPr>
          <p:cNvSpPr/>
          <p:nvPr/>
        </p:nvSpPr>
        <p:spPr>
          <a:xfrm>
            <a:off x="501787" y="4100426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>
                <a:solidFill>
                  <a:srgbClr val="002060"/>
                </a:solidFill>
                <a:latin typeface="+mj-ea"/>
                <a:ea typeface="+mj-ea"/>
              </a:rPr>
              <a:t>산정방법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CD0B6E9-765E-4643-B664-DE761C1DA5A2}"/>
              </a:ext>
            </a:extLst>
          </p:cNvPr>
          <p:cNvSpPr/>
          <p:nvPr/>
        </p:nvSpPr>
        <p:spPr>
          <a:xfrm>
            <a:off x="266145" y="5530627"/>
            <a:ext cx="14638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>
                <a:solidFill>
                  <a:srgbClr val="002060"/>
                </a:solidFill>
                <a:latin typeface="+mj-ea"/>
                <a:ea typeface="+mj-ea"/>
              </a:rPr>
              <a:t>산정의 기초로</a:t>
            </a:r>
            <a:r>
              <a:rPr lang="en-US" altLang="ko-KR">
                <a:solidFill>
                  <a:srgbClr val="002060"/>
                </a:solidFill>
                <a:latin typeface="+mj-ea"/>
                <a:ea typeface="+mj-ea"/>
              </a:rPr>
              <a:t/>
            </a:r>
            <a:br>
              <a:rPr lang="en-US" altLang="ko-KR">
                <a:solidFill>
                  <a:srgbClr val="002060"/>
                </a:solidFill>
                <a:latin typeface="+mj-ea"/>
                <a:ea typeface="+mj-ea"/>
              </a:rPr>
            </a:br>
            <a:r>
              <a:rPr lang="ko-KR" altLang="en-US">
                <a:solidFill>
                  <a:srgbClr val="002060"/>
                </a:solidFill>
                <a:latin typeface="+mj-ea"/>
                <a:ea typeface="+mj-ea"/>
              </a:rPr>
              <a:t>지급되는 경우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D4A6DB4E-969D-4F67-980C-D15D668A9C68}"/>
              </a:ext>
            </a:extLst>
          </p:cNvPr>
          <p:cNvSpPr/>
          <p:nvPr/>
        </p:nvSpPr>
        <p:spPr>
          <a:xfrm>
            <a:off x="1856769" y="3018814"/>
            <a:ext cx="23923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6213" indent="-176213" fontAlgn="base" latinLnBrk="1">
              <a:buFont typeface="Arial" panose="020B0604020202020204" pitchFamily="34" charset="0"/>
              <a:buChar char="•"/>
            </a:pP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근로기준법 시행령 제</a:t>
            </a: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6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조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B236D0C1-BB18-41F7-948F-84F2322A864A}"/>
              </a:ext>
            </a:extLst>
          </p:cNvPr>
          <p:cNvSpPr/>
          <p:nvPr/>
        </p:nvSpPr>
        <p:spPr>
          <a:xfrm>
            <a:off x="5468610" y="3018814"/>
            <a:ext cx="28620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6213" indent="-176213" fontAlgn="base" latinLnBrk="1">
              <a:buFont typeface="Arial" panose="020B0604020202020204" pitchFamily="34" charset="0"/>
              <a:buChar char="•"/>
            </a:pP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근로기준법 제</a:t>
            </a: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2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조 제</a:t>
            </a: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항 제</a:t>
            </a: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6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호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9991DE7-17AB-4C69-B035-14363CD40672}"/>
              </a:ext>
            </a:extLst>
          </p:cNvPr>
          <p:cNvSpPr/>
          <p:nvPr/>
        </p:nvSpPr>
        <p:spPr>
          <a:xfrm>
            <a:off x="1856769" y="3629608"/>
            <a:ext cx="31957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 fontAlgn="base" latinLnBrk="1">
              <a:buFont typeface="Arial" panose="020B0604020202020204" pitchFamily="34" charset="0"/>
              <a:buChar char="•"/>
            </a:pP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시간급 산정이 원칙</a:t>
            </a: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b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일급</a:t>
            </a: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·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주급</a:t>
            </a: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·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월급은 시간급 환산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FEB21DC5-16B5-4329-97E4-8DEE9BBD10C5}"/>
              </a:ext>
            </a:extLst>
          </p:cNvPr>
          <p:cNvSpPr/>
          <p:nvPr/>
        </p:nvSpPr>
        <p:spPr>
          <a:xfrm>
            <a:off x="1856769" y="5114637"/>
            <a:ext cx="334931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6213" indent="-176213" fontAlgn="base" latinLnBrk="1"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해고예고수당</a:t>
            </a:r>
          </a:p>
          <a:p>
            <a:pPr marL="176213" indent="-176213" fontAlgn="base" latinLnBrk="1"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휴일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·</a:t>
            </a: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연장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·</a:t>
            </a: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야간근로수당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5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인 이상 적용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marL="176213" indent="-176213" fontAlgn="base" latinLnBrk="1"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출산전후휴가급여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·</a:t>
            </a: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육아휴직급여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D3674434-7E03-4C0F-A6DA-FE5169C0F710}"/>
              </a:ext>
            </a:extLst>
          </p:cNvPr>
          <p:cNvSpPr/>
          <p:nvPr/>
        </p:nvSpPr>
        <p:spPr>
          <a:xfrm>
            <a:off x="5468610" y="5108541"/>
            <a:ext cx="2703304" cy="7946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6213" indent="-176213" fontAlgn="base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퇴직금</a:t>
            </a:r>
          </a:p>
          <a:p>
            <a:pPr marL="176213" indent="-176213" fontAlgn="base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휴업보상</a:t>
            </a: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·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장해보상</a:t>
            </a: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·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유족보상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CE7CB577-6522-49E7-9453-DD13A239269C}"/>
              </a:ext>
            </a:extLst>
          </p:cNvPr>
          <p:cNvSpPr/>
          <p:nvPr/>
        </p:nvSpPr>
        <p:spPr>
          <a:xfrm>
            <a:off x="2933653" y="6082657"/>
            <a:ext cx="44101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base" latinLnBrk="1"/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휴업수당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평균임금의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70%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또는 통상임금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5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인 이상 적용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b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연차휴가수당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평균임금 또는 통상임금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5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인 이상 적용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5E68E94F-AFE7-4303-8D4B-D555555DB9A8}"/>
              </a:ext>
            </a:extLst>
          </p:cNvPr>
          <p:cNvCxnSpPr/>
          <p:nvPr/>
        </p:nvCxnSpPr>
        <p:spPr>
          <a:xfrm>
            <a:off x="5288175" y="1649188"/>
            <a:ext cx="0" cy="107721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>
            <a:extLst>
              <a:ext uri="{FF2B5EF4-FFF2-40B4-BE49-F238E27FC236}">
                <a16:creationId xmlns:a16="http://schemas.microsoft.com/office/drawing/2014/main" id="{06270179-4DDA-41E8-9F18-441A800BE56C}"/>
              </a:ext>
            </a:extLst>
          </p:cNvPr>
          <p:cNvCxnSpPr>
            <a:cxnSpLocks/>
          </p:cNvCxnSpPr>
          <p:nvPr/>
        </p:nvCxnSpPr>
        <p:spPr>
          <a:xfrm>
            <a:off x="5288175" y="3669678"/>
            <a:ext cx="0" cy="1120082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CE18E587-4AC1-45B8-8550-E5793A78FBFC}"/>
              </a:ext>
            </a:extLst>
          </p:cNvPr>
          <p:cNvCxnSpPr>
            <a:cxnSpLocks/>
          </p:cNvCxnSpPr>
          <p:nvPr/>
        </p:nvCxnSpPr>
        <p:spPr>
          <a:xfrm>
            <a:off x="5288175" y="5044878"/>
            <a:ext cx="0" cy="995115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52E87500-7B76-4682-9807-957572BB13BC}"/>
              </a:ext>
            </a:extLst>
          </p:cNvPr>
          <p:cNvCxnSpPr>
            <a:cxnSpLocks/>
          </p:cNvCxnSpPr>
          <p:nvPr/>
        </p:nvCxnSpPr>
        <p:spPr>
          <a:xfrm>
            <a:off x="5288175" y="2987406"/>
            <a:ext cx="0" cy="404955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연결선 66">
            <a:extLst>
              <a:ext uri="{FF2B5EF4-FFF2-40B4-BE49-F238E27FC236}">
                <a16:creationId xmlns:a16="http://schemas.microsoft.com/office/drawing/2014/main" id="{4041CD97-6929-40C9-9C39-58E7021BAB6D}"/>
              </a:ext>
            </a:extLst>
          </p:cNvPr>
          <p:cNvCxnSpPr>
            <a:cxnSpLocks/>
          </p:cNvCxnSpPr>
          <p:nvPr/>
        </p:nvCxnSpPr>
        <p:spPr>
          <a:xfrm flipH="1">
            <a:off x="1766169" y="6039993"/>
            <a:ext cx="6938919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879918A5-F3FA-453E-AACB-F96EDF201C95}"/>
              </a:ext>
            </a:extLst>
          </p:cNvPr>
          <p:cNvSpPr/>
          <p:nvPr/>
        </p:nvSpPr>
        <p:spPr>
          <a:xfrm>
            <a:off x="5529262" y="4161467"/>
            <a:ext cx="111781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 latinLnBrk="1"/>
            <a:r>
              <a: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평균임금 </a:t>
            </a:r>
            <a:r>
              <a:rPr lang="en-US" altLang="ko-KR" sz="1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=</a:t>
            </a:r>
            <a:endParaRPr lang="ko-KR" altLang="en-US" sz="1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86AE8C83-9D93-41E4-81FE-5362CE78AB0E}"/>
              </a:ext>
            </a:extLst>
          </p:cNvPr>
          <p:cNvSpPr/>
          <p:nvPr/>
        </p:nvSpPr>
        <p:spPr>
          <a:xfrm>
            <a:off x="6540694" y="3859648"/>
            <a:ext cx="168947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 latinLnBrk="1"/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사유가 발생한 날 이전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/>
            </a:r>
            <a:b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3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월간의 임금총액</a:t>
            </a: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70640CE9-67D1-4088-B5BC-4FE559795B6B}"/>
              </a:ext>
            </a:extLst>
          </p:cNvPr>
          <p:cNvSpPr/>
          <p:nvPr/>
        </p:nvSpPr>
        <p:spPr>
          <a:xfrm>
            <a:off x="6543234" y="4303025"/>
            <a:ext cx="168947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 latinLnBrk="1"/>
            <a:r>
              <a: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사유가 발생한 날 이전</a:t>
            </a:r>
            <a:r>
              <a:rPr lang="en-US" altLang="ko-KR" sz="1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/>
            </a:r>
            <a:br>
              <a:rPr lang="en-US" altLang="ko-KR" sz="1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en-US" altLang="ko-KR" sz="1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3</a:t>
            </a:r>
            <a:r>
              <a: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월간의 총일수</a:t>
            </a:r>
          </a:p>
        </p:txBody>
      </p:sp>
      <p:cxnSp>
        <p:nvCxnSpPr>
          <p:cNvPr id="70" name="직선 연결선 69">
            <a:extLst>
              <a:ext uri="{FF2B5EF4-FFF2-40B4-BE49-F238E27FC236}">
                <a16:creationId xmlns:a16="http://schemas.microsoft.com/office/drawing/2014/main" id="{060B12A9-7CEF-42EA-A5CE-640FC3919A65}"/>
              </a:ext>
            </a:extLst>
          </p:cNvPr>
          <p:cNvCxnSpPr>
            <a:cxnSpLocks/>
          </p:cNvCxnSpPr>
          <p:nvPr/>
        </p:nvCxnSpPr>
        <p:spPr>
          <a:xfrm>
            <a:off x="6510031" y="4298190"/>
            <a:ext cx="1667609" cy="0"/>
          </a:xfrm>
          <a:prstGeom prst="line">
            <a:avLst/>
          </a:prstGeom>
          <a:ln w="127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5D442E36-239D-41A3-873A-87B114AABBD7}"/>
              </a:ext>
            </a:extLst>
          </p:cNvPr>
          <p:cNvSpPr/>
          <p:nvPr/>
        </p:nvSpPr>
        <p:spPr>
          <a:xfrm>
            <a:off x="2116149" y="4357265"/>
            <a:ext cx="74895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1"/>
            <a:r>
              <a: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시간급 </a:t>
            </a:r>
            <a:r>
              <a:rPr lang="en-US" altLang="ko-KR" sz="1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=</a:t>
            </a:r>
            <a:endParaRPr lang="ko-KR" altLang="en-US" sz="1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7686CD2F-5C80-4E66-A131-1EA1A500CAFC}"/>
              </a:ext>
            </a:extLst>
          </p:cNvPr>
          <p:cNvSpPr/>
          <p:nvPr/>
        </p:nvSpPr>
        <p:spPr>
          <a:xfrm>
            <a:off x="2694471" y="4480553"/>
            <a:ext cx="198802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 latinLnBrk="1"/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월의 통상임금 산정 기준시간 수</a:t>
            </a: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8E0534AE-CB20-450D-9CB6-1EA4AD33EA55}"/>
              </a:ext>
            </a:extLst>
          </p:cNvPr>
          <p:cNvSpPr/>
          <p:nvPr/>
        </p:nvSpPr>
        <p:spPr>
          <a:xfrm>
            <a:off x="2694471" y="4231530"/>
            <a:ext cx="198802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 latinLnBrk="1"/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월급으로 정한 임금</a:t>
            </a:r>
          </a:p>
        </p:txBody>
      </p:sp>
      <p:cxnSp>
        <p:nvCxnSpPr>
          <p:cNvPr id="86" name="직선 연결선 85">
            <a:extLst>
              <a:ext uri="{FF2B5EF4-FFF2-40B4-BE49-F238E27FC236}">
                <a16:creationId xmlns:a16="http://schemas.microsoft.com/office/drawing/2014/main" id="{42F7AF99-48EC-458A-AD7E-373D2576D692}"/>
              </a:ext>
            </a:extLst>
          </p:cNvPr>
          <p:cNvCxnSpPr>
            <a:cxnSpLocks/>
          </p:cNvCxnSpPr>
          <p:nvPr/>
        </p:nvCxnSpPr>
        <p:spPr>
          <a:xfrm>
            <a:off x="2773230" y="4484062"/>
            <a:ext cx="1862157" cy="0"/>
          </a:xfrm>
          <a:prstGeom prst="line">
            <a:avLst/>
          </a:prstGeom>
          <a:ln w="127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C572086F-76D2-4219-A496-6633908EEBF1}"/>
              </a:ext>
            </a:extLst>
          </p:cNvPr>
          <p:cNvGrpSpPr/>
          <p:nvPr/>
        </p:nvGrpSpPr>
        <p:grpSpPr>
          <a:xfrm>
            <a:off x="0" y="-12048"/>
            <a:ext cx="1231900" cy="307777"/>
            <a:chOff x="0" y="12228"/>
            <a:chExt cx="1231900" cy="307777"/>
          </a:xfrm>
        </p:grpSpPr>
        <p:sp>
          <p:nvSpPr>
            <p:cNvPr id="42" name="직사각형 17">
              <a:extLst>
                <a:ext uri="{FF2B5EF4-FFF2-40B4-BE49-F238E27FC236}">
                  <a16:creationId xmlns:a16="http://schemas.microsoft.com/office/drawing/2014/main" id="{C628047A-74AB-48F8-84A2-1D861A78DAF4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9DDD34BD-9CE6-473F-8E4D-7BB4B0D2F798}"/>
                </a:ext>
              </a:extLst>
            </p:cNvPr>
            <p:cNvSpPr/>
            <p:nvPr/>
          </p:nvSpPr>
          <p:spPr>
            <a:xfrm>
              <a:off x="115750" y="12228"/>
              <a:ext cx="82586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Ⅲ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임 금</a:t>
              </a:r>
            </a:p>
          </p:txBody>
        </p:sp>
      </p:grpSp>
      <p:grpSp>
        <p:nvGrpSpPr>
          <p:cNvPr id="46" name="그룹 45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47" name="직각 삼각형 46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25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237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7">
            <a:extLst>
              <a:ext uri="{FF2B5EF4-FFF2-40B4-BE49-F238E27FC236}">
                <a16:creationId xmlns:a16="http://schemas.microsoft.com/office/drawing/2014/main" id="{ECAE1B80-318E-4665-9E61-2EAC0E37EFA8}"/>
              </a:ext>
            </a:extLst>
          </p:cNvPr>
          <p:cNvSpPr/>
          <p:nvPr/>
        </p:nvSpPr>
        <p:spPr>
          <a:xfrm rot="10800000" flipH="1">
            <a:off x="1768665" y="1302180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7">
            <a:extLst>
              <a:ext uri="{FF2B5EF4-FFF2-40B4-BE49-F238E27FC236}">
                <a16:creationId xmlns:a16="http://schemas.microsoft.com/office/drawing/2014/main" id="{2E3C8A8C-3560-4290-B104-C53C95D748CA}"/>
              </a:ext>
            </a:extLst>
          </p:cNvPr>
          <p:cNvSpPr/>
          <p:nvPr/>
        </p:nvSpPr>
        <p:spPr>
          <a:xfrm rot="10800000" flipH="1">
            <a:off x="1117352" y="1302180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BEE074A0-13C2-494F-A95D-2B97BB977016}"/>
              </a:ext>
            </a:extLst>
          </p:cNvPr>
          <p:cNvSpPr/>
          <p:nvPr/>
        </p:nvSpPr>
        <p:spPr>
          <a:xfrm>
            <a:off x="995669" y="1588397"/>
            <a:ext cx="7749358" cy="158597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1A2DF234-244F-4407-9CA7-4AF63BAC82FD}"/>
              </a:ext>
            </a:extLst>
          </p:cNvPr>
          <p:cNvSpPr/>
          <p:nvPr/>
        </p:nvSpPr>
        <p:spPr>
          <a:xfrm>
            <a:off x="1573383" y="3454697"/>
            <a:ext cx="7339122" cy="925526"/>
          </a:xfrm>
          <a:prstGeom prst="roundRect">
            <a:avLst>
              <a:gd name="adj" fmla="val 7971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/>
              <a:t>ㅍ</a:t>
            </a: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717A7FCA-D715-4CF9-AA8A-D706237A1C1B}"/>
              </a:ext>
            </a:extLst>
          </p:cNvPr>
          <p:cNvSpPr/>
          <p:nvPr/>
        </p:nvSpPr>
        <p:spPr>
          <a:xfrm>
            <a:off x="1025230" y="3444678"/>
            <a:ext cx="1486870" cy="945565"/>
          </a:xfrm>
          <a:prstGeom prst="roundRect">
            <a:avLst>
              <a:gd name="adj" fmla="val 10195"/>
            </a:avLst>
          </a:prstGeom>
          <a:solidFill>
            <a:srgbClr val="70AD47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95DCA7D6-4D1A-46C1-95B1-8D6278BE7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/>
              <a:t>퇴사자의 임금 지급 기한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DCDFFF-B373-47F4-BD4F-6EFE2869AE6A}"/>
              </a:ext>
            </a:extLst>
          </p:cNvPr>
          <p:cNvSpPr txBox="1"/>
          <p:nvPr/>
        </p:nvSpPr>
        <p:spPr>
          <a:xfrm>
            <a:off x="1137276" y="3717405"/>
            <a:ext cx="12627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>
                <a:solidFill>
                  <a:schemeClr val="bg1"/>
                </a:solidFill>
                <a:latin typeface="+mj-ea"/>
                <a:ea typeface="+mj-ea"/>
              </a:rPr>
              <a:t>대상 금품</a:t>
            </a:r>
            <a:endParaRPr lang="en-US" altLang="ko-KR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8B3B54-C4D1-4C64-BFDC-3C2D35FF53B5}"/>
              </a:ext>
            </a:extLst>
          </p:cNvPr>
          <p:cNvSpPr txBox="1"/>
          <p:nvPr/>
        </p:nvSpPr>
        <p:spPr>
          <a:xfrm>
            <a:off x="2754666" y="3732794"/>
            <a:ext cx="587046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ko-KR" altLang="en-US" dirty="0">
                <a:latin typeface="+mj-ea"/>
                <a:ea typeface="+mj-ea"/>
              </a:rPr>
              <a:t>임금</a:t>
            </a:r>
            <a:r>
              <a:rPr lang="en-US" altLang="ko-KR" dirty="0">
                <a:latin typeface="+mj-ea"/>
                <a:ea typeface="+mj-ea"/>
              </a:rPr>
              <a:t>, </a:t>
            </a:r>
            <a:r>
              <a:rPr lang="ko-KR" altLang="en-US" dirty="0">
                <a:latin typeface="+mj-ea"/>
                <a:ea typeface="+mj-ea"/>
              </a:rPr>
              <a:t>상여금</a:t>
            </a:r>
            <a:r>
              <a:rPr lang="en-US" altLang="ko-KR" dirty="0">
                <a:latin typeface="+mj-ea"/>
                <a:ea typeface="+mj-ea"/>
              </a:rPr>
              <a:t>, </a:t>
            </a:r>
            <a:r>
              <a:rPr lang="ko-KR" altLang="en-US" dirty="0">
                <a:latin typeface="+mj-ea"/>
                <a:ea typeface="+mj-ea"/>
              </a:rPr>
              <a:t>퇴직금</a:t>
            </a:r>
            <a:r>
              <a:rPr lang="en-US" altLang="ko-KR" dirty="0">
                <a:latin typeface="+mj-ea"/>
                <a:ea typeface="+mj-ea"/>
              </a:rPr>
              <a:t>, </a:t>
            </a:r>
            <a:r>
              <a:rPr lang="ko-KR" altLang="en-US" dirty="0">
                <a:latin typeface="+mj-ea"/>
                <a:ea typeface="+mj-ea"/>
              </a:rPr>
              <a:t>재해보상금 등 기타 모든 금품 </a:t>
            </a:r>
            <a:endParaRPr lang="en-US" altLang="ko-KR" dirty="0">
              <a:latin typeface="+mj-ea"/>
              <a:ea typeface="+mj-ea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1076011-E560-4DEB-9B5D-C8A4C7AD8AB9}"/>
              </a:ext>
            </a:extLst>
          </p:cNvPr>
          <p:cNvSpPr/>
          <p:nvPr/>
        </p:nvSpPr>
        <p:spPr>
          <a:xfrm>
            <a:off x="1677459" y="1268963"/>
            <a:ext cx="17315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</a:rPr>
              <a:t>근로기준법 제</a:t>
            </a:r>
            <a:r>
              <a:rPr lang="en-US" altLang="ko-KR" sz="1600" dirty="0">
                <a:solidFill>
                  <a:schemeClr val="bg1"/>
                </a:solidFill>
              </a:rPr>
              <a:t>36</a:t>
            </a:r>
            <a:r>
              <a:rPr lang="ko-KR" altLang="en-US" sz="1600" dirty="0">
                <a:solidFill>
                  <a:schemeClr val="bg1"/>
                </a:solidFill>
              </a:rPr>
              <a:t>조</a:t>
            </a: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4C836F99-15F5-4B3B-A3E9-1EAA753AF6F7}"/>
              </a:ext>
            </a:extLst>
          </p:cNvPr>
          <p:cNvSpPr/>
          <p:nvPr/>
        </p:nvSpPr>
        <p:spPr>
          <a:xfrm>
            <a:off x="484623" y="1287386"/>
            <a:ext cx="1088760" cy="10887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374968DF-870A-474D-B999-2D27D440479C}"/>
              </a:ext>
            </a:extLst>
          </p:cNvPr>
          <p:cNvSpPr/>
          <p:nvPr/>
        </p:nvSpPr>
        <p:spPr>
          <a:xfrm>
            <a:off x="575716" y="1378479"/>
            <a:ext cx="906575" cy="9065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2C7E0084-61C6-4A8B-B892-79891A64681D}"/>
              </a:ext>
            </a:extLst>
          </p:cNvPr>
          <p:cNvSpPr/>
          <p:nvPr/>
        </p:nvSpPr>
        <p:spPr>
          <a:xfrm>
            <a:off x="803933" y="1597625"/>
            <a:ext cx="663343" cy="665266"/>
          </a:xfrm>
          <a:custGeom>
            <a:avLst/>
            <a:gdLst>
              <a:gd name="connsiteX0" fmla="*/ 306705 w 686203"/>
              <a:gd name="connsiteY0" fmla="*/ 0 h 676696"/>
              <a:gd name="connsiteX1" fmla="*/ 683107 w 686203"/>
              <a:gd name="connsiteY1" fmla="*/ 201525 h 676696"/>
              <a:gd name="connsiteX2" fmla="*/ 686203 w 686203"/>
              <a:gd name="connsiteY2" fmla="*/ 232237 h 676696"/>
              <a:gd name="connsiteX3" fmla="*/ 324268 w 686203"/>
              <a:gd name="connsiteY3" fmla="*/ 676316 h 676696"/>
              <a:gd name="connsiteX4" fmla="*/ 320504 w 686203"/>
              <a:gd name="connsiteY4" fmla="*/ 676696 h 676696"/>
              <a:gd name="connsiteX5" fmla="*/ 0 w 686203"/>
              <a:gd name="connsiteY5" fmla="*/ 455295 h 676696"/>
              <a:gd name="connsiteX6" fmla="*/ 306705 w 686203"/>
              <a:gd name="connsiteY6" fmla="*/ 0 h 676696"/>
              <a:gd name="connsiteX0" fmla="*/ 321945 w 686203"/>
              <a:gd name="connsiteY0" fmla="*/ 0 h 665266"/>
              <a:gd name="connsiteX1" fmla="*/ 683107 w 686203"/>
              <a:gd name="connsiteY1" fmla="*/ 190095 h 665266"/>
              <a:gd name="connsiteX2" fmla="*/ 686203 w 686203"/>
              <a:gd name="connsiteY2" fmla="*/ 220807 h 665266"/>
              <a:gd name="connsiteX3" fmla="*/ 324268 w 686203"/>
              <a:gd name="connsiteY3" fmla="*/ 664886 h 665266"/>
              <a:gd name="connsiteX4" fmla="*/ 320504 w 686203"/>
              <a:gd name="connsiteY4" fmla="*/ 665266 h 665266"/>
              <a:gd name="connsiteX5" fmla="*/ 0 w 686203"/>
              <a:gd name="connsiteY5" fmla="*/ 443865 h 665266"/>
              <a:gd name="connsiteX6" fmla="*/ 321945 w 686203"/>
              <a:gd name="connsiteY6" fmla="*/ 0 h 665266"/>
              <a:gd name="connsiteX0" fmla="*/ 299085 w 663343"/>
              <a:gd name="connsiteY0" fmla="*/ 0 h 665266"/>
              <a:gd name="connsiteX1" fmla="*/ 660247 w 663343"/>
              <a:gd name="connsiteY1" fmla="*/ 190095 h 665266"/>
              <a:gd name="connsiteX2" fmla="*/ 663343 w 663343"/>
              <a:gd name="connsiteY2" fmla="*/ 220807 h 665266"/>
              <a:gd name="connsiteX3" fmla="*/ 301408 w 663343"/>
              <a:gd name="connsiteY3" fmla="*/ 664886 h 665266"/>
              <a:gd name="connsiteX4" fmla="*/ 297644 w 663343"/>
              <a:gd name="connsiteY4" fmla="*/ 665266 h 665266"/>
              <a:gd name="connsiteX5" fmla="*/ 0 w 663343"/>
              <a:gd name="connsiteY5" fmla="*/ 457200 h 665266"/>
              <a:gd name="connsiteX6" fmla="*/ 299085 w 663343"/>
              <a:gd name="connsiteY6" fmla="*/ 0 h 665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3343" h="665266">
                <a:moveTo>
                  <a:pt x="299085" y="0"/>
                </a:moveTo>
                <a:lnTo>
                  <a:pt x="660247" y="190095"/>
                </a:lnTo>
                <a:lnTo>
                  <a:pt x="663343" y="220807"/>
                </a:lnTo>
                <a:cubicBezTo>
                  <a:pt x="663343" y="439858"/>
                  <a:pt x="507964" y="622619"/>
                  <a:pt x="301408" y="664886"/>
                </a:cubicBezTo>
                <a:lnTo>
                  <a:pt x="297644" y="665266"/>
                </a:lnTo>
                <a:lnTo>
                  <a:pt x="0" y="457200"/>
                </a:lnTo>
                <a:lnTo>
                  <a:pt x="299085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08C93237-02A2-4B46-AF91-98F7A7E0A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318" y="1598583"/>
            <a:ext cx="568329" cy="463151"/>
          </a:xfrm>
          <a:prstGeom prst="rect">
            <a:avLst/>
          </a:prstGeom>
        </p:spPr>
      </p:pic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75061341-AD5F-409A-813C-16D8EF2E292E}"/>
              </a:ext>
            </a:extLst>
          </p:cNvPr>
          <p:cNvSpPr/>
          <p:nvPr/>
        </p:nvSpPr>
        <p:spPr>
          <a:xfrm>
            <a:off x="1" y="5029286"/>
            <a:ext cx="9144000" cy="1828714"/>
          </a:xfrm>
          <a:prstGeom prst="roundRect">
            <a:avLst>
              <a:gd name="adj" fmla="val 0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65E3AB2D-E697-4425-B1AE-1295DBC2DBBF}"/>
              </a:ext>
            </a:extLst>
          </p:cNvPr>
          <p:cNvSpPr/>
          <p:nvPr/>
        </p:nvSpPr>
        <p:spPr>
          <a:xfrm>
            <a:off x="1" y="4974972"/>
            <a:ext cx="1564376" cy="1892958"/>
          </a:xfrm>
          <a:prstGeom prst="roundRect">
            <a:avLst>
              <a:gd name="adj" fmla="val 0"/>
            </a:avLst>
          </a:prstGeom>
          <a:solidFill>
            <a:srgbClr val="E2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C2642DAE-6C78-4997-B9E8-C530E32BB4B7}"/>
              </a:ext>
            </a:extLst>
          </p:cNvPr>
          <p:cNvSpPr/>
          <p:nvPr/>
        </p:nvSpPr>
        <p:spPr>
          <a:xfrm>
            <a:off x="-8736" y="4977629"/>
            <a:ext cx="1573732" cy="364019"/>
          </a:xfrm>
          <a:prstGeom prst="roundRect">
            <a:avLst>
              <a:gd name="adj" fmla="val 0"/>
            </a:avLst>
          </a:prstGeom>
          <a:solidFill>
            <a:srgbClr val="006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8431BB6-042B-4E42-9340-D94B0CA96DFE}"/>
              </a:ext>
            </a:extLst>
          </p:cNvPr>
          <p:cNvSpPr txBox="1"/>
          <p:nvPr/>
        </p:nvSpPr>
        <p:spPr>
          <a:xfrm>
            <a:off x="128502" y="4981068"/>
            <a:ext cx="1307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판 례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D89BB41-F3FA-4253-83E3-895CCC59833B}"/>
              </a:ext>
            </a:extLst>
          </p:cNvPr>
          <p:cNvSpPr txBox="1"/>
          <p:nvPr/>
        </p:nvSpPr>
        <p:spPr>
          <a:xfrm>
            <a:off x="1911737" y="6404265"/>
            <a:ext cx="26806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</a:rPr>
              <a:t>대판 </a:t>
            </a:r>
            <a:r>
              <a:rPr lang="en-US" altLang="ko-KR" sz="1100">
                <a:solidFill>
                  <a:schemeClr val="tx1">
                    <a:lumMod val="75000"/>
                    <a:lumOff val="25000"/>
                  </a:schemeClr>
                </a:solidFill>
              </a:rPr>
              <a:t>1997.8.29, 97</a:t>
            </a:r>
            <a:r>
              <a: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</a:rPr>
              <a:t>도</a:t>
            </a:r>
            <a:r>
              <a:rPr lang="en-US" altLang="ko-KR" sz="1100">
                <a:solidFill>
                  <a:schemeClr val="tx1">
                    <a:lumMod val="75000"/>
                    <a:lumOff val="25000"/>
                  </a:schemeClr>
                </a:solidFill>
              </a:rPr>
              <a:t>1091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902853" y="5619398"/>
            <a:ext cx="7241146" cy="569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600" spc="-100"/>
              <a:t>지급사유 발생일로부터 </a:t>
            </a:r>
            <a:r>
              <a:rPr lang="en-US" altLang="ko-KR" sz="1600" spc="-100">
                <a:solidFill>
                  <a:srgbClr val="c00000"/>
                </a:solidFill>
                <a:latin typeface="+mj-ea"/>
                <a:ea typeface="+mj-ea"/>
              </a:rPr>
              <a:t>14</a:t>
            </a:r>
            <a:r>
              <a:rPr lang="ko-KR" altLang="en-US" sz="1600" spc="-100">
                <a:solidFill>
                  <a:srgbClr val="c00000"/>
                </a:solidFill>
                <a:latin typeface="+mj-ea"/>
                <a:ea typeface="+mj-ea"/>
              </a:rPr>
              <a:t>일 이내에</a:t>
            </a:r>
            <a:r>
              <a:rPr lang="en-US" altLang="ko-KR" sz="1600" spc="-100">
                <a:solidFill>
                  <a:srgbClr val="c00000"/>
                </a:solidFill>
                <a:latin typeface="+mj-ea"/>
                <a:ea typeface="+mj-ea"/>
              </a:rPr>
              <a:t> </a:t>
            </a:r>
            <a:r>
              <a:rPr lang="ko-KR" altLang="en-US" sz="1600" spc="-100">
                <a:solidFill>
                  <a:srgbClr val="c00000"/>
                </a:solidFill>
                <a:latin typeface="+mj-ea"/>
                <a:ea typeface="+mj-ea"/>
              </a:rPr>
              <a:t>근로자와 기일연장을 합의</a:t>
            </a:r>
            <a:r>
              <a:rPr lang="ko-KR" altLang="en-US" sz="1600" spc="-100"/>
              <a:t>하여야 하고</a:t>
            </a:r>
            <a:r>
              <a:rPr lang="en-US" altLang="ko-KR" sz="1600" spc="-100"/>
              <a:t>, </a:t>
            </a:r>
            <a:br>
              <a:rPr lang="en-US" altLang="ko-KR" sz="1600" spc="-100"/>
            </a:br>
            <a:r>
              <a:rPr lang="ko-KR" altLang="en-US" sz="1600" spc="-100"/>
              <a:t>그 기간이 지나 근로기준법 위반 죄가 성립한 후에는 합의가 이루어지더라도 법 위반</a:t>
            </a:r>
            <a:endParaRPr lang="en-US" altLang="ko-KR" sz="1600" spc="-100"/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47C6D22A-0297-48E8-8E2C-131272D950EC}"/>
              </a:ext>
            </a:extLst>
          </p:cNvPr>
          <p:cNvSpPr/>
          <p:nvPr/>
        </p:nvSpPr>
        <p:spPr>
          <a:xfrm>
            <a:off x="1564376" y="4977629"/>
            <a:ext cx="7588362" cy="364019"/>
          </a:xfrm>
          <a:prstGeom prst="roundRect">
            <a:avLst>
              <a:gd name="adj" fmla="val 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B117114-764D-4C58-A125-1DCDE0D02EC0}"/>
              </a:ext>
            </a:extLst>
          </p:cNvPr>
          <p:cNvSpPr txBox="1"/>
          <p:nvPr/>
        </p:nvSpPr>
        <p:spPr>
          <a:xfrm>
            <a:off x="1902853" y="4974972"/>
            <a:ext cx="5679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금품청산기간 경과 후 합의의 효력</a:t>
            </a:r>
          </a:p>
        </p:txBody>
      </p:sp>
      <p:pic>
        <p:nvPicPr>
          <p:cNvPr id="39" name="그림 38">
            <a:extLst>
              <a:ext uri="{FF2B5EF4-FFF2-40B4-BE49-F238E27FC236}">
                <a16:creationId xmlns:a16="http://schemas.microsoft.com/office/drawing/2014/main" id="{1EAA4132-8D9A-4162-B7C1-D29221A1B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241" y="5727300"/>
            <a:ext cx="722225" cy="724091"/>
          </a:xfrm>
          <a:prstGeom prst="rect">
            <a:avLst/>
          </a:prstGeom>
        </p:spPr>
      </p:pic>
      <p:sp>
        <p:nvSpPr>
          <p:cNvPr id="44" name="직사각형 43"/>
          <p:cNvSpPr/>
          <p:nvPr/>
        </p:nvSpPr>
        <p:spPr>
          <a:xfrm>
            <a:off x="1669845" y="1899540"/>
            <a:ext cx="6874079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직사각형 47"/>
          <p:cNvSpPr/>
          <p:nvPr/>
        </p:nvSpPr>
        <p:spPr>
          <a:xfrm>
            <a:off x="1669846" y="2174622"/>
            <a:ext cx="6090416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1601997" y="1823558"/>
            <a:ext cx="7143030" cy="1184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사용자는 근로자가 사망 또는 퇴직한 경우에는 그 지급 사유가 발생한 때부터 </a:t>
            </a:r>
            <a:r>
              <a:rPr lang="en-US" altLang="ko-KR" spc="-100">
                <a:solidFill>
                  <a:srgbClr val="0070c0"/>
                </a:solidFill>
                <a:latin typeface="+mj-ea"/>
                <a:ea typeface="+mj-ea"/>
              </a:rPr>
              <a:t>14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</a:rPr>
              <a:t>일 이내에 임금</a:t>
            </a:r>
            <a:r>
              <a:rPr lang="en-US" altLang="ko-KR" spc="-100">
                <a:solidFill>
                  <a:srgbClr val="0070c0"/>
                </a:solidFill>
                <a:latin typeface="+mj-ea"/>
                <a:ea typeface="+mj-ea"/>
              </a:rPr>
              <a:t>, 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</a:rPr>
              <a:t>보상금</a:t>
            </a:r>
            <a:r>
              <a:rPr lang="en-US" altLang="ko-KR" spc="-100">
                <a:solidFill>
                  <a:srgbClr val="0070c0"/>
                </a:solidFill>
                <a:latin typeface="+mj-ea"/>
                <a:ea typeface="+mj-ea"/>
              </a:rPr>
              <a:t>, 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</a:rPr>
              <a:t>그 밖에 일체의 금품을 지급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하여야 한다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. </a:t>
            </a:r>
            <a:b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다만 특별한 사정이 있을 경우에는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</a:rPr>
              <a:t> </a:t>
            </a:r>
            <a:br>
              <a:rPr lang="en-US" altLang="ko-KR" spc="-100">
                <a:solidFill>
                  <a:srgbClr val="0070c0"/>
                </a:solidFill>
                <a:latin typeface="+mj-ea"/>
                <a:ea typeface="+mj-ea"/>
              </a:rPr>
            </a:b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</a:rPr>
              <a:t>당사자 사이의 합의에 의하여 기일을 연장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할 수 있다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. </a:t>
            </a:r>
            <a:endParaRPr lang="en-US" altLang="ko-KR" spc="-100">
              <a:solidFill>
                <a:srgbClr val="0070c0"/>
              </a:solidFill>
              <a:latin typeface="+mj-ea"/>
              <a:ea typeface="+mj-ea"/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C572086F-76D2-4219-A496-6633908EEBF1}"/>
              </a:ext>
            </a:extLst>
          </p:cNvPr>
          <p:cNvGrpSpPr/>
          <p:nvPr/>
        </p:nvGrpSpPr>
        <p:grpSpPr>
          <a:xfrm>
            <a:off x="0" y="-12048"/>
            <a:ext cx="1231900" cy="307777"/>
            <a:chOff x="0" y="12228"/>
            <a:chExt cx="1231900" cy="307777"/>
          </a:xfrm>
        </p:grpSpPr>
        <p:sp>
          <p:nvSpPr>
            <p:cNvPr id="40" name="직사각형 17">
              <a:extLst>
                <a:ext uri="{FF2B5EF4-FFF2-40B4-BE49-F238E27FC236}">
                  <a16:creationId xmlns:a16="http://schemas.microsoft.com/office/drawing/2014/main" id="{C628047A-74AB-48F8-84A2-1D861A78DAF4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9DDD34BD-9CE6-473F-8E4D-7BB4B0D2F798}"/>
                </a:ext>
              </a:extLst>
            </p:cNvPr>
            <p:cNvSpPr/>
            <p:nvPr/>
          </p:nvSpPr>
          <p:spPr>
            <a:xfrm>
              <a:off x="115750" y="12228"/>
              <a:ext cx="82586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Ⅲ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임 금</a:t>
              </a:r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46" name="직각 삼각형 45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26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181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2F7C7D5B-1437-49C1-856B-5AFDF72DBD66}"/>
              </a:ext>
            </a:extLst>
          </p:cNvPr>
          <p:cNvSpPr/>
          <p:nvPr/>
        </p:nvSpPr>
        <p:spPr>
          <a:xfrm>
            <a:off x="-8735" y="6026681"/>
            <a:ext cx="9152735" cy="4779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95DCA7D6-4D1A-46C1-95B1-8D6278BE7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/>
              <a:t>임금체불과 시효</a:t>
            </a:r>
          </a:p>
        </p:txBody>
      </p:sp>
      <p:sp>
        <p:nvSpPr>
          <p:cNvPr id="48" name="Rectangle 1">
            <a:extLst>
              <a:ext uri="{FF2B5EF4-FFF2-40B4-BE49-F238E27FC236}">
                <a16:creationId xmlns:a16="http://schemas.microsoft.com/office/drawing/2014/main" id="{AE77250B-D2CA-441E-B7D3-AB3F6990E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690" y="3241056"/>
            <a:ext cx="75505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atinLnBrk="1"/>
            <a:r>
              <a:rPr lang="ko-KR" altLang="en-US" sz="2000">
                <a:solidFill>
                  <a:srgbClr val="177841"/>
                </a:solidFill>
                <a:latin typeface="+mj-ea"/>
                <a:ea typeface="+mj-ea"/>
              </a:rPr>
              <a:t>임금채권의 소멸시효와 공소시효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4315F79-8986-44FA-AF0D-D67924057E0E}"/>
              </a:ext>
            </a:extLst>
          </p:cNvPr>
          <p:cNvGrpSpPr/>
          <p:nvPr/>
        </p:nvGrpSpPr>
        <p:grpSpPr>
          <a:xfrm>
            <a:off x="693409" y="1157920"/>
            <a:ext cx="7749358" cy="1899795"/>
            <a:chOff x="944869" y="1150300"/>
            <a:chExt cx="7749358" cy="1899795"/>
          </a:xfrm>
        </p:grpSpPr>
        <p:sp>
          <p:nvSpPr>
            <p:cNvPr id="51" name="직사각형 17">
              <a:extLst>
                <a:ext uri="{FF2B5EF4-FFF2-40B4-BE49-F238E27FC236}">
                  <a16:creationId xmlns:a16="http://schemas.microsoft.com/office/drawing/2014/main" id="{20899DD9-CD99-47AD-B9C8-06A8EECC0EB0}"/>
                </a:ext>
              </a:extLst>
            </p:cNvPr>
            <p:cNvSpPr/>
            <p:nvPr/>
          </p:nvSpPr>
          <p:spPr>
            <a:xfrm rot="10800000" flipH="1">
              <a:off x="1411500" y="1164598"/>
              <a:ext cx="2085531" cy="408169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17">
              <a:extLst>
                <a:ext uri="{FF2B5EF4-FFF2-40B4-BE49-F238E27FC236}">
                  <a16:creationId xmlns:a16="http://schemas.microsoft.com/office/drawing/2014/main" id="{21800A73-D30B-4EE7-BDE1-A0A1BF7E4BD0}"/>
                </a:ext>
              </a:extLst>
            </p:cNvPr>
            <p:cNvSpPr/>
            <p:nvPr/>
          </p:nvSpPr>
          <p:spPr>
            <a:xfrm rot="10800000" flipH="1">
              <a:off x="978937" y="1164598"/>
              <a:ext cx="2085531" cy="408169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사각형: 둥근 모서리 52">
              <a:extLst>
                <a:ext uri="{FF2B5EF4-FFF2-40B4-BE49-F238E27FC236}">
                  <a16:creationId xmlns:a16="http://schemas.microsoft.com/office/drawing/2014/main" id="{FF2DA197-3C07-44B5-AA52-34274E0EF660}"/>
                </a:ext>
              </a:extLst>
            </p:cNvPr>
            <p:cNvSpPr/>
            <p:nvPr/>
          </p:nvSpPr>
          <p:spPr>
            <a:xfrm>
              <a:off x="944869" y="1520182"/>
              <a:ext cx="7749358" cy="1529913"/>
            </a:xfrm>
            <a:prstGeom prst="roundRect">
              <a:avLst>
                <a:gd name="adj" fmla="val 9085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/>
                <a:t>ㅊ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45DE707-2A82-45B4-93E8-639E0AFF32B9}"/>
                </a:ext>
              </a:extLst>
            </p:cNvPr>
            <p:cNvSpPr txBox="1"/>
            <p:nvPr/>
          </p:nvSpPr>
          <p:spPr>
            <a:xfrm>
              <a:off x="1373521" y="1976117"/>
              <a:ext cx="7064991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6213" indent="-176213">
                <a:buFont typeface="Arial" panose="020B0604020202020204" pitchFamily="34" charset="0"/>
                <a:buChar char="•"/>
              </a:pP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사용자가 근로자에게 근로기준법상 </a:t>
              </a:r>
              <a:r>
                <a:rPr lang="ko-KR" altLang="en-US">
                  <a:solidFill>
                    <a:srgbClr val="0070C0"/>
                  </a:solidFill>
                  <a:latin typeface="+mj-ea"/>
                  <a:ea typeface="+mj-ea"/>
                </a:rPr>
                <a:t>임금지급 </a:t>
              </a:r>
              <a:r>
                <a:rPr lang="en-US" altLang="ko-KR">
                  <a:solidFill>
                    <a:srgbClr val="0070C0"/>
                  </a:solidFill>
                  <a:latin typeface="+mj-ea"/>
                  <a:ea typeface="+mj-ea"/>
                </a:rPr>
                <a:t>4</a:t>
              </a:r>
              <a:r>
                <a:rPr lang="ko-KR" altLang="en-US">
                  <a:solidFill>
                    <a:srgbClr val="0070C0"/>
                  </a:solidFill>
                  <a:latin typeface="+mj-ea"/>
                  <a:ea typeface="+mj-ea"/>
                </a:rPr>
                <a:t>대원칙</a:t>
              </a:r>
              <a:r>
                <a:rPr lang="en-US" altLang="ko-KR">
                  <a:solidFill>
                    <a:srgbClr val="0070C0"/>
                  </a:solidFill>
                  <a:latin typeface="+mj-ea"/>
                  <a:ea typeface="+mj-ea"/>
                </a:rPr>
                <a:t>*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을</a:t>
              </a:r>
              <a:r>
                <a:rPr lang="ko-KR" altLang="en-US">
                  <a:solidFill>
                    <a:srgbClr val="0070C0"/>
                  </a:solidFill>
                  <a:latin typeface="+mj-ea"/>
                  <a:ea typeface="+mj-ea"/>
                </a:rPr>
                <a:t> 위반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/>
              </a:r>
              <a:b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</a:br>
              <a:r>
                <a:rPr lang="en-US" altLang="ko-KR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(* </a:t>
              </a:r>
              <a:r>
                <a:rPr lang="ko-KR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직접지급</a:t>
              </a:r>
              <a:r>
                <a:rPr lang="en-US" altLang="ko-KR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전액지급</a:t>
              </a:r>
              <a:r>
                <a:rPr lang="en-US" altLang="ko-KR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통화지급</a:t>
              </a:r>
              <a:r>
                <a:rPr lang="en-US" altLang="ko-KR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매월 </a:t>
              </a:r>
              <a:r>
                <a:rPr lang="en-US" altLang="ko-KR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1</a:t>
              </a:r>
              <a:r>
                <a:rPr lang="ko-KR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회 이상 정기지급</a:t>
              </a:r>
              <a:r>
                <a:rPr lang="en-US" altLang="ko-KR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  <a:r>
                <a:rPr lang="ko-KR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   </a:t>
              </a:r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7F3629C9-465A-41A8-AF02-19689CECB61F}"/>
                </a:ext>
              </a:extLst>
            </p:cNvPr>
            <p:cNvSpPr/>
            <p:nvPr/>
          </p:nvSpPr>
          <p:spPr>
            <a:xfrm>
              <a:off x="1080025" y="1150300"/>
              <a:ext cx="150874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>
                  <a:solidFill>
                    <a:schemeClr val="bg1"/>
                  </a:solidFill>
                  <a:latin typeface="+mj-ea"/>
                  <a:ea typeface="+mj-ea"/>
                </a:rPr>
                <a:t>임금체불이란</a:t>
              </a:r>
              <a:r>
                <a:rPr lang="en-US" altLang="ko-KR">
                  <a:solidFill>
                    <a:schemeClr val="bg1"/>
                  </a:solidFill>
                  <a:latin typeface="+mj-ea"/>
                  <a:ea typeface="+mj-ea"/>
                </a:rPr>
                <a:t>?</a:t>
              </a:r>
              <a:endParaRPr lang="ko-KR" altLang="en-US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1B835B8-9158-4975-91ED-ABAB29ECDE89}"/>
                </a:ext>
              </a:extLst>
            </p:cNvPr>
            <p:cNvSpPr txBox="1"/>
            <p:nvPr/>
          </p:nvSpPr>
          <p:spPr>
            <a:xfrm>
              <a:off x="1373521" y="1632908"/>
              <a:ext cx="70649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6213" indent="-176213">
                <a:buFont typeface="Arial" panose="020B0604020202020204" pitchFamily="34" charset="0"/>
                <a:buChar char="•"/>
              </a:pPr>
              <a:r>
                <a:rPr lang="ko-KR" altLang="en-US">
                  <a:solidFill>
                    <a:srgbClr val="0070C0"/>
                  </a:solidFill>
                  <a:latin typeface="+mj-ea"/>
                  <a:ea typeface="+mj-ea"/>
                </a:rPr>
                <a:t>금품청산 기간이 도과 되었음에도 임금을 지급하지 않고 있거나</a:t>
              </a:r>
              <a:r>
                <a:rPr lang="en-US" altLang="ko-KR">
                  <a:solidFill>
                    <a:srgbClr val="0070C0"/>
                  </a:solidFill>
                  <a:latin typeface="+mj-ea"/>
                  <a:ea typeface="+mj-ea"/>
                </a:rPr>
                <a:t>,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  </a:t>
              </a:r>
            </a:p>
          </p:txBody>
        </p:sp>
        <p:sp>
          <p:nvSpPr>
            <p:cNvPr id="44" name="사각형: 둥근 모서리 43">
              <a:extLst>
                <a:ext uri="{FF2B5EF4-FFF2-40B4-BE49-F238E27FC236}">
                  <a16:creationId xmlns:a16="http://schemas.microsoft.com/office/drawing/2014/main" id="{ECDDCD99-5522-456F-914C-00FEA1ED66F9}"/>
                </a:ext>
              </a:extLst>
            </p:cNvPr>
            <p:cNvSpPr/>
            <p:nvPr/>
          </p:nvSpPr>
          <p:spPr>
            <a:xfrm>
              <a:off x="1135614" y="2619007"/>
              <a:ext cx="7379735" cy="36933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547EDAD-95B1-444A-982E-90435590376E}"/>
                </a:ext>
              </a:extLst>
            </p:cNvPr>
            <p:cNvSpPr txBox="1"/>
            <p:nvPr/>
          </p:nvSpPr>
          <p:spPr>
            <a:xfrm>
              <a:off x="1962464" y="2619007"/>
              <a:ext cx="53953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>
                  <a:solidFill>
                    <a:srgbClr val="FF780C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⇒ 위반시 </a:t>
              </a:r>
              <a:r>
                <a:rPr lang="en-US" altLang="ko-KR">
                  <a:solidFill>
                    <a:srgbClr val="FF780C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3</a:t>
              </a:r>
              <a:r>
                <a:rPr lang="ko-KR" altLang="en-US">
                  <a:solidFill>
                    <a:srgbClr val="FF780C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년 이하의 징역 또는 </a:t>
              </a:r>
              <a:r>
                <a:rPr lang="en-US" altLang="ko-KR">
                  <a:solidFill>
                    <a:srgbClr val="FF780C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3</a:t>
              </a:r>
              <a:r>
                <a:rPr lang="ko-KR" altLang="en-US">
                  <a:solidFill>
                    <a:srgbClr val="FF780C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천만원 이하의 벌금</a:t>
              </a:r>
              <a:endParaRPr lang="en-US" altLang="ko-KR">
                <a:solidFill>
                  <a:srgbClr val="FF780C"/>
                </a:solidFill>
              </a:endParaRPr>
            </a:p>
          </p:txBody>
        </p:sp>
      </p:grpSp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4E6F7360-F540-4489-8556-6F942954CD57}"/>
              </a:ext>
            </a:extLst>
          </p:cNvPr>
          <p:cNvSpPr/>
          <p:nvPr/>
        </p:nvSpPr>
        <p:spPr>
          <a:xfrm>
            <a:off x="1516562" y="3737166"/>
            <a:ext cx="6829623" cy="703393"/>
          </a:xfrm>
          <a:prstGeom prst="roundRect">
            <a:avLst>
              <a:gd name="adj" fmla="val 7971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사각형: 둥근 모서리 62">
            <a:extLst>
              <a:ext uri="{FF2B5EF4-FFF2-40B4-BE49-F238E27FC236}">
                <a16:creationId xmlns:a16="http://schemas.microsoft.com/office/drawing/2014/main" id="{C7B757CE-7F10-4DF8-81EB-35B39183E26B}"/>
              </a:ext>
            </a:extLst>
          </p:cNvPr>
          <p:cNvSpPr/>
          <p:nvPr/>
        </p:nvSpPr>
        <p:spPr>
          <a:xfrm>
            <a:off x="748838" y="3737166"/>
            <a:ext cx="1505398" cy="703393"/>
          </a:xfrm>
          <a:prstGeom prst="roundRect">
            <a:avLst>
              <a:gd name="adj" fmla="val 11001"/>
            </a:avLst>
          </a:prstGeom>
          <a:solidFill>
            <a:srgbClr val="70AD47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89B3A3B-E439-4734-9A8F-98051D683536}"/>
              </a:ext>
            </a:extLst>
          </p:cNvPr>
          <p:cNvSpPr txBox="1"/>
          <p:nvPr/>
        </p:nvSpPr>
        <p:spPr>
          <a:xfrm>
            <a:off x="824428" y="3760213"/>
            <a:ext cx="14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소멸시효</a:t>
            </a:r>
            <a:r>
              <a:rPr lang="en-US" altLang="ko-KR">
                <a:solidFill>
                  <a:schemeClr val="bg1"/>
                </a:solidFill>
                <a:latin typeface="+mj-ea"/>
                <a:ea typeface="+mj-ea"/>
              </a:rPr>
              <a:t/>
            </a:r>
            <a:br>
              <a:rPr lang="en-US" altLang="ko-KR">
                <a:solidFill>
                  <a:schemeClr val="bg1"/>
                </a:solidFill>
                <a:latin typeface="+mj-ea"/>
                <a:ea typeface="+mj-ea"/>
              </a:rPr>
            </a:br>
            <a:r>
              <a:rPr lang="en-US" altLang="ko-KR">
                <a:solidFill>
                  <a:schemeClr val="bg1"/>
                </a:solidFill>
                <a:latin typeface="+mj-ea"/>
                <a:ea typeface="+mj-ea"/>
              </a:rPr>
              <a:t>(3</a:t>
            </a:r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년</a:t>
            </a:r>
            <a:r>
              <a:rPr lang="en-US" altLang="ko-KR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en-US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9E58038-0EC6-498B-AC59-DB8878F9DD2C}"/>
              </a:ext>
            </a:extLst>
          </p:cNvPr>
          <p:cNvSpPr txBox="1"/>
          <p:nvPr/>
        </p:nvSpPr>
        <p:spPr>
          <a:xfrm>
            <a:off x="2390249" y="3773317"/>
            <a:ext cx="556503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근로자의 임금채권은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3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년간 행사하지 않으면 소멸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/>
            </a:r>
            <a:b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근로기준법 제</a:t>
            </a: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49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</a:t>
            </a: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endParaRPr lang="ko-KR" altLang="en-US" sz="1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6" name="사각형: 둥근 모서리 65">
            <a:extLst>
              <a:ext uri="{FF2B5EF4-FFF2-40B4-BE49-F238E27FC236}">
                <a16:creationId xmlns:a16="http://schemas.microsoft.com/office/drawing/2014/main" id="{AEBBF82F-89DA-4066-9E51-9F33DE1913FA}"/>
              </a:ext>
            </a:extLst>
          </p:cNvPr>
          <p:cNvSpPr/>
          <p:nvPr/>
        </p:nvSpPr>
        <p:spPr>
          <a:xfrm>
            <a:off x="1516562" y="4543323"/>
            <a:ext cx="6829623" cy="703393"/>
          </a:xfrm>
          <a:prstGeom prst="roundRect">
            <a:avLst>
              <a:gd name="adj" fmla="val 7971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사각형: 둥근 모서리 66">
            <a:extLst>
              <a:ext uri="{FF2B5EF4-FFF2-40B4-BE49-F238E27FC236}">
                <a16:creationId xmlns:a16="http://schemas.microsoft.com/office/drawing/2014/main" id="{9D023448-82B2-42A4-BDFF-3A9E6343BD4F}"/>
              </a:ext>
            </a:extLst>
          </p:cNvPr>
          <p:cNvSpPr/>
          <p:nvPr/>
        </p:nvSpPr>
        <p:spPr>
          <a:xfrm>
            <a:off x="748838" y="4543323"/>
            <a:ext cx="1505398" cy="703393"/>
          </a:xfrm>
          <a:prstGeom prst="roundRect">
            <a:avLst>
              <a:gd name="adj" fmla="val 11001"/>
            </a:avLst>
          </a:prstGeom>
          <a:solidFill>
            <a:srgbClr val="70AD47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826CBC2-84B5-44E8-9AD4-77D653C72316}"/>
              </a:ext>
            </a:extLst>
          </p:cNvPr>
          <p:cNvSpPr txBox="1"/>
          <p:nvPr/>
        </p:nvSpPr>
        <p:spPr>
          <a:xfrm>
            <a:off x="824428" y="4566370"/>
            <a:ext cx="14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공소시효</a:t>
            </a:r>
            <a:r>
              <a:rPr lang="en-US" altLang="ko-KR">
                <a:solidFill>
                  <a:schemeClr val="bg1"/>
                </a:solidFill>
                <a:latin typeface="+mj-ea"/>
                <a:ea typeface="+mj-ea"/>
              </a:rPr>
              <a:t/>
            </a:r>
            <a:br>
              <a:rPr lang="en-US" altLang="ko-KR">
                <a:solidFill>
                  <a:schemeClr val="bg1"/>
                </a:solidFill>
                <a:latin typeface="+mj-ea"/>
                <a:ea typeface="+mj-ea"/>
              </a:rPr>
            </a:br>
            <a:r>
              <a:rPr lang="en-US" altLang="ko-KR">
                <a:solidFill>
                  <a:schemeClr val="bg1"/>
                </a:solidFill>
                <a:latin typeface="+mj-ea"/>
                <a:ea typeface="+mj-ea"/>
              </a:rPr>
              <a:t>(5</a:t>
            </a:r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년</a:t>
            </a:r>
            <a:r>
              <a:rPr lang="en-US" altLang="ko-KR">
                <a:solidFill>
                  <a:schemeClr val="bg1"/>
                </a:solidFill>
                <a:latin typeface="+mj-ea"/>
                <a:ea typeface="+mj-ea"/>
              </a:rPr>
              <a:t>)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AEB00D0-9CDA-44D7-9516-5B92C25597F1}"/>
              </a:ext>
            </a:extLst>
          </p:cNvPr>
          <p:cNvSpPr txBox="1"/>
          <p:nvPr/>
        </p:nvSpPr>
        <p:spPr>
          <a:xfrm>
            <a:off x="2390249" y="4583193"/>
            <a:ext cx="556503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범죄사건이 일정한 기간의 경과로 형벌권 소멸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/>
            </a:r>
            <a:b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형사소송법 제</a:t>
            </a: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249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</a:t>
            </a: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703118" y="5365706"/>
            <a:ext cx="77298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ko-KR" altLang="en-US" sz="1600" spc="-100">
                <a:solidFill>
                  <a:schemeClr val="accent2"/>
                </a:solidFill>
                <a:latin typeface="+mj-ea"/>
                <a:ea typeface="+mj-ea"/>
                <a:cs typeface="+mn-cs"/>
              </a:rPr>
              <a:t>임금의 정기불 지급원칙 위반은 ‘임금의 정기 지급일</a:t>
            </a:r>
            <a:r>
              <a:rPr lang="en-US" altLang="ko-KR" sz="1600" spc="-100">
                <a:solidFill>
                  <a:schemeClr val="accent2"/>
                </a:solidFill>
                <a:latin typeface="+mj-ea"/>
                <a:ea typeface="+mj-ea"/>
                <a:cs typeface="+mn-cs"/>
              </a:rPr>
              <a:t>’</a:t>
            </a:r>
            <a:r>
              <a:rPr lang="ko-KR" altLang="en-US" sz="1600" spc="-100">
                <a:solidFill>
                  <a:schemeClr val="accent2"/>
                </a:solidFill>
                <a:latin typeface="+mj-ea"/>
                <a:ea typeface="+mj-ea"/>
                <a:cs typeface="+mn-cs"/>
              </a:rPr>
              <a:t>부터 공소시효가 기산되고</a:t>
            </a:r>
            <a:r>
              <a:rPr lang="en-US" altLang="ko-KR" sz="1600" spc="-100">
                <a:solidFill>
                  <a:schemeClr val="accent2"/>
                </a:solidFill>
                <a:latin typeface="+mj-ea"/>
                <a:ea typeface="+mj-ea"/>
                <a:cs typeface="+mn-cs"/>
              </a:rPr>
              <a:t>, </a:t>
            </a:r>
            <a:endParaRPr lang="en-US" altLang="ko-KR" sz="1600" spc="-100">
              <a:solidFill>
                <a:schemeClr val="accent2"/>
              </a:solidFill>
              <a:latin typeface="+mj-ea"/>
              <a:ea typeface="+mj-ea"/>
              <a:cs typeface="+mn-cs"/>
            </a:endParaRPr>
          </a:p>
          <a:p>
            <a:pPr lvl="0" algn="ctr" latinLnBrk="1">
              <a:defRPr/>
            </a:pPr>
            <a:r>
              <a:rPr lang="ko-KR" altLang="en-US" sz="1600" spc="-100">
                <a:solidFill>
                  <a:schemeClr val="accent2"/>
                </a:solidFill>
                <a:latin typeface="+mj-ea"/>
                <a:ea typeface="+mj-ea"/>
                <a:cs typeface="+mn-cs"/>
              </a:rPr>
              <a:t>금품청산 위반은 퇴직일부터 </a:t>
            </a:r>
            <a:r>
              <a:rPr lang="en-US" altLang="ko-KR" sz="1600" spc="-100">
                <a:solidFill>
                  <a:schemeClr val="accent2"/>
                </a:solidFill>
                <a:latin typeface="+mj-ea"/>
                <a:ea typeface="+mj-ea"/>
                <a:cs typeface="+mn-cs"/>
              </a:rPr>
              <a:t>‘14</a:t>
            </a:r>
            <a:r>
              <a:rPr lang="ko-KR" altLang="en-US" sz="1600" spc="-100">
                <a:solidFill>
                  <a:schemeClr val="accent2"/>
                </a:solidFill>
                <a:latin typeface="+mj-ea"/>
                <a:ea typeface="+mj-ea"/>
                <a:cs typeface="+mn-cs"/>
              </a:rPr>
              <a:t>일이 경과한 날</a:t>
            </a:r>
            <a:r>
              <a:rPr lang="en-US" altLang="ko-KR" sz="1600" spc="-100">
                <a:solidFill>
                  <a:schemeClr val="accent2"/>
                </a:solidFill>
                <a:latin typeface="+mj-ea"/>
                <a:ea typeface="+mj-ea"/>
                <a:cs typeface="+mn-cs"/>
              </a:rPr>
              <a:t>’</a:t>
            </a:r>
            <a:r>
              <a:rPr lang="ko-KR" altLang="en-US" sz="1600" spc="-100">
                <a:solidFill>
                  <a:schemeClr val="accent2"/>
                </a:solidFill>
                <a:latin typeface="+mj-ea"/>
                <a:ea typeface="+mj-ea"/>
                <a:cs typeface="+mn-cs"/>
              </a:rPr>
              <a:t>부터 기산되어 </a:t>
            </a:r>
            <a:r>
              <a:rPr lang="en-US" altLang="ko-KR" sz="1600" spc="-100">
                <a:solidFill>
                  <a:schemeClr val="accent2"/>
                </a:solidFill>
                <a:latin typeface="+mj-ea"/>
                <a:ea typeface="+mj-ea"/>
                <a:cs typeface="+mn-cs"/>
              </a:rPr>
              <a:t>5</a:t>
            </a:r>
            <a:r>
              <a:rPr lang="ko-KR" altLang="en-US" sz="1600" spc="-100">
                <a:solidFill>
                  <a:schemeClr val="accent2"/>
                </a:solidFill>
                <a:latin typeface="+mj-ea"/>
                <a:ea typeface="+mj-ea"/>
                <a:cs typeface="+mn-cs"/>
              </a:rPr>
              <a:t>년 경과하면 처벌할 수 없음 </a:t>
            </a:r>
            <a:endParaRPr lang="ko-KR" altLang="en-US" sz="1600" spc="-100">
              <a:solidFill>
                <a:schemeClr val="accent2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582251" y="6089571"/>
            <a:ext cx="8219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ko-KR" altLang="en-US" spc="-100">
                <a:solidFill>
                  <a:srgbClr val="177841"/>
                </a:solidFill>
                <a:latin typeface="+mj-ea"/>
                <a:ea typeface="+mj-ea"/>
                <a:cs typeface="+mn-cs"/>
              </a:rPr>
              <a:t>임금채권 소멸시효가 완성되었다 하더라도 공소시효가 남아 있는 경우 형사처벌 가능 </a:t>
            </a:r>
            <a:endParaRPr lang="ko-KR" altLang="en-US" spc="-100">
              <a:solidFill>
                <a:srgbClr val="177841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19" name="화살표: 오른쪽 18">
            <a:extLst>
              <a:ext uri="{FF2B5EF4-FFF2-40B4-BE49-F238E27FC236}">
                <a16:creationId xmlns:a16="http://schemas.microsoft.com/office/drawing/2014/main" id="{23A2A8A2-A097-429D-B2BA-729F7CC2A784}"/>
              </a:ext>
            </a:extLst>
          </p:cNvPr>
          <p:cNvSpPr/>
          <p:nvPr/>
        </p:nvSpPr>
        <p:spPr>
          <a:xfrm>
            <a:off x="0" y="6120348"/>
            <a:ext cx="634260" cy="307777"/>
          </a:xfrm>
          <a:prstGeom prst="rightArrow">
            <a:avLst/>
          </a:prstGeom>
          <a:gradFill flip="none" rotWithShape="1">
            <a:gsLst>
              <a:gs pos="0">
                <a:srgbClr val="177841"/>
              </a:gs>
              <a:gs pos="100000">
                <a:srgbClr val="70AD4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C572086F-76D2-4219-A496-6633908EEBF1}"/>
              </a:ext>
            </a:extLst>
          </p:cNvPr>
          <p:cNvGrpSpPr/>
          <p:nvPr/>
        </p:nvGrpSpPr>
        <p:grpSpPr>
          <a:xfrm>
            <a:off x="0" y="-12048"/>
            <a:ext cx="1231900" cy="307777"/>
            <a:chOff x="0" y="12228"/>
            <a:chExt cx="1231900" cy="307777"/>
          </a:xfrm>
        </p:grpSpPr>
        <p:sp>
          <p:nvSpPr>
            <p:cNvPr id="26" name="직사각형 17">
              <a:extLst>
                <a:ext uri="{FF2B5EF4-FFF2-40B4-BE49-F238E27FC236}">
                  <a16:creationId xmlns:a16="http://schemas.microsoft.com/office/drawing/2014/main" id="{C628047A-74AB-48F8-84A2-1D861A78DAF4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9DDD34BD-9CE6-473F-8E4D-7BB4B0D2F798}"/>
                </a:ext>
              </a:extLst>
            </p:cNvPr>
            <p:cNvSpPr/>
            <p:nvPr/>
          </p:nvSpPr>
          <p:spPr>
            <a:xfrm>
              <a:off x="115750" y="12228"/>
              <a:ext cx="82586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Ⅲ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임 금</a:t>
              </a: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29" name="직각 삼각형 28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27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914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DB90EC5F-9FF5-4852-B13C-65A73CD97855}"/>
              </a:ext>
            </a:extLst>
          </p:cNvPr>
          <p:cNvSpPr/>
          <p:nvPr/>
        </p:nvSpPr>
        <p:spPr>
          <a:xfrm>
            <a:off x="3894071" y="2886372"/>
            <a:ext cx="5249929" cy="66530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6B1FE0E-C3DC-4800-AD99-C00D1BF9215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815697" y="2815898"/>
            <a:ext cx="3177533" cy="798839"/>
          </a:xfrm>
        </p:spPr>
        <p:txBody>
          <a:bodyPr wrap="square" anchor="ctr">
            <a:noAutofit/>
          </a:bodyPr>
          <a:lstStyle/>
          <a:p>
            <a:pPr marL="0" indent="0" algn="dist">
              <a:lnSpc>
                <a:spcPct val="100000"/>
              </a:lnSpc>
              <a:buNone/>
            </a:pPr>
            <a:r>
              <a:rPr lang="ko-KR" altLang="en-US" sz="5000" spc="600">
                <a:solidFill>
                  <a:schemeClr val="bg1"/>
                </a:solidFill>
                <a:latin typeface="+mj-ea"/>
                <a:ea typeface="+mj-ea"/>
              </a:rPr>
              <a:t>최저임금</a:t>
            </a:r>
          </a:p>
        </p:txBody>
      </p:sp>
      <p:sp>
        <p:nvSpPr>
          <p:cNvPr id="8" name="원형: 비어 있음 7">
            <a:extLst>
              <a:ext uri="{FF2B5EF4-FFF2-40B4-BE49-F238E27FC236}">
                <a16:creationId xmlns:a16="http://schemas.microsoft.com/office/drawing/2014/main" id="{CFD91C8B-B656-4A69-957B-1F02FAA3332A}"/>
              </a:ext>
            </a:extLst>
          </p:cNvPr>
          <p:cNvSpPr/>
          <p:nvPr/>
        </p:nvSpPr>
        <p:spPr>
          <a:xfrm>
            <a:off x="-728823" y="1629052"/>
            <a:ext cx="4686300" cy="4686300"/>
          </a:xfrm>
          <a:prstGeom prst="donut">
            <a:avLst>
              <a:gd name="adj" fmla="val 13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CD2D564-AB26-49FA-8AE4-8221808A9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7809" y="1750496"/>
            <a:ext cx="368719" cy="365495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7B030A2C-F514-4F33-A10E-AF1EE945CCB7}"/>
              </a:ext>
            </a:extLst>
          </p:cNvPr>
          <p:cNvGrpSpPr/>
          <p:nvPr/>
        </p:nvGrpSpPr>
        <p:grpSpPr>
          <a:xfrm rot="20022667">
            <a:off x="3252343" y="3902527"/>
            <a:ext cx="1093686" cy="1210490"/>
            <a:chOff x="2798926" y="4795238"/>
            <a:chExt cx="1093686" cy="1210490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0E4F6A76-6590-40BC-8903-24AB847F33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927482">
              <a:off x="3493930" y="4795238"/>
              <a:ext cx="398682" cy="395391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8AC8B452-E408-4060-A2F1-8D95D1DFA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927482">
              <a:off x="3179764" y="5244287"/>
              <a:ext cx="390063" cy="384443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1991A690-03E5-4F68-A5BD-9A8D810FF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927482">
              <a:off x="2798926" y="5618979"/>
              <a:ext cx="390062" cy="386749"/>
            </a:xfrm>
            <a:prstGeom prst="rect">
              <a:avLst/>
            </a:prstGeom>
          </p:spPr>
        </p:pic>
      </p:grpSp>
      <p:pic>
        <p:nvPicPr>
          <p:cNvPr id="18" name="그림 17">
            <a:extLst>
              <a:ext uri="{FF2B5EF4-FFF2-40B4-BE49-F238E27FC236}">
                <a16:creationId xmlns:a16="http://schemas.microsoft.com/office/drawing/2014/main" id="{15553DA3-6402-4C75-8508-D94F0E1716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97" y="2411615"/>
            <a:ext cx="3176894" cy="315721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D2685D98-C20E-4782-A5AA-D362947EED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10415">
            <a:off x="2904971" y="2014829"/>
            <a:ext cx="381443" cy="378107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26E9F42A-63BE-4C7D-991E-F644D2AEF3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927482">
            <a:off x="3254366" y="2371991"/>
            <a:ext cx="381443" cy="378107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585E36C8-70C4-4111-9C42-38974C0F6B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927482">
            <a:off x="3387181" y="2768740"/>
            <a:ext cx="931925" cy="918674"/>
          </a:xfrm>
          <a:prstGeom prst="rect">
            <a:avLst/>
          </a:prstGeom>
        </p:spPr>
      </p:pic>
      <p:sp>
        <p:nvSpPr>
          <p:cNvPr id="28" name="직사각형 27">
            <a:extLst>
              <a:ext uri="{FF2B5EF4-FFF2-40B4-BE49-F238E27FC236}">
                <a16:creationId xmlns:a16="http://schemas.microsoft.com/office/drawing/2014/main" id="{29D9E6CB-6F0F-4EF4-B0C6-A7B6A3A03B34}"/>
              </a:ext>
            </a:extLst>
          </p:cNvPr>
          <p:cNvSpPr/>
          <p:nvPr/>
        </p:nvSpPr>
        <p:spPr>
          <a:xfrm>
            <a:off x="3607713" y="2889290"/>
            <a:ext cx="460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ko-KR" sz="4000">
                <a:solidFill>
                  <a:prstClr val="white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4</a:t>
            </a:r>
            <a:endParaRPr lang="ko-KR" altLang="en-US" sz="1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30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DB90EC5F-9FF5-4852-B13C-65A73CD97855}"/>
              </a:ext>
            </a:extLst>
          </p:cNvPr>
          <p:cNvSpPr/>
          <p:nvPr/>
        </p:nvSpPr>
        <p:spPr>
          <a:xfrm>
            <a:off x="3894071" y="2886372"/>
            <a:ext cx="5249929" cy="66530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6B1FE0E-C3DC-4800-AD99-C00D1BF9215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29116" y="2815898"/>
            <a:ext cx="3573283" cy="798839"/>
          </a:xfrm>
        </p:spPr>
        <p:txBody>
          <a:bodyPr wrap="square" anchor="ctr">
            <a:noAutofit/>
          </a:bodyPr>
          <a:lstStyle/>
          <a:p>
            <a:pPr marL="0" indent="0" algn="dist">
              <a:lnSpc>
                <a:spcPct val="100000"/>
              </a:lnSpc>
              <a:buNone/>
            </a:pPr>
            <a:r>
              <a:rPr lang="ko-KR" altLang="en-US" sz="5000" spc="600">
                <a:solidFill>
                  <a:schemeClr val="bg1"/>
                </a:solidFill>
                <a:latin typeface="+mj-ea"/>
                <a:ea typeface="+mj-ea"/>
              </a:rPr>
              <a:t>근로계약</a:t>
            </a:r>
          </a:p>
        </p:txBody>
      </p:sp>
      <p:sp>
        <p:nvSpPr>
          <p:cNvPr id="8" name="원형: 비어 있음 7">
            <a:extLst>
              <a:ext uri="{FF2B5EF4-FFF2-40B4-BE49-F238E27FC236}">
                <a16:creationId xmlns:a16="http://schemas.microsoft.com/office/drawing/2014/main" id="{CFD91C8B-B656-4A69-957B-1F02FAA3332A}"/>
              </a:ext>
            </a:extLst>
          </p:cNvPr>
          <p:cNvSpPr/>
          <p:nvPr/>
        </p:nvSpPr>
        <p:spPr>
          <a:xfrm>
            <a:off x="-728823" y="1629052"/>
            <a:ext cx="4686300" cy="4686300"/>
          </a:xfrm>
          <a:prstGeom prst="donut">
            <a:avLst>
              <a:gd name="adj" fmla="val 13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CD2D564-AB26-49FA-8AE4-8221808A9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7182" y="2767026"/>
            <a:ext cx="921403" cy="91334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C02B0D5-011E-4DE9-B3D3-A7A16827B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10415">
            <a:off x="3728088" y="3877793"/>
            <a:ext cx="381443" cy="378107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69878C7-7214-42BD-8268-3E0CF0F736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10415">
            <a:off x="3639632" y="4405427"/>
            <a:ext cx="381443" cy="37810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0307D559-0018-48F7-A8F7-DB3122C56A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10415">
            <a:off x="3392700" y="4842345"/>
            <a:ext cx="385752" cy="38026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0E4F6A76-6590-40BC-8903-24AB847F33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10415">
            <a:off x="3122355" y="5271672"/>
            <a:ext cx="398682" cy="395391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8AC8B452-E408-4060-A2F1-8D95D1DFAA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10415">
            <a:off x="2705958" y="5625272"/>
            <a:ext cx="390063" cy="38444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1991A690-03E5-4F68-A5BD-9A8D810FF3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810415">
            <a:off x="2187201" y="5910238"/>
            <a:ext cx="390062" cy="386749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15553DA3-6402-4C75-8508-D94F0E1716A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97" y="2411615"/>
            <a:ext cx="3176894" cy="3157212"/>
          </a:xfrm>
          <a:prstGeom prst="rect">
            <a:avLst/>
          </a:prstGeom>
        </p:spPr>
      </p:pic>
      <p:sp>
        <p:nvSpPr>
          <p:cNvPr id="28" name="직사각형 27">
            <a:extLst>
              <a:ext uri="{FF2B5EF4-FFF2-40B4-BE49-F238E27FC236}">
                <a16:creationId xmlns:a16="http://schemas.microsoft.com/office/drawing/2014/main" id="{29D9E6CB-6F0F-4EF4-B0C6-A7B6A3A03B34}"/>
              </a:ext>
            </a:extLst>
          </p:cNvPr>
          <p:cNvSpPr/>
          <p:nvPr/>
        </p:nvSpPr>
        <p:spPr>
          <a:xfrm>
            <a:off x="3607713" y="2881670"/>
            <a:ext cx="460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ko-KR" sz="4000">
                <a:solidFill>
                  <a:prstClr val="white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1</a:t>
            </a:r>
            <a:endParaRPr lang="ko-KR" altLang="en-US" sz="1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35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직사각형 59"/>
          <p:cNvSpPr/>
          <p:nvPr/>
        </p:nvSpPr>
        <p:spPr>
          <a:xfrm>
            <a:off x="3069805" y="2471274"/>
            <a:ext cx="5361793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TextBox 60"/>
          <p:cNvSpPr txBox="1"/>
          <p:nvPr/>
        </p:nvSpPr>
        <p:spPr>
          <a:xfrm>
            <a:off x="3001315" y="2413466"/>
            <a:ext cx="5710460" cy="100410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latinLnBrk="1">
              <a:defRPr/>
            </a:pP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’26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년 기준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시간급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</a:rPr>
              <a:t>10,320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원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월 환산액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</a:rPr>
              <a:t>(2,156,880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원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en-US" altLang="ko-KR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defRPr/>
            </a:pP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* 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’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25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년 기준 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시간급 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10,030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원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월 환산액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(2,096,270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원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en-US" altLang="ko-KR" sz="14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defRPr/>
            </a:pP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* 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월 환산액은 주 소정근로 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40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시간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월 환산 기준시간 수 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209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시간</a:t>
            </a:r>
            <a:b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 (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주당 유급주휴 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8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시간 포함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 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기준</a:t>
            </a:r>
            <a:endParaRPr lang="en-US" altLang="ko-KR" sz="14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cxnSp>
        <p:nvCxnSpPr>
          <p:cNvPr id="62" name="직선 연결선 61">
            <a:extLst>
              <a:ext uri="{FF2B5EF4-FFF2-40B4-BE49-F238E27FC236}">
                <a16:creationId xmlns:a16="http://schemas.microsoft.com/office/drawing/2014/main" id="{8A37ADD6-0626-4D41-BAE0-A2A30ED36677}"/>
              </a:ext>
            </a:extLst>
          </p:cNvPr>
          <p:cNvCxnSpPr>
            <a:cxnSpLocks/>
          </p:cNvCxnSpPr>
          <p:nvPr/>
        </p:nvCxnSpPr>
        <p:spPr>
          <a:xfrm flipH="1">
            <a:off x="279400" y="2843555"/>
            <a:ext cx="1306020" cy="6171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3694C0FF-9A34-4A07-A28B-CB02930F453D}"/>
              </a:ext>
            </a:extLst>
          </p:cNvPr>
          <p:cNvCxnSpPr>
            <a:cxnSpLocks/>
          </p:cNvCxnSpPr>
          <p:nvPr/>
        </p:nvCxnSpPr>
        <p:spPr>
          <a:xfrm flipH="1">
            <a:off x="543447" y="5967641"/>
            <a:ext cx="1041973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>
            <a:extLst>
              <a:ext uri="{FF2B5EF4-FFF2-40B4-BE49-F238E27FC236}">
                <a16:creationId xmlns:a16="http://schemas.microsoft.com/office/drawing/2014/main" id="{92E5DBC7-D134-48E1-B532-298E92770883}"/>
              </a:ext>
            </a:extLst>
          </p:cNvPr>
          <p:cNvCxnSpPr>
            <a:cxnSpLocks/>
          </p:cNvCxnSpPr>
          <p:nvPr/>
        </p:nvCxnSpPr>
        <p:spPr>
          <a:xfrm flipH="1">
            <a:off x="1125381" y="3853295"/>
            <a:ext cx="642372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54B67AE4-2015-4F17-9546-182FD7BA8DC8}"/>
              </a:ext>
            </a:extLst>
          </p:cNvPr>
          <p:cNvCxnSpPr>
            <a:cxnSpLocks/>
          </p:cNvCxnSpPr>
          <p:nvPr/>
        </p:nvCxnSpPr>
        <p:spPr>
          <a:xfrm flipH="1" flipV="1">
            <a:off x="1151674" y="4976512"/>
            <a:ext cx="830916" cy="1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사각형: 둥근 모서리 30">
            <a:extLst>
              <a:ext uri="{FF2B5EF4-FFF2-40B4-BE49-F238E27FC236}">
                <a16:creationId xmlns:a16="http://schemas.microsoft.com/office/drawing/2014/main" id="{675D6D0F-0247-48A5-B764-5C3F088B3541}"/>
              </a:ext>
            </a:extLst>
          </p:cNvPr>
          <p:cNvSpPr/>
          <p:nvPr/>
        </p:nvSpPr>
        <p:spPr>
          <a:xfrm>
            <a:off x="1400979" y="4610411"/>
            <a:ext cx="1505398" cy="703393"/>
          </a:xfrm>
          <a:prstGeom prst="roundRect">
            <a:avLst>
              <a:gd name="adj" fmla="val 8400"/>
            </a:avLst>
          </a:prstGeom>
          <a:solidFill>
            <a:srgbClr val="70AD47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7" name="사각형: 둥근 모서리 31">
            <a:extLst>
              <a:ext uri="{FF2B5EF4-FFF2-40B4-BE49-F238E27FC236}">
                <a16:creationId xmlns:a16="http://schemas.microsoft.com/office/drawing/2014/main" id="{F750B733-501A-4191-AEFC-8A41C1614353}"/>
              </a:ext>
            </a:extLst>
          </p:cNvPr>
          <p:cNvSpPr/>
          <p:nvPr/>
        </p:nvSpPr>
        <p:spPr>
          <a:xfrm>
            <a:off x="1400979" y="5536754"/>
            <a:ext cx="1505398" cy="861774"/>
          </a:xfrm>
          <a:prstGeom prst="roundRect">
            <a:avLst>
              <a:gd name="adj" fmla="val 8972"/>
            </a:avLst>
          </a:prstGeom>
          <a:solidFill>
            <a:srgbClr val="70AD47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68" name="그룹 67"/>
          <p:cNvGrpSpPr/>
          <p:nvPr/>
        </p:nvGrpSpPr>
        <p:grpSpPr>
          <a:xfrm>
            <a:off x="1400979" y="2498030"/>
            <a:ext cx="1505398" cy="703393"/>
            <a:chOff x="1400979" y="2557299"/>
            <a:chExt cx="1505398" cy="703393"/>
          </a:xfrm>
        </p:grpSpPr>
        <p:sp>
          <p:nvSpPr>
            <p:cNvPr id="69" name="사각형: 둥근 모서리 28">
              <a:extLst>
                <a:ext uri="{FF2B5EF4-FFF2-40B4-BE49-F238E27FC236}">
                  <a16:creationId xmlns:a16="http://schemas.microsoft.com/office/drawing/2014/main" id="{A2A799DA-5C49-42E3-B272-3152AB1950DE}"/>
                </a:ext>
              </a:extLst>
            </p:cNvPr>
            <p:cNvSpPr/>
            <p:nvPr/>
          </p:nvSpPr>
          <p:spPr>
            <a:xfrm>
              <a:off x="1400979" y="2557299"/>
              <a:ext cx="1505398" cy="703393"/>
            </a:xfrm>
            <a:prstGeom prst="roundRect">
              <a:avLst>
                <a:gd name="adj" fmla="val 11001"/>
              </a:avLst>
            </a:prstGeom>
            <a:solidFill>
              <a:srgbClr val="70AD47"/>
            </a:soli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3CC32A0-7598-4609-9AE2-AD1206D5C89A}"/>
                </a:ext>
              </a:extLst>
            </p:cNvPr>
            <p:cNvSpPr txBox="1"/>
            <p:nvPr/>
          </p:nvSpPr>
          <p:spPr>
            <a:xfrm>
              <a:off x="1476569" y="2723678"/>
              <a:ext cx="13542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err="1" smtClean="0">
                  <a:solidFill>
                    <a:schemeClr val="bg1"/>
                  </a:solidFill>
                  <a:latin typeface="+mj-ea"/>
                  <a:ea typeface="+mj-ea"/>
                </a:rPr>
                <a:t>최저임금액</a:t>
              </a:r>
              <a:endParaRPr lang="ko-KR" altLang="en-US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71" name="그룹 70"/>
          <p:cNvGrpSpPr/>
          <p:nvPr/>
        </p:nvGrpSpPr>
        <p:grpSpPr>
          <a:xfrm>
            <a:off x="1400979" y="3463662"/>
            <a:ext cx="1505398" cy="895448"/>
            <a:chOff x="1400979" y="3480596"/>
            <a:chExt cx="1505398" cy="895448"/>
          </a:xfrm>
        </p:grpSpPr>
        <p:sp>
          <p:nvSpPr>
            <p:cNvPr id="72" name="사각형: 둥근 모서리 29">
              <a:extLst>
                <a:ext uri="{FF2B5EF4-FFF2-40B4-BE49-F238E27FC236}">
                  <a16:creationId xmlns:a16="http://schemas.microsoft.com/office/drawing/2014/main" id="{B211310C-552D-4E6D-AC61-11044D47D81D}"/>
                </a:ext>
              </a:extLst>
            </p:cNvPr>
            <p:cNvSpPr/>
            <p:nvPr/>
          </p:nvSpPr>
          <p:spPr>
            <a:xfrm>
              <a:off x="1400979" y="3480596"/>
              <a:ext cx="1505398" cy="895448"/>
            </a:xfrm>
            <a:prstGeom prst="roundRect">
              <a:avLst>
                <a:gd name="adj" fmla="val 10134"/>
              </a:avLst>
            </a:prstGeom>
            <a:solidFill>
              <a:srgbClr val="70AD47"/>
            </a:soli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60BB3EEA-4BF8-4CFC-8285-0ED5607386EC}"/>
                </a:ext>
              </a:extLst>
            </p:cNvPr>
            <p:cNvSpPr txBox="1"/>
            <p:nvPr/>
          </p:nvSpPr>
          <p:spPr>
            <a:xfrm>
              <a:off x="1476569" y="3728265"/>
              <a:ext cx="13542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solidFill>
                    <a:schemeClr val="bg1"/>
                  </a:solidFill>
                  <a:latin typeface="+mj-ea"/>
                  <a:ea typeface="+mj-ea"/>
                </a:rPr>
                <a:t>산입범위</a:t>
              </a:r>
              <a:endParaRPr lang="ko-KR" altLang="en-US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756EDE94-0D43-4A0C-834A-B660362ABD46}"/>
              </a:ext>
            </a:extLst>
          </p:cNvPr>
          <p:cNvSpPr txBox="1"/>
          <p:nvPr/>
        </p:nvSpPr>
        <p:spPr>
          <a:xfrm>
            <a:off x="1328116" y="4632067"/>
            <a:ext cx="1651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chemeClr val="bg1"/>
                </a:solidFill>
                <a:latin typeface="+mj-ea"/>
                <a:ea typeface="+mj-ea"/>
              </a:rPr>
              <a:t>최저임금 </a:t>
            </a:r>
            <a:r>
              <a:rPr lang="ko-KR" altLang="en-US" dirty="0" smtClean="0">
                <a:solidFill>
                  <a:schemeClr val="bg1"/>
                </a:solidFill>
                <a:latin typeface="+mj-ea"/>
                <a:ea typeface="+mj-ea"/>
              </a:rPr>
              <a:t>미</a:t>
            </a:r>
            <a:r>
              <a:rPr lang="ko-KR" altLang="en-US" dirty="0">
                <a:solidFill>
                  <a:schemeClr val="bg1"/>
                </a:solidFill>
                <a:latin typeface="+mj-ea"/>
                <a:ea typeface="+mj-ea"/>
              </a:rPr>
              <a:t>달</a:t>
            </a:r>
            <a:r>
              <a:rPr lang="ko-KR" altLang="en-US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ko-KR" altLang="en-US" dirty="0">
                <a:solidFill>
                  <a:schemeClr val="bg1"/>
                </a:solidFill>
                <a:latin typeface="+mj-ea"/>
                <a:ea typeface="+mj-ea"/>
              </a:rPr>
              <a:t>근로계약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17BE219-800A-4A9C-AF46-A9B35A32CF18}"/>
              </a:ext>
            </a:extLst>
          </p:cNvPr>
          <p:cNvSpPr txBox="1"/>
          <p:nvPr/>
        </p:nvSpPr>
        <p:spPr>
          <a:xfrm>
            <a:off x="1476569" y="5782975"/>
            <a:ext cx="1354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감액적용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027148" y="4675367"/>
            <a:ext cx="5988612" cy="599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최저임금액에 미치지 못하는 금액을 임금으로 정한 부분은 무효</a:t>
            </a:r>
            <a:b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</a:b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-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최저임금 위반시 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 이하의 징역 또는 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천만원 이하의 벌금</a:t>
            </a:r>
            <a:endParaRPr lang="ko-KR" altLang="en-US" sz="1600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042658" y="5536754"/>
            <a:ext cx="6163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수습 사용 중에 있는 자로서 수습사용한 날부터</a:t>
            </a:r>
            <a:b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</a:b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3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개월 이내인 자는 최저임금의 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90%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지급 가능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lvl="0">
              <a:defRPr/>
            </a:pP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※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단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1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년 미만 근로계약 근로자와 단순노무 종사자는 수습기간 중에도 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100% 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적용</a:t>
            </a:r>
            <a:endParaRPr lang="ko-KR" altLang="en-US" sz="14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78" name="제목 16">
            <a:extLst>
              <a:ext uri="{FF2B5EF4-FFF2-40B4-BE49-F238E27FC236}">
                <a16:creationId xmlns:a16="http://schemas.microsoft.com/office/drawing/2014/main" id="{84009250-E891-407F-864D-4914C9150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33036"/>
            <a:ext cx="7886700" cy="592044"/>
          </a:xfrm>
        </p:spPr>
        <p:txBody>
          <a:bodyPr/>
          <a:lstStyle/>
          <a:p>
            <a:r>
              <a:rPr lang="ko-KR" altLang="en-US" dirty="0"/>
              <a:t>최저임금</a:t>
            </a:r>
          </a:p>
        </p:txBody>
      </p:sp>
      <p:sp>
        <p:nvSpPr>
          <p:cNvPr id="79" name="사각형: 둥근 모서리 19">
            <a:extLst>
              <a:ext uri="{FF2B5EF4-FFF2-40B4-BE49-F238E27FC236}">
                <a16:creationId xmlns:a16="http://schemas.microsoft.com/office/drawing/2014/main" id="{13A077E7-22B6-43B0-A2C9-45F8DB87B01A}"/>
              </a:ext>
            </a:extLst>
          </p:cNvPr>
          <p:cNvSpPr/>
          <p:nvPr/>
        </p:nvSpPr>
        <p:spPr>
          <a:xfrm>
            <a:off x="472440" y="1144839"/>
            <a:ext cx="8272587" cy="105589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EA3BCA1-1418-4341-8461-B91C16984EB9}"/>
              </a:ext>
            </a:extLst>
          </p:cNvPr>
          <p:cNvSpPr txBox="1"/>
          <p:nvPr/>
        </p:nvSpPr>
        <p:spPr>
          <a:xfrm>
            <a:off x="844590" y="1198821"/>
            <a:ext cx="75953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최저임금은 근로자에게 </a:t>
            </a:r>
            <a:r>
              <a:rPr lang="ko-KR" altLang="en-US" dirty="0">
                <a:solidFill>
                  <a:srgbClr val="0070C0"/>
                </a:solidFill>
                <a:latin typeface="+mj-ea"/>
                <a:ea typeface="+mj-ea"/>
              </a:rPr>
              <a:t>임금의 최저수준을 </a:t>
            </a:r>
            <a:r>
              <a:rPr lang="ko-KR" altLang="en-US" dirty="0" smtClean="0">
                <a:solidFill>
                  <a:srgbClr val="0070C0"/>
                </a:solidFill>
                <a:latin typeface="+mj-ea"/>
                <a:ea typeface="+mj-ea"/>
              </a:rPr>
              <a:t>보장하</a:t>
            </a:r>
            <a:r>
              <a:rPr lang="ko-KR" altLang="en-US" dirty="0">
                <a:solidFill>
                  <a:srgbClr val="0070C0"/>
                </a:solidFill>
                <a:latin typeface="+mj-ea"/>
                <a:ea typeface="+mj-ea"/>
              </a:rPr>
              <a:t>여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/>
            </a:r>
            <a:b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 dirty="0" smtClean="0">
                <a:solidFill>
                  <a:srgbClr val="0070C0"/>
                </a:solidFill>
                <a:latin typeface="+mj-ea"/>
                <a:ea typeface="+mj-ea"/>
              </a:rPr>
              <a:t>근로자의 생활안정과 노동력의 질적 향상을 도모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하는 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제도로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b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근로자를 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사용하는 </a:t>
            </a:r>
            <a:r>
              <a:rPr lang="ko-KR" altLang="en-US" dirty="0">
                <a:solidFill>
                  <a:srgbClr val="0070C0"/>
                </a:solidFill>
                <a:latin typeface="+mj-ea"/>
                <a:ea typeface="+mj-ea"/>
              </a:rPr>
              <a:t>모든 사업 또는 사업장에 적용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B5776638-4DFA-43F6-9E81-B92526E51013}"/>
              </a:ext>
            </a:extLst>
          </p:cNvPr>
          <p:cNvSpPr txBox="1"/>
          <p:nvPr/>
        </p:nvSpPr>
        <p:spPr>
          <a:xfrm>
            <a:off x="-106586" y="3907697"/>
            <a:ext cx="12617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꼭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 err="1"/>
              <a:t>알아야할</a:t>
            </a: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sz="2400" dirty="0">
                <a:latin typeface="+mj-ea"/>
                <a:ea typeface="+mj-ea"/>
              </a:rPr>
              <a:t>4</a:t>
            </a:r>
            <a:r>
              <a:rPr lang="ko-KR" altLang="en-US" sz="2400" dirty="0">
                <a:latin typeface="+mj-ea"/>
                <a:ea typeface="+mj-ea"/>
              </a:rPr>
              <a:t>가지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82" name="자유형: 도형 34">
            <a:extLst>
              <a:ext uri="{FF2B5EF4-FFF2-40B4-BE49-F238E27FC236}">
                <a16:creationId xmlns:a16="http://schemas.microsoft.com/office/drawing/2014/main" id="{32644200-8B86-4AE6-B49F-1CB7F5079AE4}"/>
              </a:ext>
            </a:extLst>
          </p:cNvPr>
          <p:cNvSpPr/>
          <p:nvPr/>
        </p:nvSpPr>
        <p:spPr>
          <a:xfrm>
            <a:off x="-8735" y="2695080"/>
            <a:ext cx="1213033" cy="3485304"/>
          </a:xfrm>
          <a:custGeom>
            <a:avLst/>
            <a:gdLst>
              <a:gd name="connsiteX0" fmla="*/ 0 w 1588993"/>
              <a:gd name="connsiteY0" fmla="*/ 0 h 3246780"/>
              <a:gd name="connsiteX1" fmla="*/ 129943 w 1588993"/>
              <a:gd name="connsiteY1" fmla="*/ 6562 h 3246780"/>
              <a:gd name="connsiteX2" fmla="*/ 1588993 w 1588993"/>
              <a:gd name="connsiteY2" fmla="*/ 1623390 h 3246780"/>
              <a:gd name="connsiteX3" fmla="*/ 129943 w 1588993"/>
              <a:gd name="connsiteY3" fmla="*/ 3240218 h 3246780"/>
              <a:gd name="connsiteX4" fmla="*/ 0 w 1588993"/>
              <a:gd name="connsiteY4" fmla="*/ 3246780 h 3246780"/>
              <a:gd name="connsiteX5" fmla="*/ 0 w 1588993"/>
              <a:gd name="connsiteY5" fmla="*/ 3142863 h 3246780"/>
              <a:gd name="connsiteX6" fmla="*/ 119318 w 1588993"/>
              <a:gd name="connsiteY6" fmla="*/ 3136838 h 3246780"/>
              <a:gd name="connsiteX7" fmla="*/ 1485076 w 1588993"/>
              <a:gd name="connsiteY7" fmla="*/ 1623390 h 3246780"/>
              <a:gd name="connsiteX8" fmla="*/ 119318 w 1588993"/>
              <a:gd name="connsiteY8" fmla="*/ 109942 h 3246780"/>
              <a:gd name="connsiteX9" fmla="*/ 0 w 1588993"/>
              <a:gd name="connsiteY9" fmla="*/ 103917 h 3246780"/>
              <a:gd name="connsiteX10" fmla="*/ 0 w 1588993"/>
              <a:gd name="connsiteY10" fmla="*/ 0 h 3246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88993" h="3246780">
                <a:moveTo>
                  <a:pt x="0" y="0"/>
                </a:moveTo>
                <a:lnTo>
                  <a:pt x="129943" y="6562"/>
                </a:lnTo>
                <a:cubicBezTo>
                  <a:pt x="949470" y="89789"/>
                  <a:pt x="1588993" y="781905"/>
                  <a:pt x="1588993" y="1623390"/>
                </a:cubicBezTo>
                <a:cubicBezTo>
                  <a:pt x="1588993" y="2464875"/>
                  <a:pt x="949470" y="3156991"/>
                  <a:pt x="129943" y="3240218"/>
                </a:cubicBezTo>
                <a:lnTo>
                  <a:pt x="0" y="3246780"/>
                </a:lnTo>
                <a:lnTo>
                  <a:pt x="0" y="3142863"/>
                </a:lnTo>
                <a:lnTo>
                  <a:pt x="119318" y="3136838"/>
                </a:lnTo>
                <a:cubicBezTo>
                  <a:pt x="886444" y="3058932"/>
                  <a:pt x="1485076" y="2411070"/>
                  <a:pt x="1485076" y="1623390"/>
                </a:cubicBezTo>
                <a:cubicBezTo>
                  <a:pt x="1485076" y="835710"/>
                  <a:pt x="886444" y="187848"/>
                  <a:pt x="119318" y="109942"/>
                </a:cubicBezTo>
                <a:lnTo>
                  <a:pt x="0" y="103917"/>
                </a:lnTo>
                <a:lnTo>
                  <a:pt x="0" y="0"/>
                </a:lnTo>
                <a:close/>
              </a:path>
            </a:pathLst>
          </a:custGeom>
          <a:solidFill>
            <a:srgbClr val="FF78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TextBox 82"/>
          <p:cNvSpPr txBox="1"/>
          <p:nvPr/>
        </p:nvSpPr>
        <p:spPr>
          <a:xfrm>
            <a:off x="3027150" y="3499785"/>
            <a:ext cx="6127648" cy="851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latinLnBrk="1"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매월 지급되는 임금</a:t>
            </a:r>
            <a:b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-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’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24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년부터 매월 지급하는 상여금 및 식비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숙박비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교통비 등 근로자의</a:t>
            </a:r>
            <a:endParaRPr lang="ko-KR" altLang="en-US" sz="1600" spc="-1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 latinLnBrk="1">
              <a:defRPr/>
            </a:pP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 생활보조 또는 복리후생을 위한 성질의 임금은 최저임금에 전부 포함 </a:t>
            </a:r>
            <a:endParaRPr lang="ko-KR" altLang="en-US" sz="1600" spc="-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FBAF7C66-9E9D-436B-A0CE-6E18B4E32EBB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27" name="직사각형 17">
              <a:extLst>
                <a:ext uri="{FF2B5EF4-FFF2-40B4-BE49-F238E27FC236}">
                  <a16:creationId xmlns:a16="http://schemas.microsoft.com/office/drawing/2014/main" id="{BB0A331C-6449-4DE9-8257-61F83596D1B2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210669BF-0CB3-404F-A865-F64C2ED4F88A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Ⅳ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최저임금</a:t>
              </a: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30" name="직각 삼각형 29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29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968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615C7D07-4BC2-4B70-8B30-6F7F74EFA38A}"/>
              </a:ext>
            </a:extLst>
          </p:cNvPr>
          <p:cNvSpPr/>
          <p:nvPr/>
        </p:nvSpPr>
        <p:spPr>
          <a:xfrm>
            <a:off x="352117" y="3692143"/>
            <a:ext cx="8549277" cy="2038313"/>
          </a:xfrm>
          <a:prstGeom prst="roundRect">
            <a:avLst>
              <a:gd name="adj" fmla="val 12795"/>
            </a:avLst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FC0AAD1D-A6D0-49E1-B393-E8E7E109285E}"/>
              </a:ext>
            </a:extLst>
          </p:cNvPr>
          <p:cNvSpPr/>
          <p:nvPr/>
        </p:nvSpPr>
        <p:spPr>
          <a:xfrm>
            <a:off x="352117" y="2016977"/>
            <a:ext cx="8549277" cy="1209332"/>
          </a:xfrm>
          <a:prstGeom prst="roundRect">
            <a:avLst>
              <a:gd name="adj" fmla="val 12795"/>
            </a:avLst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51D7F4B7-C2E0-4A96-AE53-2758151BCA03}"/>
              </a:ext>
            </a:extLst>
          </p:cNvPr>
          <p:cNvGrpSpPr/>
          <p:nvPr/>
        </p:nvGrpSpPr>
        <p:grpSpPr>
          <a:xfrm>
            <a:off x="347037" y="1999211"/>
            <a:ext cx="1927628" cy="3745926"/>
            <a:chOff x="390998" y="1386641"/>
            <a:chExt cx="1927628" cy="1969892"/>
          </a:xfrm>
          <a:gradFill>
            <a:gsLst>
              <a:gs pos="0">
                <a:srgbClr val="70AD47"/>
              </a:gs>
              <a:gs pos="100000">
                <a:srgbClr val="0673C0"/>
              </a:gs>
            </a:gsLst>
            <a:lin ang="5400000" scaled="1"/>
          </a:gradFill>
        </p:grpSpPr>
        <p:sp>
          <p:nvSpPr>
            <p:cNvPr id="29" name="사각형: 둥근 모서리 28">
              <a:extLst>
                <a:ext uri="{FF2B5EF4-FFF2-40B4-BE49-F238E27FC236}">
                  <a16:creationId xmlns:a16="http://schemas.microsoft.com/office/drawing/2014/main" id="{A2A799DA-5C49-42E3-B272-3152AB1950DE}"/>
                </a:ext>
              </a:extLst>
            </p:cNvPr>
            <p:cNvSpPr/>
            <p:nvPr/>
          </p:nvSpPr>
          <p:spPr>
            <a:xfrm>
              <a:off x="390998" y="1386641"/>
              <a:ext cx="1921616" cy="645302"/>
            </a:xfrm>
            <a:prstGeom prst="roundRect">
              <a:avLst>
                <a:gd name="adj" fmla="val 11001"/>
              </a:avLst>
            </a:prstGeom>
            <a:grpFill/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143D9B43-CE60-4ECA-8F7C-F5CE8E3A322F}"/>
                </a:ext>
              </a:extLst>
            </p:cNvPr>
            <p:cNvSpPr/>
            <p:nvPr/>
          </p:nvSpPr>
          <p:spPr>
            <a:xfrm>
              <a:off x="397010" y="2276914"/>
              <a:ext cx="1921616" cy="1079619"/>
            </a:xfrm>
            <a:prstGeom prst="roundRect">
              <a:avLst>
                <a:gd name="adj" fmla="val 11001"/>
              </a:avLst>
            </a:prstGeom>
            <a:grpFill/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3CC32A0-7598-4609-9AE2-AD1206D5C89A}"/>
              </a:ext>
            </a:extLst>
          </p:cNvPr>
          <p:cNvSpPr txBox="1"/>
          <p:nvPr/>
        </p:nvSpPr>
        <p:spPr>
          <a:xfrm>
            <a:off x="371387" y="2403443"/>
            <a:ext cx="1872916" cy="760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latin typeface="+mj-ea"/>
                <a:ea typeface="+mj-ea"/>
              </a:rPr>
              <a:t>소정근로시간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BB3EEA-4BF8-4CFC-8285-0ED5607386EC}"/>
              </a:ext>
            </a:extLst>
          </p:cNvPr>
          <p:cNvSpPr txBox="1"/>
          <p:nvPr/>
        </p:nvSpPr>
        <p:spPr>
          <a:xfrm>
            <a:off x="364659" y="4326945"/>
            <a:ext cx="1927627" cy="1216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+mj-ea"/>
                <a:ea typeface="+mj-ea"/>
              </a:rPr>
              <a:t>최저임금</a:t>
            </a:r>
            <a:endParaRPr lang="en-US" altLang="ko-KR" sz="200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+mj-ea"/>
                <a:ea typeface="+mj-ea"/>
              </a:rPr>
              <a:t>적용기준시간 </a:t>
            </a:r>
            <a:r>
              <a:rPr lang="ko-KR" altLang="en-US" sz="2000" dirty="0">
                <a:solidFill>
                  <a:schemeClr val="bg1"/>
                </a:solidFill>
                <a:latin typeface="+mj-ea"/>
                <a:ea typeface="+mj-ea"/>
              </a:rPr>
              <a:t>수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6FDEC6-8677-4A25-828B-54F70A6ABBC9}"/>
              </a:ext>
            </a:extLst>
          </p:cNvPr>
          <p:cNvSpPr txBox="1"/>
          <p:nvPr/>
        </p:nvSpPr>
        <p:spPr>
          <a:xfrm>
            <a:off x="2366093" y="2236561"/>
            <a:ext cx="65270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법정근로시간 안에서 당사자 간 약정한 시간</a:t>
            </a:r>
          </a:p>
          <a:p>
            <a:pPr>
              <a:lnSpc>
                <a:spcPts val="24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8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시간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1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주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40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시간 안에서 정한 시간을 의미</a:t>
            </a:r>
            <a:endParaRPr lang="ko-KR" altLang="en-US" sz="1600" dirty="0">
              <a:solidFill>
                <a:srgbClr val="C00000"/>
              </a:solidFill>
              <a:latin typeface="+mj-ea"/>
              <a:ea typeface="+mj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58287" y="3937645"/>
            <a:ext cx="6543107" cy="1613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2400"/>
              </a:lnSpc>
              <a:defRPr/>
            </a:pP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주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·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월급을 시간급으로 환산할 때 주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·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월급을 나누는 시간 수로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</a:t>
            </a:r>
            <a:b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</a:b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1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주 소정근로시간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40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시간인  경우 ‘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1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개월의 최저임금 적용기준 </a:t>
            </a:r>
            <a:b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</a:b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시간 수’는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208.57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시간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(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약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209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시간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)</a:t>
            </a:r>
            <a:endParaRPr lang="en-US" altLang="ko-KR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lvl="0">
              <a:lnSpc>
                <a:spcPts val="2400"/>
              </a:lnSpc>
              <a:defRPr/>
            </a:pP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* 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유급휴일시간 중 법정 주휴 시간만 포함되고</a:t>
            </a: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그 외의 법정휴일시간</a:t>
            </a:r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lvl="0">
              <a:lnSpc>
                <a:spcPts val="2400"/>
              </a:lnSpc>
              <a:defRPr/>
            </a:pP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   (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노동절</a:t>
            </a: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공휴일</a:t>
            </a: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) 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및 약정유급휴일 시간은 제외됨</a:t>
            </a:r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17" name="제목 16">
            <a:extLst>
              <a:ext uri="{FF2B5EF4-FFF2-40B4-BE49-F238E27FC236}">
                <a16:creationId xmlns:a16="http://schemas.microsoft.com/office/drawing/2014/main" id="{84009250-E891-407F-864D-4914C9150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2402"/>
            <a:ext cx="7886700" cy="592044"/>
          </a:xfrm>
        </p:spPr>
        <p:txBody>
          <a:bodyPr/>
          <a:lstStyle/>
          <a:p>
            <a:r>
              <a:rPr lang="ko-KR" altLang="en-US" dirty="0"/>
              <a:t>최저임금 이해를 위한 키워드 </a:t>
            </a:r>
            <a:r>
              <a:rPr lang="en-US" altLang="ko-KR" dirty="0" smtClean="0"/>
              <a:t>2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58" name="Slide Number Placeholder 5">
            <a:extLst>
              <a:ext uri="{FF2B5EF4-FFF2-40B4-BE49-F238E27FC236}">
                <a16:creationId xmlns:a16="http://schemas.microsoft.com/office/drawing/2014/main" id="{EF321B0D-BFA5-461A-8749-93BE0A1ED51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93741" y="6580823"/>
            <a:ext cx="4502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fld id="{C282C9E2-717B-4897-B27B-3CD08C879F39}" type="slidenum">
              <a:rPr lang="ko-KR" altLang="en-US" smtClean="0"/>
              <a:pPr/>
              <a:t>30</a:t>
            </a:fld>
            <a:endParaRPr lang="ko-KR" altLang="en-US"/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FBAF7C66-9E9D-436B-A0CE-6E18B4E32EBB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35" name="직사각형 17">
              <a:extLst>
                <a:ext uri="{FF2B5EF4-FFF2-40B4-BE49-F238E27FC236}">
                  <a16:creationId xmlns:a16="http://schemas.microsoft.com/office/drawing/2014/main" id="{BB0A331C-6449-4DE9-8257-61F83596D1B2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210669BF-0CB3-404F-A865-F64C2ED4F88A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Ⅳ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최저임금</a:t>
              </a:r>
            </a:p>
          </p:txBody>
        </p:sp>
      </p:grpSp>
      <p:grpSp>
        <p:nvGrpSpPr>
          <p:cNvPr id="42" name="그룹 41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43" name="직각 삼각형 42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30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827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그림 4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413140"/>
            <a:ext cx="8991600" cy="5053584"/>
          </a:xfrm>
          <a:prstGeom prst="rect">
            <a:avLst/>
          </a:prstGeom>
        </p:spPr>
      </p:pic>
      <p:sp>
        <p:nvSpPr>
          <p:cNvPr id="4" name="제목 3">
            <a:extLst>
              <a:ext uri="{FF2B5EF4-FFF2-40B4-BE49-F238E27FC236}">
                <a16:creationId xmlns:a16="http://schemas.microsoft.com/office/drawing/2014/main" id="{834581A0-1605-4845-B4FE-9887ACF25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ko-KR" altLang="en-US" b="1" dirty="0"/>
              <a:t>최저임금에 산입되는 임금</a:t>
            </a:r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FBAF7C66-9E9D-436B-A0CE-6E18B4E32EBB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7" name="직사각형 17">
              <a:extLst>
                <a:ext uri="{FF2B5EF4-FFF2-40B4-BE49-F238E27FC236}">
                  <a16:creationId xmlns:a16="http://schemas.microsoft.com/office/drawing/2014/main" id="{BB0A331C-6449-4DE9-8257-61F83596D1B2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210669BF-0CB3-404F-A865-F64C2ED4F88A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Ⅳ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최저임금</a:t>
              </a: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10" name="직각 삼각형 9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31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009198" y="1404827"/>
            <a:ext cx="1604927" cy="4456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ko-KR" altLang="en-US" sz="900" dirty="0" smtClean="0">
                <a:solidFill>
                  <a:schemeClr val="bg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최저임금에 산입되는 임금은</a:t>
            </a:r>
            <a:endParaRPr lang="en-US" altLang="ko-KR" sz="900" dirty="0" smtClean="0">
              <a:solidFill>
                <a:schemeClr val="bg1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r>
              <a:rPr lang="ko-KR" altLang="en-US" sz="900" dirty="0" smtClean="0">
                <a:solidFill>
                  <a:schemeClr val="bg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근로기준법상 임금으로서</a:t>
            </a:r>
            <a:endParaRPr lang="ko-KR" altLang="en-US" sz="900" dirty="0">
              <a:solidFill>
                <a:schemeClr val="bg1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00114" y="1404827"/>
            <a:ext cx="3082575" cy="445640"/>
          </a:xfrm>
          <a:prstGeom prst="rect">
            <a:avLst/>
          </a:prstGeom>
          <a:noFill/>
        </p:spPr>
        <p:txBody>
          <a:bodyPr wrap="none" lIns="0" tIns="0" rIns="0" bIns="0" anchor="ctr" anchorCtr="0">
            <a:noAutofit/>
          </a:bodyPr>
          <a:lstStyle/>
          <a:p>
            <a:pPr lvl="0">
              <a:defRPr/>
            </a:pPr>
            <a:r>
              <a:rPr lang="ko-KR" altLang="en-US" sz="1500" spc="-100">
                <a:solidFill>
                  <a:schemeClr val="bg1"/>
                </a:solidFill>
                <a:latin typeface="KoPub돋움체 Bold"/>
                <a:ea typeface="KoPub돋움체 Bold"/>
              </a:rPr>
              <a:t>매월 </a:t>
            </a:r>
            <a:r>
              <a:rPr lang="en-US" altLang="ko-KR" sz="1500" spc="-100">
                <a:solidFill>
                  <a:schemeClr val="bg1"/>
                </a:solidFill>
                <a:latin typeface="KoPub돋움체 Bold"/>
                <a:ea typeface="KoPub돋움체 Bold"/>
              </a:rPr>
              <a:t>1</a:t>
            </a:r>
            <a:r>
              <a:rPr lang="ko-KR" altLang="en-US" sz="1500" spc="-100">
                <a:solidFill>
                  <a:schemeClr val="bg1"/>
                </a:solidFill>
                <a:latin typeface="KoPub돋움체 Bold"/>
                <a:ea typeface="KoPub돋움체 Bold"/>
              </a:rPr>
              <a:t>회 이상 정기적으로 지급하는 임금</a:t>
            </a:r>
            <a:endParaRPr lang="ko-KR" altLang="en-US" sz="1500" spc="-100">
              <a:solidFill>
                <a:schemeClr val="bg1"/>
              </a:solidFill>
              <a:latin typeface="KoPub돋움체 Bold"/>
              <a:ea typeface="KoPub돋움체 Bold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28835" y="1404827"/>
            <a:ext cx="1165538" cy="4456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r>
              <a:rPr lang="ko-KR" altLang="en-US" sz="1500" dirty="0" smtClean="0">
                <a:solidFill>
                  <a:schemeClr val="bg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최저임금 현황</a:t>
            </a:r>
            <a:endParaRPr lang="ko-KR" altLang="en-US" sz="1500" dirty="0">
              <a:solidFill>
                <a:schemeClr val="bg1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30070" y="1895544"/>
            <a:ext cx="1604927" cy="17927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altLang="ko-KR" sz="8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</a:t>
            </a:r>
            <a:r>
              <a:rPr lang="ko-KR" altLang="en-US" sz="8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기준 </a:t>
            </a:r>
            <a:r>
              <a:rPr lang="en-US" altLang="ko-KR" sz="8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: </a:t>
            </a:r>
            <a:r>
              <a:rPr lang="ko-KR" altLang="en-US" sz="8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원</a:t>
            </a:r>
            <a:r>
              <a:rPr lang="en-US" altLang="ko-KR" sz="8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  <a:endParaRPr lang="ko-KR" altLang="en-US" sz="8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9436" y="2074818"/>
            <a:ext cx="4458153" cy="25067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r>
              <a:rPr lang="ko-KR" altLang="en-US" sz="1000" dirty="0" smtClean="0">
                <a:solidFill>
                  <a:schemeClr val="bg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구분</a:t>
            </a:r>
            <a:endParaRPr lang="ko-KR" altLang="en-US" sz="1000" dirty="0">
              <a:solidFill>
                <a:schemeClr val="bg1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85526" y="2074818"/>
            <a:ext cx="1207777" cy="25067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r>
              <a:rPr lang="ko-KR" altLang="en-US" sz="1000" dirty="0" err="1" smtClean="0">
                <a:solidFill>
                  <a:schemeClr val="bg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산입여부</a:t>
            </a:r>
            <a:endParaRPr lang="ko-KR" altLang="en-US" sz="1000" dirty="0">
              <a:solidFill>
                <a:schemeClr val="bg1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60081" y="2332394"/>
            <a:ext cx="910764" cy="98129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r>
              <a:rPr lang="ko-KR" altLang="en-US" sz="10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소정근로외의</a:t>
            </a:r>
            <a:endParaRPr lang="en-US" altLang="ko-KR" sz="105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0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임금</a:t>
            </a:r>
            <a:endParaRPr lang="ko-KR" altLang="en-US" sz="105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60081" y="3336946"/>
            <a:ext cx="910764" cy="98129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r>
              <a:rPr lang="ko-KR" altLang="en-US" sz="10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상여금</a:t>
            </a:r>
            <a:r>
              <a:rPr lang="en-US" altLang="ko-KR" sz="10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, </a:t>
            </a:r>
            <a:r>
              <a:rPr lang="ko-KR" altLang="en-US" sz="10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그 밖에</a:t>
            </a:r>
            <a:endParaRPr lang="en-US" altLang="ko-KR" sz="105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0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이에 준하는</a:t>
            </a:r>
            <a:endParaRPr lang="en-US" altLang="ko-KR" sz="105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0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임금</a:t>
            </a:r>
            <a:endParaRPr lang="ko-KR" altLang="en-US" sz="105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60081" y="4318239"/>
            <a:ext cx="910764" cy="125187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r>
              <a:rPr lang="ko-KR" altLang="en-US" sz="10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생활보조</a:t>
            </a:r>
            <a:r>
              <a:rPr lang="en-US" altLang="ko-KR" sz="10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·</a:t>
            </a:r>
          </a:p>
          <a:p>
            <a:pPr algn="ctr"/>
            <a:r>
              <a:rPr lang="ko-KR" altLang="en-US" sz="10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복리후생성</a:t>
            </a:r>
            <a:endParaRPr lang="en-US" altLang="ko-KR" sz="105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0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임금</a:t>
            </a:r>
            <a:endParaRPr lang="ko-KR" altLang="en-US" sz="105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89547" y="2338833"/>
            <a:ext cx="3108060" cy="2174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① 연장</a:t>
            </a:r>
            <a:r>
              <a:rPr lang="en-US" altLang="ko-KR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·</a:t>
            </a:r>
            <a:r>
              <a:rPr lang="ko-KR" altLang="en-US" sz="90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휴일근로에</a:t>
            </a: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대한 임금 및 연장</a:t>
            </a:r>
            <a:r>
              <a:rPr lang="en-US" altLang="ko-KR" sz="9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</a:t>
            </a:r>
            <a:r>
              <a:rPr lang="en-US" altLang="ko-KR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·</a:t>
            </a: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야간</a:t>
            </a:r>
            <a:r>
              <a:rPr lang="en-US" altLang="ko-KR" sz="9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</a:t>
            </a:r>
            <a:r>
              <a:rPr lang="en-US" altLang="ko-KR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·</a:t>
            </a: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휴일가산수당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89547" y="2596410"/>
            <a:ext cx="3095979" cy="2174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9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② 연차 유급휴가 </a:t>
            </a:r>
            <a:r>
              <a:rPr lang="ko-KR" altLang="en-US" sz="900" dirty="0" err="1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미사용수당</a:t>
            </a:r>
            <a:endParaRPr lang="en-US" altLang="ko-KR" sz="9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89547" y="2841109"/>
            <a:ext cx="3095979" cy="2174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9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③ 법정 </a:t>
            </a:r>
            <a:r>
              <a:rPr lang="ko-KR" altLang="en-US" sz="900" dirty="0" err="1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주휴일을</a:t>
            </a:r>
            <a:r>
              <a:rPr lang="ko-KR" altLang="en-US" sz="9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제외한 </a:t>
            </a:r>
            <a:r>
              <a:rPr lang="ko-KR" altLang="en-US" sz="900" dirty="0" err="1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유급휴일에</a:t>
            </a:r>
            <a:r>
              <a:rPr lang="ko-KR" altLang="en-US" sz="9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대한 임금</a:t>
            </a:r>
            <a:endParaRPr lang="en-US" altLang="ko-KR" sz="9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89547" y="3090507"/>
            <a:ext cx="3108060" cy="2174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9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④ 기타 ① ② ③에 준하는 임금</a:t>
            </a:r>
            <a:r>
              <a:rPr lang="en-US" altLang="ko-KR" sz="9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</a:t>
            </a:r>
            <a:r>
              <a:rPr lang="ko-KR" altLang="en-US" sz="9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월차휴가 </a:t>
            </a:r>
            <a:r>
              <a:rPr lang="ko-KR" altLang="en-US" sz="900" dirty="0" err="1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미사용수당</a:t>
            </a:r>
            <a:r>
              <a:rPr lang="ko-KR" altLang="en-US" sz="9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등</a:t>
            </a:r>
            <a:r>
              <a:rPr lang="en-US" altLang="ko-KR" sz="9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897607" y="2332394"/>
            <a:ext cx="1195696" cy="98129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r>
              <a:rPr lang="ko-KR" altLang="en-US" sz="10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미산입</a:t>
            </a:r>
            <a:endParaRPr lang="ko-KR" altLang="en-US" sz="105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789548" y="3343386"/>
            <a:ext cx="3108059" cy="2174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① </a:t>
            </a:r>
            <a:r>
              <a:rPr lang="ko-KR" altLang="en-US" sz="8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산정단위가</a:t>
            </a:r>
            <a:r>
              <a:rPr lang="ko-KR" altLang="en-US" sz="8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</a:t>
            </a:r>
            <a:r>
              <a:rPr lang="en-US" altLang="ko-KR" sz="8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</a:t>
            </a:r>
            <a:r>
              <a:rPr lang="ko-KR" altLang="en-US" sz="8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개월을 초과하는 상여금</a:t>
            </a:r>
            <a:r>
              <a:rPr lang="en-US" altLang="ko-KR" sz="8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, </a:t>
            </a:r>
            <a:r>
              <a:rPr lang="ko-KR" altLang="en-US" sz="8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장려기금</a:t>
            </a:r>
            <a:r>
              <a:rPr lang="en-US" altLang="ko-KR" sz="8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, </a:t>
            </a:r>
            <a:r>
              <a:rPr lang="ko-KR" altLang="en-US" sz="8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능률수당</a:t>
            </a:r>
            <a:r>
              <a:rPr lang="en-US" altLang="ko-KR" sz="8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, </a:t>
            </a:r>
            <a:r>
              <a:rPr lang="ko-KR" altLang="en-US" sz="8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근속수당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789548" y="3832783"/>
            <a:ext cx="3108059" cy="2174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② </a:t>
            </a:r>
            <a:r>
              <a:rPr lang="en-US" altLang="ko-KR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</a:t>
            </a: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개월을 초과하는 기간의 </a:t>
            </a:r>
            <a:r>
              <a:rPr lang="ko-KR" altLang="en-US" sz="90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출근성적에</a:t>
            </a: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따라 지급하는 정근수당</a:t>
            </a:r>
            <a:endParaRPr lang="en-US" altLang="ko-KR" sz="9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89548" y="4341498"/>
            <a:ext cx="3108059" cy="2174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통화 이외의 것으로 지급</a:t>
            </a:r>
            <a:endParaRPr lang="en-US" altLang="ko-KR" sz="9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789548" y="4604223"/>
            <a:ext cx="3108059" cy="94013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통화로 지급</a:t>
            </a:r>
            <a:endParaRPr lang="en-US" altLang="ko-KR" sz="9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60082" y="5590749"/>
            <a:ext cx="4037526" cy="2174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상기 임금을 제외한 나머지 임금</a:t>
            </a:r>
            <a:endParaRPr lang="en-US" altLang="ko-KR" sz="9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29436" y="5861379"/>
            <a:ext cx="4468172" cy="2174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</a:t>
            </a: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개월을 초과하여 지급하는 임금</a:t>
            </a:r>
            <a:endParaRPr lang="en-US" altLang="ko-KR" sz="9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97607" y="4309301"/>
            <a:ext cx="1195696" cy="27116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r>
              <a:rPr lang="ko-KR" altLang="en-US" sz="10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미산입</a:t>
            </a:r>
            <a:endParaRPr lang="ko-KR" altLang="en-US" sz="105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897607" y="5564457"/>
            <a:ext cx="1195696" cy="27116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r>
              <a:rPr lang="ko-KR" altLang="en-US" sz="10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산입</a:t>
            </a:r>
            <a:endParaRPr lang="ko-KR" altLang="en-US" sz="105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897607" y="5840201"/>
            <a:ext cx="1195696" cy="27116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r>
              <a:rPr lang="ko-KR" altLang="en-US" sz="10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미산입</a:t>
            </a:r>
            <a:endParaRPr lang="ko-KR" altLang="en-US" sz="105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891280" y="3317627"/>
            <a:ext cx="1195696" cy="98129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r>
              <a:rPr lang="ko-KR" altLang="en-US" sz="10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월 </a:t>
            </a:r>
            <a:r>
              <a:rPr lang="ko-KR" altLang="en-US" sz="10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환산액의</a:t>
            </a:r>
            <a:endParaRPr lang="en-US" altLang="ko-KR" sz="105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25% </a:t>
            </a:r>
            <a:r>
              <a:rPr lang="ko-KR" altLang="en-US" sz="7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초과분</a:t>
            </a:r>
            <a:r>
              <a:rPr lang="ko-KR" altLang="en-US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산입</a:t>
            </a:r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(’19</a:t>
            </a:r>
            <a:r>
              <a:rPr lang="ko-KR" altLang="en-US" sz="7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년기준</a:t>
            </a:r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</a:p>
          <a:p>
            <a:pPr algn="ctr"/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20% </a:t>
            </a:r>
            <a:r>
              <a:rPr lang="ko-KR" altLang="en-US" sz="7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초과분</a:t>
            </a:r>
            <a:r>
              <a:rPr lang="ko-KR" altLang="en-US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산입</a:t>
            </a:r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(’20</a:t>
            </a:r>
            <a:r>
              <a:rPr lang="ko-KR" altLang="en-US" sz="7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년기준</a:t>
            </a:r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</a:p>
          <a:p>
            <a:pPr algn="ctr"/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15% </a:t>
            </a:r>
            <a:r>
              <a:rPr lang="ko-KR" altLang="en-US" sz="750" dirty="0" err="1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초과분</a:t>
            </a:r>
            <a:r>
              <a:rPr lang="ko-KR" altLang="en-US" sz="75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산입</a:t>
            </a:r>
            <a:r>
              <a:rPr lang="en-US" altLang="ko-KR" sz="75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</a:t>
            </a:r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’21</a:t>
            </a:r>
            <a:r>
              <a:rPr lang="ko-KR" altLang="en-US" sz="7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년기준</a:t>
            </a:r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</a:p>
          <a:p>
            <a:pPr algn="ctr"/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10% </a:t>
            </a:r>
            <a:r>
              <a:rPr lang="ko-KR" altLang="en-US" sz="7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초과분</a:t>
            </a:r>
            <a:r>
              <a:rPr lang="ko-KR" altLang="en-US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산입</a:t>
            </a:r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(’22</a:t>
            </a:r>
            <a:r>
              <a:rPr lang="ko-KR" altLang="en-US" sz="7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년기준</a:t>
            </a:r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</a:p>
          <a:p>
            <a:pPr algn="ctr"/>
            <a:r>
              <a:rPr lang="en-US" altLang="ko-KR" sz="750" dirty="0" smtClean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5% </a:t>
            </a:r>
            <a:r>
              <a:rPr lang="ko-KR" altLang="en-US" sz="750" dirty="0" err="1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초과분</a:t>
            </a:r>
            <a:r>
              <a:rPr lang="ko-KR" altLang="en-US" sz="750" dirty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산입</a:t>
            </a:r>
            <a:r>
              <a:rPr lang="en-US" altLang="ko-KR" sz="750" dirty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</a:t>
            </a:r>
            <a:r>
              <a:rPr lang="en-US" altLang="ko-KR" sz="750" dirty="0" smtClean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’23</a:t>
            </a:r>
            <a:r>
              <a:rPr lang="ko-KR" altLang="en-US" sz="750" dirty="0" err="1" smtClean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년기준</a:t>
            </a:r>
            <a:r>
              <a:rPr lang="en-US" altLang="ko-KR" sz="750" dirty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  <a:endParaRPr lang="ko-KR" altLang="en-US" sz="750" dirty="0">
              <a:solidFill>
                <a:srgbClr val="FF0000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750" dirty="0" smtClean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전액 산입</a:t>
            </a:r>
            <a:r>
              <a:rPr lang="en-US" altLang="ko-KR" sz="750" dirty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</a:t>
            </a:r>
            <a:r>
              <a:rPr lang="en-US" altLang="ko-KR" sz="750" dirty="0" smtClean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’24</a:t>
            </a:r>
            <a:r>
              <a:rPr lang="ko-KR" altLang="en-US" sz="750" dirty="0" err="1" smtClean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년기준</a:t>
            </a:r>
            <a:r>
              <a:rPr lang="en-US" altLang="ko-KR" sz="750" dirty="0" smtClean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  <a:endParaRPr lang="ko-KR" altLang="en-US" sz="750" dirty="0">
              <a:solidFill>
                <a:srgbClr val="FF0000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891280" y="4586196"/>
            <a:ext cx="1195696" cy="98129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r>
              <a:rPr lang="ko-KR" altLang="en-US" sz="10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월 </a:t>
            </a:r>
            <a:r>
              <a:rPr lang="ko-KR" altLang="en-US" sz="10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환산액의</a:t>
            </a:r>
            <a:endParaRPr lang="en-US" altLang="ko-KR" sz="105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en-US" altLang="ko-KR" sz="75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7</a:t>
            </a:r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% </a:t>
            </a:r>
            <a:r>
              <a:rPr lang="ko-KR" altLang="en-US" sz="7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초과분</a:t>
            </a:r>
            <a:r>
              <a:rPr lang="ko-KR" altLang="en-US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산입</a:t>
            </a:r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(’19</a:t>
            </a:r>
            <a:r>
              <a:rPr lang="ko-KR" altLang="en-US" sz="7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년기준</a:t>
            </a:r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</a:p>
          <a:p>
            <a:pPr algn="ctr"/>
            <a:r>
              <a:rPr lang="en-US" altLang="ko-KR" sz="75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5</a:t>
            </a:r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% </a:t>
            </a:r>
            <a:r>
              <a:rPr lang="ko-KR" altLang="en-US" sz="7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초과분</a:t>
            </a:r>
            <a:r>
              <a:rPr lang="ko-KR" altLang="en-US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산입</a:t>
            </a:r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(’20</a:t>
            </a:r>
            <a:r>
              <a:rPr lang="ko-KR" altLang="en-US" sz="7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년기준</a:t>
            </a:r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</a:p>
          <a:p>
            <a:pPr algn="ctr"/>
            <a:r>
              <a:rPr lang="en-US" altLang="ko-KR" sz="75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3</a:t>
            </a:r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% </a:t>
            </a:r>
            <a:r>
              <a:rPr lang="ko-KR" altLang="en-US" sz="750" dirty="0" err="1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초과분</a:t>
            </a:r>
            <a:r>
              <a:rPr lang="ko-KR" altLang="en-US" sz="75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산입</a:t>
            </a:r>
            <a:r>
              <a:rPr lang="en-US" altLang="ko-KR" sz="75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</a:t>
            </a:r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’21</a:t>
            </a:r>
            <a:r>
              <a:rPr lang="ko-KR" altLang="en-US" sz="7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년기준</a:t>
            </a:r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</a:p>
          <a:p>
            <a:pPr algn="ctr"/>
            <a:r>
              <a:rPr lang="en-US" altLang="ko-KR" sz="75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2</a:t>
            </a:r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% </a:t>
            </a:r>
            <a:r>
              <a:rPr lang="ko-KR" altLang="en-US" sz="7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초과분</a:t>
            </a:r>
            <a:r>
              <a:rPr lang="ko-KR" altLang="en-US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산입</a:t>
            </a:r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(’22</a:t>
            </a:r>
            <a:r>
              <a:rPr lang="ko-KR" altLang="en-US" sz="7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년기준</a:t>
            </a:r>
            <a:r>
              <a:rPr lang="en-US" altLang="ko-KR" sz="7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</a:p>
          <a:p>
            <a:pPr algn="ctr"/>
            <a:r>
              <a:rPr lang="en-US" altLang="ko-KR" sz="750" dirty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</a:t>
            </a:r>
            <a:r>
              <a:rPr lang="en-US" altLang="ko-KR" sz="750" dirty="0" smtClean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% </a:t>
            </a:r>
            <a:r>
              <a:rPr lang="ko-KR" altLang="en-US" sz="750" dirty="0" err="1" smtClean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초과분</a:t>
            </a:r>
            <a:r>
              <a:rPr lang="ko-KR" altLang="en-US" sz="750" dirty="0" smtClean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산입</a:t>
            </a:r>
            <a:r>
              <a:rPr lang="en-US" altLang="ko-KR" sz="750" dirty="0" smtClean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(’23</a:t>
            </a:r>
            <a:r>
              <a:rPr lang="ko-KR" altLang="en-US" sz="750" dirty="0" err="1" smtClean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년기준</a:t>
            </a:r>
            <a:r>
              <a:rPr lang="en-US" altLang="ko-KR" sz="750" dirty="0" smtClean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  <a:endParaRPr lang="ko-KR" altLang="en-US" sz="750" dirty="0" smtClean="0">
              <a:solidFill>
                <a:srgbClr val="FF0000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750" dirty="0" smtClean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전액 산입</a:t>
            </a:r>
            <a:r>
              <a:rPr lang="en-US" altLang="ko-KR" sz="750" dirty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</a:t>
            </a:r>
            <a:r>
              <a:rPr lang="en-US" altLang="ko-KR" sz="750" dirty="0" smtClean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’24</a:t>
            </a:r>
            <a:r>
              <a:rPr lang="ko-KR" altLang="en-US" sz="750" dirty="0" err="1" smtClean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년기준</a:t>
            </a:r>
            <a:r>
              <a:rPr lang="en-US" altLang="ko-KR" sz="750" dirty="0" smtClean="0">
                <a:solidFill>
                  <a:srgbClr val="FF000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  <a:endParaRPr lang="ko-KR" altLang="en-US" sz="750" dirty="0">
              <a:solidFill>
                <a:srgbClr val="FF0000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224929" y="2074817"/>
            <a:ext cx="703906" cy="35928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r>
              <a:rPr lang="ko-KR" altLang="en-US" sz="1000" dirty="0" err="1" smtClean="0">
                <a:solidFill>
                  <a:schemeClr val="bg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적용년도</a:t>
            </a:r>
            <a:endParaRPr lang="ko-KR" altLang="en-US" sz="1000" dirty="0">
              <a:solidFill>
                <a:schemeClr val="bg1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928836" y="2074817"/>
            <a:ext cx="598866" cy="35928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r>
              <a:rPr lang="ko-KR" altLang="en-US" sz="1000" dirty="0" smtClean="0">
                <a:solidFill>
                  <a:schemeClr val="bg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시간급</a:t>
            </a:r>
            <a:endParaRPr lang="ko-KR" altLang="en-US" sz="1000" dirty="0">
              <a:solidFill>
                <a:schemeClr val="bg1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511604" y="2074817"/>
            <a:ext cx="598866" cy="35928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r>
              <a:rPr lang="ko-KR" altLang="en-US" sz="1000" dirty="0" smtClean="0">
                <a:solidFill>
                  <a:schemeClr val="bg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일급</a:t>
            </a:r>
            <a:endParaRPr lang="en-US" altLang="ko-KR" sz="1000" dirty="0" smtClean="0">
              <a:solidFill>
                <a:schemeClr val="bg1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(8</a:t>
            </a:r>
            <a:r>
              <a:rPr lang="ko-KR" altLang="en-US" sz="800" dirty="0" smtClean="0">
                <a:solidFill>
                  <a:schemeClr val="bg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시간 기준</a:t>
            </a:r>
            <a:r>
              <a:rPr lang="en-US" altLang="ko-KR" sz="800" dirty="0" smtClean="0">
                <a:solidFill>
                  <a:schemeClr val="bg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  <a:endParaRPr lang="ko-KR" altLang="en-US" sz="800" dirty="0">
              <a:solidFill>
                <a:schemeClr val="bg1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116911" y="2074817"/>
            <a:ext cx="664398" cy="35928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r>
              <a:rPr lang="ko-KR" altLang="en-US" sz="1000" dirty="0">
                <a:solidFill>
                  <a:schemeClr val="bg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월</a:t>
            </a:r>
            <a:r>
              <a:rPr lang="ko-KR" altLang="en-US" sz="1000" dirty="0" smtClean="0">
                <a:solidFill>
                  <a:schemeClr val="bg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급</a:t>
            </a:r>
            <a:endParaRPr lang="en-US" altLang="ko-KR" sz="1000" dirty="0" smtClean="0">
              <a:solidFill>
                <a:schemeClr val="bg1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(209</a:t>
            </a:r>
            <a:r>
              <a:rPr lang="ko-KR" altLang="en-US" sz="800" dirty="0" smtClean="0">
                <a:solidFill>
                  <a:schemeClr val="bg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시간 기준</a:t>
            </a:r>
            <a:r>
              <a:rPr lang="en-US" altLang="ko-KR" sz="800" dirty="0" smtClean="0">
                <a:solidFill>
                  <a:schemeClr val="bg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  <a:endParaRPr lang="ko-KR" altLang="en-US" sz="800" dirty="0">
              <a:solidFill>
                <a:schemeClr val="bg1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224929" y="2404864"/>
            <a:ext cx="703906" cy="3682380"/>
          </a:xfrm>
          <a:prstGeom prst="rect">
            <a:avLst/>
          </a:prstGeom>
          <a:noFill/>
        </p:spPr>
        <p:txBody>
          <a:bodyPr wrap="none" lIns="0" tIns="0" rIns="0" bIns="0" anchor="t" anchorCtr="0">
            <a:noAutofit/>
          </a:bodyPr>
          <a:lstStyle/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200">
                <a:solidFill>
                  <a:srgbClr val="ff0000"/>
                </a:solidFill>
                <a:latin typeface="DINPro-Medium"/>
                <a:ea typeface="KoPub돋움체 Bold"/>
              </a:rPr>
              <a:t>2026</a:t>
            </a:r>
            <a:endParaRPr lang="ko-KR" altLang="en-US" sz="1200">
              <a:solidFill>
                <a:srgbClr val="ff0000"/>
              </a:solidFill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200">
                <a:solidFill>
                  <a:schemeClr val="tx1"/>
                </a:solidFill>
                <a:effectLst/>
                <a:latin typeface="DINPro-Medium"/>
                <a:ea typeface="KoPub돋움체 Bold"/>
              </a:rPr>
              <a:t>2025</a:t>
            </a:r>
            <a:endParaRPr lang="en-US" altLang="ko-KR" sz="1200">
              <a:solidFill>
                <a:srgbClr val="ff0000"/>
              </a:solidFill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200">
                <a:latin typeface="DINPro-Medium"/>
                <a:ea typeface="KoPub돋움체 Bold"/>
              </a:rPr>
              <a:t>2024</a:t>
            </a:r>
            <a:endParaRPr lang="en-US" altLang="ko-KR" sz="12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200">
                <a:latin typeface="DINPro-Medium"/>
                <a:ea typeface="KoPub돋움체 Bold"/>
              </a:rPr>
              <a:t>2023</a:t>
            </a:r>
            <a:endParaRPr lang="en-US" altLang="ko-KR" sz="12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200">
                <a:latin typeface="DINPro-Medium"/>
                <a:ea typeface="KoPub돋움체 Bold"/>
              </a:rPr>
              <a:t>2022</a:t>
            </a:r>
            <a:endParaRPr lang="en-US" altLang="ko-KR" sz="12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200">
                <a:latin typeface="DINPro-Medium"/>
                <a:ea typeface="KoPub돋움체 Bold"/>
              </a:rPr>
              <a:t>2021</a:t>
            </a:r>
            <a:endParaRPr lang="en-US" altLang="ko-KR" sz="12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200">
                <a:latin typeface="DINPro-Medium"/>
                <a:ea typeface="KoPub돋움체 Bold"/>
              </a:rPr>
              <a:t>2020</a:t>
            </a:r>
            <a:endParaRPr lang="en-US" altLang="ko-KR" sz="12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200">
                <a:latin typeface="DINPro-Medium"/>
                <a:ea typeface="KoPub돋움체 Bold"/>
              </a:rPr>
              <a:t>2019</a:t>
            </a:r>
            <a:endParaRPr lang="en-US" altLang="ko-KR" sz="12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200">
                <a:latin typeface="DINPro-Medium"/>
                <a:ea typeface="KoPub돋움체 Bold"/>
              </a:rPr>
              <a:t>2018</a:t>
            </a:r>
            <a:endParaRPr lang="en-US" altLang="ko-KR" sz="12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200">
                <a:latin typeface="DINPro-Medium"/>
                <a:ea typeface="KoPub돋움체 Bold"/>
              </a:rPr>
              <a:t>2017</a:t>
            </a:r>
            <a:endParaRPr lang="ko-KR" altLang="en-US" sz="1200">
              <a:latin typeface="DINPro-Medium"/>
              <a:ea typeface="KoPub돋움체 Bold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926828" y="2404864"/>
            <a:ext cx="584775" cy="3682380"/>
          </a:xfrm>
          <a:prstGeom prst="rect">
            <a:avLst/>
          </a:prstGeom>
          <a:noFill/>
        </p:spPr>
        <p:txBody>
          <a:bodyPr wrap="none" lIns="0" tIns="0" rIns="0" bIns="0" anchor="t" anchorCtr="0">
            <a:noAutofit/>
          </a:bodyPr>
          <a:lstStyle/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solidFill>
                  <a:srgbClr val="ff0000"/>
                </a:solidFill>
                <a:latin typeface="DINPro-Medium"/>
                <a:ea typeface="KoPub돋움체 Bold"/>
              </a:rPr>
              <a:t>10,320</a:t>
            </a:r>
            <a:endParaRPr lang="en-US" altLang="ko-KR" sz="1000">
              <a:solidFill>
                <a:srgbClr val="ff0000"/>
              </a:solidFill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solidFill>
                  <a:schemeClr val="tx1"/>
                </a:solidFill>
                <a:effectLst/>
                <a:latin typeface="DINPro-Medium"/>
                <a:ea typeface="KoPub돋움체 Bold"/>
              </a:rPr>
              <a:t>10,030</a:t>
            </a:r>
            <a:endParaRPr lang="en-US" altLang="ko-KR" sz="1000">
              <a:solidFill>
                <a:srgbClr val="ff0000"/>
              </a:solidFill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9,860</a:t>
            </a:r>
            <a:endParaRPr lang="en-US" altLang="ko-KR" sz="10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9,620</a:t>
            </a:r>
            <a:endParaRPr lang="en-US" altLang="ko-KR" sz="10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9,160</a:t>
            </a:r>
            <a:endParaRPr lang="en-US" altLang="ko-KR" sz="10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8,720</a:t>
            </a:r>
            <a:endParaRPr lang="en-US" altLang="ko-KR" sz="10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8,590</a:t>
            </a:r>
            <a:endParaRPr lang="en-US" altLang="ko-KR" sz="10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8,350</a:t>
            </a:r>
            <a:endParaRPr lang="en-US" altLang="ko-KR" sz="10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7,530</a:t>
            </a:r>
            <a:endParaRPr lang="en-US" altLang="ko-KR" sz="10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6,470</a:t>
            </a:r>
            <a:endParaRPr lang="en-US" altLang="ko-KR" sz="1000">
              <a:latin typeface="DINPro-Medium"/>
              <a:ea typeface="KoPub돋움체 Bold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525695" y="2404864"/>
            <a:ext cx="584775" cy="3682380"/>
          </a:xfrm>
          <a:prstGeom prst="rect">
            <a:avLst/>
          </a:prstGeom>
          <a:noFill/>
        </p:spPr>
        <p:txBody>
          <a:bodyPr wrap="none" lIns="0" tIns="0" rIns="0" bIns="0" anchor="t" anchorCtr="0">
            <a:noAutofit/>
          </a:bodyPr>
          <a:lstStyle/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solidFill>
                  <a:srgbClr val="ff0000"/>
                </a:solidFill>
                <a:latin typeface="DINPro-Medium"/>
                <a:ea typeface="KoPub돋움체 Bold"/>
              </a:rPr>
              <a:t>82,560</a:t>
            </a:r>
            <a:endParaRPr lang="en-US" altLang="ko-KR" sz="1000">
              <a:solidFill>
                <a:srgbClr val="ff0000"/>
              </a:solidFill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solidFill>
                  <a:schemeClr val="tx1"/>
                </a:solidFill>
                <a:effectLst/>
                <a:latin typeface="DINPro-Medium"/>
                <a:ea typeface="KoPub돋움체 Bold"/>
              </a:rPr>
              <a:t>80,240</a:t>
            </a:r>
            <a:endParaRPr lang="en-US" altLang="ko-KR" sz="1000">
              <a:solidFill>
                <a:srgbClr val="ff0000"/>
              </a:solidFill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78,880</a:t>
            </a:r>
            <a:endParaRPr lang="en-US" altLang="ko-KR" sz="10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76,960</a:t>
            </a:r>
            <a:endParaRPr lang="en-US" altLang="ko-KR" sz="10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73,280</a:t>
            </a:r>
            <a:endParaRPr lang="en-US" altLang="ko-KR" sz="10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69,760</a:t>
            </a:r>
            <a:endParaRPr lang="en-US" altLang="ko-KR" sz="10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68,720</a:t>
            </a:r>
            <a:endParaRPr lang="en-US" altLang="ko-KR" sz="10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66,800</a:t>
            </a:r>
            <a:endParaRPr lang="en-US" altLang="ko-KR" sz="10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60,240</a:t>
            </a:r>
            <a:endParaRPr lang="en-US" altLang="ko-KR" sz="10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51,760</a:t>
            </a:r>
            <a:endParaRPr lang="en-US" altLang="ko-KR" sz="1000">
              <a:latin typeface="DINPro-Medium"/>
              <a:ea typeface="KoPub돋움체 Bold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111683" y="2404864"/>
            <a:ext cx="669626" cy="3682380"/>
          </a:xfrm>
          <a:prstGeom prst="rect">
            <a:avLst/>
          </a:prstGeom>
          <a:noFill/>
        </p:spPr>
        <p:txBody>
          <a:bodyPr wrap="none" lIns="0" tIns="0" rIns="0" bIns="0" anchor="t" anchorCtr="0">
            <a:noAutofit/>
          </a:bodyPr>
          <a:lstStyle/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solidFill>
                  <a:srgbClr val="ff0000"/>
                </a:solidFill>
                <a:latin typeface="DINPro-Medium"/>
                <a:ea typeface="KoPub돋움체 Bold"/>
              </a:rPr>
              <a:t>2,156,880</a:t>
            </a:r>
            <a:endParaRPr lang="en-US" altLang="ko-KR" sz="1000">
              <a:solidFill>
                <a:srgbClr val="ff0000"/>
              </a:solidFill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solidFill>
                  <a:schemeClr val="tx1"/>
                </a:solidFill>
                <a:effectLst/>
                <a:latin typeface="DINPro-Medium"/>
                <a:ea typeface="KoPub돋움체 Bold"/>
              </a:rPr>
              <a:t>2,096,270</a:t>
            </a:r>
            <a:endParaRPr lang="en-US" altLang="ko-KR" sz="1000">
              <a:solidFill>
                <a:srgbClr val="ff0000"/>
              </a:solidFill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2,060,740</a:t>
            </a:r>
            <a:endParaRPr lang="en-US" altLang="ko-KR" sz="10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2,010,580</a:t>
            </a:r>
            <a:endParaRPr lang="en-US" altLang="ko-KR" sz="10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1,914,440</a:t>
            </a:r>
            <a:endParaRPr lang="en-US" altLang="ko-KR" sz="10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1,822,480</a:t>
            </a:r>
            <a:endParaRPr lang="en-US" altLang="ko-KR" sz="10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1,795,310</a:t>
            </a:r>
            <a:endParaRPr lang="en-US" altLang="ko-KR" sz="10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1,745,150</a:t>
            </a:r>
            <a:endParaRPr lang="en-US" altLang="ko-KR" sz="10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1,573,770</a:t>
            </a:r>
            <a:endParaRPr lang="en-US" altLang="ko-KR" sz="1000">
              <a:latin typeface="DINPro-Medium"/>
              <a:ea typeface="KoPub돋움체 Bold"/>
            </a:endParaRPr>
          </a:p>
          <a:p>
            <a:pPr lvl="0" algn="ctr">
              <a:lnSpc>
                <a:spcPts val="2900"/>
              </a:lnSpc>
              <a:buClr>
                <a:schemeClr val="tx1"/>
              </a:buClr>
              <a:buNone/>
              <a:defRPr/>
            </a:pPr>
            <a:r>
              <a:rPr lang="en-US" altLang="ko-KR" sz="1000">
                <a:latin typeface="DINPro-Medium"/>
                <a:ea typeface="KoPub돋움체 Bold"/>
              </a:rPr>
              <a:t>1,352,230</a:t>
            </a:r>
            <a:endParaRPr lang="en-US" altLang="ko-KR" sz="1000">
              <a:latin typeface="DINPro-Medium"/>
              <a:ea typeface="KoPub돋움체 Bold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28639" y="2332394"/>
            <a:ext cx="430229" cy="352067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r>
              <a:rPr lang="ko-KR" altLang="en-US" sz="10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매월</a:t>
            </a:r>
            <a:endParaRPr lang="en-US" altLang="ko-KR" sz="105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0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지급</a:t>
            </a:r>
            <a:endParaRPr lang="ko-KR" altLang="en-US" sz="105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661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834581A0-1605-4845-B4FE-9887ACF25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ko-KR" altLang="en-US" b="1" dirty="0"/>
              <a:t>최저임금에 산입하지 않는 임금 </a:t>
            </a:r>
            <a:endParaRPr lang="ko-KR" altLang="en-US" dirty="0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FB558094-40F4-45A0-B853-DC9978D8EF9D}"/>
              </a:ext>
            </a:extLst>
          </p:cNvPr>
          <p:cNvGrpSpPr/>
          <p:nvPr/>
        </p:nvGrpSpPr>
        <p:grpSpPr>
          <a:xfrm>
            <a:off x="433823" y="1073761"/>
            <a:ext cx="8264172" cy="1107183"/>
            <a:chOff x="484623" y="1141190"/>
            <a:chExt cx="8264172" cy="1107183"/>
          </a:xfrm>
        </p:grpSpPr>
        <p:sp>
          <p:nvSpPr>
            <p:cNvPr id="12" name="직사각형 17">
              <a:extLst>
                <a:ext uri="{FF2B5EF4-FFF2-40B4-BE49-F238E27FC236}">
                  <a16:creationId xmlns:a16="http://schemas.microsoft.com/office/drawing/2014/main" id="{2B8263F3-2FA4-469C-9713-AABA369612E4}"/>
                </a:ext>
              </a:extLst>
            </p:cNvPr>
            <p:cNvSpPr/>
            <p:nvPr/>
          </p:nvSpPr>
          <p:spPr>
            <a:xfrm rot="10800000" flipH="1">
              <a:off x="2100005" y="1174407"/>
              <a:ext cx="2085531" cy="337473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7">
              <a:extLst>
                <a:ext uri="{FF2B5EF4-FFF2-40B4-BE49-F238E27FC236}">
                  <a16:creationId xmlns:a16="http://schemas.microsoft.com/office/drawing/2014/main" id="{FFF0A82B-ECF4-42CC-AD45-5FE0E3A2B9AC}"/>
                </a:ext>
              </a:extLst>
            </p:cNvPr>
            <p:cNvSpPr/>
            <p:nvPr/>
          </p:nvSpPr>
          <p:spPr>
            <a:xfrm rot="10800000" flipH="1">
              <a:off x="1117352" y="1174407"/>
              <a:ext cx="2085531" cy="337473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BD3B89B6-9E41-4279-9684-18C1F7E6B103}"/>
                </a:ext>
              </a:extLst>
            </p:cNvPr>
            <p:cNvSpPr/>
            <p:nvPr/>
          </p:nvSpPr>
          <p:spPr>
            <a:xfrm>
              <a:off x="995669" y="1460625"/>
              <a:ext cx="7749358" cy="726921"/>
            </a:xfrm>
            <a:prstGeom prst="roundRect">
              <a:avLst>
                <a:gd name="adj" fmla="val 9085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/>
                <a:t>ㅊ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052A893-52FE-4928-BD2A-444DB935B80A}"/>
                </a:ext>
              </a:extLst>
            </p:cNvPr>
            <p:cNvSpPr txBox="1"/>
            <p:nvPr/>
          </p:nvSpPr>
          <p:spPr>
            <a:xfrm>
              <a:off x="1683804" y="1502179"/>
              <a:ext cx="70649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매월 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1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회 이상 정기적으로 지급하는 임금을 산입한다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. </a:t>
              </a:r>
              <a:b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</a:b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다만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다음 각 호의 어느 하나에 해당하는 임금은 산입하지 아니한다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.</a:t>
              </a:r>
              <a:endParaRPr lang="en-US" altLang="ko-KR" dirty="0"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0E023AF5-95B6-4077-BBEA-B6A7DC45823C}"/>
                </a:ext>
              </a:extLst>
            </p:cNvPr>
            <p:cNvSpPr/>
            <p:nvPr/>
          </p:nvSpPr>
          <p:spPr>
            <a:xfrm>
              <a:off x="1659012" y="1141190"/>
              <a:ext cx="214994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600">
                  <a:solidFill>
                    <a:schemeClr val="bg1"/>
                  </a:solidFill>
                </a:rPr>
                <a:t>최저임금법 제</a:t>
              </a:r>
              <a:r>
                <a:rPr lang="en-US" altLang="ko-KR" sz="1600">
                  <a:solidFill>
                    <a:schemeClr val="bg1"/>
                  </a:solidFill>
                </a:rPr>
                <a:t>6</a:t>
              </a:r>
              <a:r>
                <a:rPr lang="ko-KR" altLang="en-US" sz="1600">
                  <a:solidFill>
                    <a:schemeClr val="bg1"/>
                  </a:solidFill>
                </a:rPr>
                <a:t>조 제</a:t>
              </a:r>
              <a:r>
                <a:rPr lang="en-US" altLang="ko-KR" sz="1600">
                  <a:solidFill>
                    <a:schemeClr val="bg1"/>
                  </a:solidFill>
                </a:rPr>
                <a:t>4</a:t>
              </a:r>
              <a:r>
                <a:rPr lang="ko-KR" altLang="en-US" sz="1600">
                  <a:solidFill>
                    <a:schemeClr val="bg1"/>
                  </a:solidFill>
                </a:rPr>
                <a:t>항</a:t>
              </a:r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9E30499A-3F21-4438-874B-2C5511731965}"/>
                </a:ext>
              </a:extLst>
            </p:cNvPr>
            <p:cNvSpPr/>
            <p:nvPr/>
          </p:nvSpPr>
          <p:spPr>
            <a:xfrm>
              <a:off x="484623" y="1159613"/>
              <a:ext cx="1088760" cy="108876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995F27D5-5FDE-4978-83F9-EF8B46BDBC19}"/>
                </a:ext>
              </a:extLst>
            </p:cNvPr>
            <p:cNvSpPr/>
            <p:nvPr/>
          </p:nvSpPr>
          <p:spPr>
            <a:xfrm>
              <a:off x="575716" y="1250706"/>
              <a:ext cx="906575" cy="90657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F4AF491-1288-4A78-9985-F29EC2C23619}"/>
                </a:ext>
              </a:extLst>
            </p:cNvPr>
            <p:cNvSpPr/>
            <p:nvPr/>
          </p:nvSpPr>
          <p:spPr>
            <a:xfrm>
              <a:off x="803933" y="1469852"/>
              <a:ext cx="663343" cy="665266"/>
            </a:xfrm>
            <a:custGeom>
              <a:avLst/>
              <a:gdLst>
                <a:gd name="connsiteX0" fmla="*/ 306705 w 686203"/>
                <a:gd name="connsiteY0" fmla="*/ 0 h 676696"/>
                <a:gd name="connsiteX1" fmla="*/ 683107 w 686203"/>
                <a:gd name="connsiteY1" fmla="*/ 201525 h 676696"/>
                <a:gd name="connsiteX2" fmla="*/ 686203 w 686203"/>
                <a:gd name="connsiteY2" fmla="*/ 232237 h 676696"/>
                <a:gd name="connsiteX3" fmla="*/ 324268 w 686203"/>
                <a:gd name="connsiteY3" fmla="*/ 676316 h 676696"/>
                <a:gd name="connsiteX4" fmla="*/ 320504 w 686203"/>
                <a:gd name="connsiteY4" fmla="*/ 676696 h 676696"/>
                <a:gd name="connsiteX5" fmla="*/ 0 w 686203"/>
                <a:gd name="connsiteY5" fmla="*/ 455295 h 676696"/>
                <a:gd name="connsiteX6" fmla="*/ 306705 w 686203"/>
                <a:gd name="connsiteY6" fmla="*/ 0 h 676696"/>
                <a:gd name="connsiteX0" fmla="*/ 321945 w 686203"/>
                <a:gd name="connsiteY0" fmla="*/ 0 h 665266"/>
                <a:gd name="connsiteX1" fmla="*/ 683107 w 686203"/>
                <a:gd name="connsiteY1" fmla="*/ 190095 h 665266"/>
                <a:gd name="connsiteX2" fmla="*/ 686203 w 686203"/>
                <a:gd name="connsiteY2" fmla="*/ 220807 h 665266"/>
                <a:gd name="connsiteX3" fmla="*/ 324268 w 686203"/>
                <a:gd name="connsiteY3" fmla="*/ 664886 h 665266"/>
                <a:gd name="connsiteX4" fmla="*/ 320504 w 686203"/>
                <a:gd name="connsiteY4" fmla="*/ 665266 h 665266"/>
                <a:gd name="connsiteX5" fmla="*/ 0 w 686203"/>
                <a:gd name="connsiteY5" fmla="*/ 443865 h 665266"/>
                <a:gd name="connsiteX6" fmla="*/ 321945 w 686203"/>
                <a:gd name="connsiteY6" fmla="*/ 0 h 665266"/>
                <a:gd name="connsiteX0" fmla="*/ 299085 w 663343"/>
                <a:gd name="connsiteY0" fmla="*/ 0 h 665266"/>
                <a:gd name="connsiteX1" fmla="*/ 660247 w 663343"/>
                <a:gd name="connsiteY1" fmla="*/ 190095 h 665266"/>
                <a:gd name="connsiteX2" fmla="*/ 663343 w 663343"/>
                <a:gd name="connsiteY2" fmla="*/ 220807 h 665266"/>
                <a:gd name="connsiteX3" fmla="*/ 301408 w 663343"/>
                <a:gd name="connsiteY3" fmla="*/ 664886 h 665266"/>
                <a:gd name="connsiteX4" fmla="*/ 297644 w 663343"/>
                <a:gd name="connsiteY4" fmla="*/ 665266 h 665266"/>
                <a:gd name="connsiteX5" fmla="*/ 0 w 663343"/>
                <a:gd name="connsiteY5" fmla="*/ 457200 h 665266"/>
                <a:gd name="connsiteX6" fmla="*/ 299085 w 663343"/>
                <a:gd name="connsiteY6" fmla="*/ 0 h 66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3343" h="665266">
                  <a:moveTo>
                    <a:pt x="299085" y="0"/>
                  </a:moveTo>
                  <a:lnTo>
                    <a:pt x="660247" y="190095"/>
                  </a:lnTo>
                  <a:lnTo>
                    <a:pt x="663343" y="220807"/>
                  </a:lnTo>
                  <a:cubicBezTo>
                    <a:pt x="663343" y="439858"/>
                    <a:pt x="507964" y="622619"/>
                    <a:pt x="301408" y="664886"/>
                  </a:cubicBezTo>
                  <a:lnTo>
                    <a:pt x="297644" y="665266"/>
                  </a:lnTo>
                  <a:lnTo>
                    <a:pt x="0" y="457200"/>
                  </a:lnTo>
                  <a:lnTo>
                    <a:pt x="299085" y="0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CEFC6258-0540-417E-8497-7BE4FF393F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5318" y="1470810"/>
              <a:ext cx="568329" cy="463151"/>
            </a:xfrm>
            <a:prstGeom prst="rect">
              <a:avLst/>
            </a:prstGeom>
          </p:spPr>
        </p:pic>
      </p:grp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44149640-ED54-42D9-8024-6B8FF9C90742}"/>
              </a:ext>
            </a:extLst>
          </p:cNvPr>
          <p:cNvSpPr/>
          <p:nvPr/>
        </p:nvSpPr>
        <p:spPr>
          <a:xfrm>
            <a:off x="0" y="5380538"/>
            <a:ext cx="9144000" cy="1477462"/>
          </a:xfrm>
          <a:prstGeom prst="roundRect">
            <a:avLst>
              <a:gd name="adj" fmla="val 0"/>
            </a:avLst>
          </a:prstGeom>
          <a:solidFill>
            <a:srgbClr val="E2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사다리꼴 25">
            <a:extLst>
              <a:ext uri="{FF2B5EF4-FFF2-40B4-BE49-F238E27FC236}">
                <a16:creationId xmlns:a16="http://schemas.microsoft.com/office/drawing/2014/main" id="{ED11ACEB-EA9F-40B5-9376-B1FE0BB38B31}"/>
              </a:ext>
            </a:extLst>
          </p:cNvPr>
          <p:cNvSpPr/>
          <p:nvPr/>
        </p:nvSpPr>
        <p:spPr>
          <a:xfrm flipV="1">
            <a:off x="1915093" y="5385384"/>
            <a:ext cx="5346700" cy="289771"/>
          </a:xfrm>
          <a:prstGeom prst="trapezoid">
            <a:avLst>
              <a:gd name="adj" fmla="val 40594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2775065-2261-40CC-BC87-C1F828197C38}"/>
              </a:ext>
            </a:extLst>
          </p:cNvPr>
          <p:cNvSpPr txBox="1"/>
          <p:nvPr/>
        </p:nvSpPr>
        <p:spPr>
          <a:xfrm>
            <a:off x="2026175" y="5373192"/>
            <a:ext cx="50695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+mj-ea"/>
                <a:ea typeface="+mj-ea"/>
              </a:rPr>
              <a:t>상여금</a:t>
            </a:r>
            <a:r>
              <a:rPr lang="en-US" altLang="ko-KR" sz="1600" dirty="0">
                <a:solidFill>
                  <a:schemeClr val="bg1"/>
                </a:solidFill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solidFill>
                  <a:schemeClr val="bg1"/>
                </a:solidFill>
                <a:latin typeface="+mj-ea"/>
                <a:ea typeface="+mj-ea"/>
              </a:rPr>
              <a:t>복리후생비의 </a:t>
            </a:r>
            <a:r>
              <a:rPr lang="ko-KR" altLang="en-US" sz="1600" dirty="0">
                <a:solidFill>
                  <a:schemeClr val="bg1"/>
                </a:solidFill>
                <a:latin typeface="+mj-ea"/>
                <a:ea typeface="+mj-ea"/>
              </a:rPr>
              <a:t>최저임금 </a:t>
            </a:r>
            <a:r>
              <a:rPr lang="ko-KR" altLang="en-US" sz="1600" dirty="0" err="1">
                <a:solidFill>
                  <a:schemeClr val="bg1"/>
                </a:solidFill>
                <a:latin typeface="+mj-ea"/>
                <a:ea typeface="+mj-ea"/>
              </a:rPr>
              <a:t>미산입</a:t>
            </a:r>
            <a:r>
              <a:rPr lang="ko-KR" altLang="en-US" sz="1600" dirty="0">
                <a:solidFill>
                  <a:schemeClr val="bg1"/>
                </a:solidFill>
                <a:latin typeface="+mj-ea"/>
                <a:ea typeface="+mj-ea"/>
              </a:rPr>
              <a:t> 비율</a:t>
            </a:r>
          </a:p>
        </p:txBody>
      </p:sp>
      <p:graphicFrame>
        <p:nvGraphicFramePr>
          <p:cNvPr id="9" name="표 8"/>
          <p:cNvGraphicFramePr>
            <a:graphicFrameLocks noGrp="1"/>
          </p:cNvGraphicFramePr>
          <p:nvPr/>
        </p:nvGraphicFramePr>
        <p:xfrm>
          <a:off x="554990" y="5802653"/>
          <a:ext cx="7972877" cy="736092"/>
        </p:xfrm>
        <a:graphic>
          <a:graphicData uri="http://schemas.openxmlformats.org/drawingml/2006/table">
            <a:tbl>
              <a:tblGrid>
                <a:gridCol w="960786"/>
                <a:gridCol w="967740"/>
                <a:gridCol w="1024001"/>
                <a:gridCol w="1024001"/>
                <a:gridCol w="1024001"/>
                <a:gridCol w="1024001"/>
                <a:gridCol w="1024001"/>
                <a:gridCol w="924346"/>
              </a:tblGrid>
              <a:tr h="224163">
                <a:tc gridSpan="2">
                  <a:txBody>
                    <a:bodyPr vert="horz" lIns="64770" tIns="17907" rIns="64770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400" b="0" kern="0" spc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연도</a:t>
                      </a:r>
                      <a:endParaRPr lang="ko-KR" altLang="en-US" sz="1400" b="0" kern="0" spc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400" b="0" kern="0" spc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vert="horz" lIns="64770" tIns="17907" rIns="64770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400" b="0" kern="0" spc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2019</a:t>
                      </a:r>
                      <a:r>
                        <a:rPr lang="ko-KR" altLang="en-US" sz="1400" b="0" kern="0" spc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년</a:t>
                      </a:r>
                      <a:endParaRPr lang="ko-KR" altLang="en-US" sz="1400" b="0" kern="0" spc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vert="horz" lIns="64770" tIns="17907" rIns="64770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400" b="0" kern="0" spc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2020</a:t>
                      </a:r>
                      <a:r>
                        <a:rPr lang="ko-KR" altLang="en-US" sz="1400" b="0" kern="0" spc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년</a:t>
                      </a:r>
                      <a:endParaRPr lang="ko-KR" altLang="en-US" sz="1400" b="0" kern="0" spc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vert="horz" lIns="64770" tIns="17907" rIns="64770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400" b="0" kern="0" spc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2021</a:t>
                      </a:r>
                      <a:r>
                        <a:rPr lang="ko-KR" altLang="en-US" sz="1400" b="0" kern="0" spc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년</a:t>
                      </a:r>
                      <a:endParaRPr lang="ko-KR" altLang="en-US" sz="1400" b="0" kern="0" spc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vert="horz" lIns="64770" tIns="17907" rIns="64770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400" b="0" kern="0" spc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2022</a:t>
                      </a:r>
                      <a:r>
                        <a:rPr lang="ko-KR" altLang="en-US" sz="1400" b="0" kern="0" spc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년</a:t>
                      </a:r>
                      <a:endParaRPr lang="ko-KR" altLang="en-US" sz="1400" b="0" kern="0" spc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vert="horz" lIns="64770" tIns="17907" rIns="64770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400" b="0" kern="0" spc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2023</a:t>
                      </a:r>
                      <a:r>
                        <a:rPr lang="ko-KR" altLang="en-US" sz="1400" b="0" kern="0" spc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년</a:t>
                      </a:r>
                      <a:endParaRPr lang="ko-KR" altLang="en-US" sz="1400" b="0" kern="0" spc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vert="horz" lIns="64770" tIns="17907" rIns="64770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400" b="0" kern="0" spc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2024</a:t>
                      </a:r>
                      <a:r>
                        <a:rPr lang="ko-KR" altLang="en-US" sz="1400" b="0" kern="0" spc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년</a:t>
                      </a:r>
                      <a:r>
                        <a:rPr lang="en-US" altLang="ko-KR" sz="1400" b="0" kern="0" spc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~</a:t>
                      </a:r>
                      <a:endParaRPr lang="ko-KR" altLang="en-US" sz="1400" b="0" kern="0" spc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24163">
                <a:tc rowSpan="2">
                  <a:txBody>
                    <a:bodyPr vert="horz" lIns="64770" tIns="17907" rIns="64770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400" b="0" kern="0" spc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미산입 비율</a:t>
                      </a:r>
                      <a:endParaRPr lang="ko-KR" altLang="en-US" sz="1400" b="0" kern="0" spc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64770" tIns="17907" rIns="64770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400" b="1" kern="0" spc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상여금</a:t>
                      </a:r>
                      <a:endParaRPr lang="ko-KR" altLang="en-US" sz="1400" b="1" kern="0" spc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64770" tIns="17907" rIns="64770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400" b="0" kern="0" spc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25%</a:t>
                      </a:r>
                      <a:endParaRPr lang="en-US" sz="1400" b="0" kern="0" spc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64770" tIns="17907" rIns="64770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400" b="0" kern="0" spc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20%</a:t>
                      </a:r>
                      <a:endParaRPr lang="en-US" sz="1400" b="0" kern="0" spc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64770" tIns="17907" rIns="64770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400" b="0" kern="0" spc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15%</a:t>
                      </a:r>
                      <a:endParaRPr lang="en-US" sz="1400" b="0" kern="0" spc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64770" tIns="17907" rIns="64770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400" b="0" kern="0" spc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10%</a:t>
                      </a:r>
                      <a:endParaRPr lang="en-US" sz="1400" b="0" kern="0" spc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64770" tIns="17907" rIns="64770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400" b="0" kern="0" spc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5%</a:t>
                      </a:r>
                      <a:endParaRPr lang="en-US" sz="1400" b="0" kern="0" spc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64770" tIns="17907" rIns="64770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400" b="0" kern="0" spc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0%</a:t>
                      </a:r>
                      <a:endParaRPr lang="en-US" sz="1400" b="0" kern="0" spc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</a:tr>
              <a:tr h="224163">
                <a:tc vMerge="1">
                  <a:txBody>
                    <a:bodyPr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400" b="0" kern="0" spc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64770" tIns="17907" rIns="64770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400" b="1" kern="0" spc="-1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복리후생비</a:t>
                      </a:r>
                      <a:endParaRPr lang="ko-KR" altLang="en-US" sz="1400" b="0" kern="0" spc="-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64770" tIns="17907" rIns="64770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400" b="0" kern="0" spc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7%</a:t>
                      </a:r>
                      <a:endParaRPr lang="en-US" sz="1400" b="0" kern="0" spc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64770" tIns="17907" rIns="64770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400" b="0" kern="0" spc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5%</a:t>
                      </a:r>
                      <a:endParaRPr lang="en-US" sz="1400" b="0" kern="0" spc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64770" tIns="17907" rIns="64770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400" b="0" kern="0" spc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3%</a:t>
                      </a:r>
                      <a:endParaRPr lang="en-US" sz="1400" b="0" kern="0" spc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64770" tIns="17907" rIns="64770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400" b="0" kern="0" spc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2%</a:t>
                      </a:r>
                      <a:endParaRPr lang="en-US" sz="1400" b="0" kern="0" spc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64770" tIns="17907" rIns="64770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400" b="0" kern="0" spc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1%</a:t>
                      </a:r>
                      <a:endParaRPr lang="en-US" sz="1400" b="0" kern="0" spc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64770" tIns="17907" rIns="64770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400" b="0" kern="0" spc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0%</a:t>
                      </a:r>
                      <a:endParaRPr lang="en-US" sz="1400" b="0" kern="0" spc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C3718DB9-0C1D-49B6-9FEB-F041E3553CA6}"/>
              </a:ext>
            </a:extLst>
          </p:cNvPr>
          <p:cNvSpPr txBox="1"/>
          <p:nvPr/>
        </p:nvSpPr>
        <p:spPr>
          <a:xfrm>
            <a:off x="1141902" y="2404231"/>
            <a:ext cx="5229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177841"/>
                </a:solidFill>
                <a:latin typeface="+mj-ea"/>
                <a:ea typeface="+mj-ea"/>
              </a:rPr>
              <a:t>통화 이외의 것으로 지급하는 임금</a:t>
            </a:r>
            <a:endParaRPr lang="ko-KR" altLang="en-US" sz="1600" dirty="0">
              <a:solidFill>
                <a:srgbClr val="177841"/>
              </a:solidFill>
              <a:latin typeface="+mn-ea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170A7868-DE38-4100-A61F-A9007D0C83D6}"/>
              </a:ext>
            </a:extLst>
          </p:cNvPr>
          <p:cNvSpPr/>
          <p:nvPr/>
        </p:nvSpPr>
        <p:spPr>
          <a:xfrm>
            <a:off x="648763" y="2387847"/>
            <a:ext cx="424452" cy="424452"/>
          </a:xfrm>
          <a:prstGeom prst="ellipse">
            <a:avLst/>
          </a:prstGeom>
          <a:solidFill>
            <a:srgbClr val="70AD47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9F0DC1A-B122-4FCE-8B6D-8455D3DFF313}"/>
              </a:ext>
            </a:extLst>
          </p:cNvPr>
          <p:cNvSpPr txBox="1"/>
          <p:nvPr/>
        </p:nvSpPr>
        <p:spPr>
          <a:xfrm>
            <a:off x="628650" y="2427676"/>
            <a:ext cx="464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ea"/>
                <a:ea typeface="+mj-ea"/>
              </a:rPr>
              <a:t>1</a:t>
            </a:r>
            <a:endParaRPr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64119BF-1717-42DA-BCAB-215554893CB6}"/>
              </a:ext>
            </a:extLst>
          </p:cNvPr>
          <p:cNvSpPr txBox="1"/>
          <p:nvPr/>
        </p:nvSpPr>
        <p:spPr>
          <a:xfrm>
            <a:off x="1141902" y="3091130"/>
            <a:ext cx="7250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소정근로시간 또는 </a:t>
            </a:r>
            <a:r>
              <a:rPr lang="ko-KR" altLang="en-US" dirty="0" smtClean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소정근로일 외에 대한 임금 중 아래의 임금</a:t>
            </a:r>
            <a:endParaRPr lang="ko-KR" altLang="en-US" sz="1600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D3298B3C-35E3-4EC6-B9B5-F0C77687FA92}"/>
              </a:ext>
            </a:extLst>
          </p:cNvPr>
          <p:cNvSpPr/>
          <p:nvPr/>
        </p:nvSpPr>
        <p:spPr>
          <a:xfrm>
            <a:off x="648763" y="3074746"/>
            <a:ext cx="424452" cy="424452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B54A0CC-1139-4350-A3A9-B0A2166D67A5}"/>
              </a:ext>
            </a:extLst>
          </p:cNvPr>
          <p:cNvSpPr txBox="1"/>
          <p:nvPr/>
        </p:nvSpPr>
        <p:spPr>
          <a:xfrm>
            <a:off x="628650" y="3114575"/>
            <a:ext cx="464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ea"/>
                <a:ea typeface="+mj-ea"/>
              </a:rPr>
              <a:t>2</a:t>
            </a:r>
            <a:endParaRPr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33DF48C-7B0A-497D-B7DB-A5AE0B4DA9C2}"/>
              </a:ext>
            </a:extLst>
          </p:cNvPr>
          <p:cNvSpPr txBox="1"/>
          <p:nvPr/>
        </p:nvSpPr>
        <p:spPr>
          <a:xfrm>
            <a:off x="1141902" y="3366910"/>
            <a:ext cx="75516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1"/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• </a:t>
            </a: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연장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·</a:t>
            </a: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휴일근로 임금 및 연장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·</a:t>
            </a: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야간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·</a:t>
            </a: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휴일근로 </a:t>
            </a:r>
            <a:r>
              <a:rPr lang="ko-KR" alt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가산수당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base" latinLnBrk="1"/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• </a:t>
            </a: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연차 유급휴가 </a:t>
            </a:r>
            <a:r>
              <a:rPr lang="ko-KR" alt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미사용수당</a:t>
            </a:r>
            <a:endParaRPr lang="ko-KR" altLang="en-US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base" latinLnBrk="1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</a:t>
            </a:r>
            <a:r>
              <a:rPr lang="ko-KR" alt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주휴일을</a:t>
            </a: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제외한 유급휴일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약정유급휴일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·</a:t>
            </a: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공휴일 등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에 대한 임금</a:t>
            </a:r>
          </a:p>
          <a:p>
            <a:pPr fontAlgn="base" latinLnBrk="1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</a:t>
            </a: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그 </a:t>
            </a: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밖에 이에 준하는 것으로 인정되는 임금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143182" y="4617415"/>
            <a:ext cx="77809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pc="-100">
                <a:solidFill>
                  <a:schemeClr val="accent4">
                    <a:lumMod val="50000"/>
                  </a:schemeClr>
                </a:solidFill>
                <a:latin typeface="+mj-ea"/>
                <a:ea typeface="+mj-ea"/>
                <a:cs typeface="+mn-cs"/>
              </a:rPr>
              <a:t>’</a:t>
            </a:r>
            <a:r>
              <a:rPr lang="en-US" altLang="ko-KR" spc="-100">
                <a:solidFill>
                  <a:schemeClr val="accent4">
                    <a:lumMod val="50000"/>
                  </a:schemeClr>
                </a:solidFill>
                <a:latin typeface="+mj-ea"/>
                <a:ea typeface="+mj-ea"/>
                <a:cs typeface="+mn-cs"/>
              </a:rPr>
              <a:t>24</a:t>
            </a:r>
            <a:r>
              <a:rPr lang="ko-KR" altLang="en-US" spc="-100">
                <a:solidFill>
                  <a:schemeClr val="accent4">
                    <a:lumMod val="50000"/>
                  </a:schemeClr>
                </a:solidFill>
                <a:latin typeface="+mj-ea"/>
                <a:ea typeface="+mj-ea"/>
                <a:cs typeface="+mn-cs"/>
              </a:rPr>
              <a:t>년부터 매월 지급하는 상여금 및 식비</a:t>
            </a:r>
            <a:r>
              <a:rPr lang="en-US" altLang="ko-KR" spc="-100">
                <a:solidFill>
                  <a:schemeClr val="accent4">
                    <a:lumMod val="50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pc="-100">
                <a:solidFill>
                  <a:schemeClr val="accent4">
                    <a:lumMod val="50000"/>
                  </a:schemeClr>
                </a:solidFill>
                <a:latin typeface="+mj-ea"/>
                <a:ea typeface="+mj-ea"/>
                <a:cs typeface="+mn-cs"/>
              </a:rPr>
              <a:t>숙박비</a:t>
            </a:r>
            <a:r>
              <a:rPr lang="en-US" altLang="ko-KR" spc="-100">
                <a:solidFill>
                  <a:schemeClr val="accent4">
                    <a:lumMod val="50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pc="-100">
                <a:solidFill>
                  <a:schemeClr val="accent4">
                    <a:lumMod val="50000"/>
                  </a:schemeClr>
                </a:solidFill>
                <a:latin typeface="+mj-ea"/>
                <a:ea typeface="+mj-ea"/>
                <a:cs typeface="+mn-cs"/>
              </a:rPr>
              <a:t>교통비 등 근로자의 생활보조 </a:t>
            </a:r>
            <a:br>
              <a:rPr lang="en-US" altLang="ko-KR" spc="-100">
                <a:solidFill>
                  <a:schemeClr val="accent4">
                    <a:lumMod val="50000"/>
                  </a:schemeClr>
                </a:solidFill>
                <a:latin typeface="+mj-ea"/>
                <a:ea typeface="+mj-ea"/>
                <a:cs typeface="+mn-cs"/>
              </a:rPr>
            </a:br>
            <a:r>
              <a:rPr lang="ko-KR" altLang="en-US" spc="-100">
                <a:solidFill>
                  <a:schemeClr val="accent4">
                    <a:lumMod val="50000"/>
                  </a:schemeClr>
                </a:solidFill>
                <a:latin typeface="+mj-ea"/>
                <a:ea typeface="+mj-ea"/>
                <a:cs typeface="+mn-cs"/>
              </a:rPr>
              <a:t>또는 복리후생을 위한 성질의 임금은 최저임금에 전부 포함 </a:t>
            </a:r>
            <a:endParaRPr lang="ko-KR" altLang="en-US" sz="1200" spc="-100">
              <a:solidFill>
                <a:schemeClr val="accent4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57CAE110-6EF7-4C3F-8040-7353F7879E5A}"/>
              </a:ext>
            </a:extLst>
          </p:cNvPr>
          <p:cNvSpPr/>
          <p:nvPr/>
        </p:nvSpPr>
        <p:spPr>
          <a:xfrm>
            <a:off x="648763" y="4604548"/>
            <a:ext cx="424452" cy="424452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CDAB391-69A9-4193-A386-5DE6CCF47518}"/>
              </a:ext>
            </a:extLst>
          </p:cNvPr>
          <p:cNvSpPr txBox="1"/>
          <p:nvPr/>
        </p:nvSpPr>
        <p:spPr>
          <a:xfrm>
            <a:off x="628650" y="4644377"/>
            <a:ext cx="464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ea"/>
                <a:ea typeface="+mj-ea"/>
              </a:rPr>
              <a:t>3</a:t>
            </a:r>
            <a:endParaRPr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9F78D279-AF59-4EF4-BA67-70BB1436139E}"/>
              </a:ext>
            </a:extLst>
          </p:cNvPr>
          <p:cNvCxnSpPr>
            <a:cxnSpLocks/>
          </p:cNvCxnSpPr>
          <p:nvPr/>
        </p:nvCxnSpPr>
        <p:spPr>
          <a:xfrm flipV="1">
            <a:off x="628649" y="2240989"/>
            <a:ext cx="8065577" cy="2468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>
            <a:extLst>
              <a:ext uri="{FF2B5EF4-FFF2-40B4-BE49-F238E27FC236}">
                <a16:creationId xmlns:a16="http://schemas.microsoft.com/office/drawing/2014/main" id="{D193A9CE-63A4-4E3A-AAB7-EDA3B1EE06F1}"/>
              </a:ext>
            </a:extLst>
          </p:cNvPr>
          <p:cNvCxnSpPr>
            <a:cxnSpLocks/>
          </p:cNvCxnSpPr>
          <p:nvPr/>
        </p:nvCxnSpPr>
        <p:spPr>
          <a:xfrm flipV="1">
            <a:off x="628649" y="2925279"/>
            <a:ext cx="8065577" cy="2468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>
            <a:extLst>
              <a:ext uri="{FF2B5EF4-FFF2-40B4-BE49-F238E27FC236}">
                <a16:creationId xmlns:a16="http://schemas.microsoft.com/office/drawing/2014/main" id="{A9D3AEB0-8027-43C4-8505-F715ED5A4523}"/>
              </a:ext>
            </a:extLst>
          </p:cNvPr>
          <p:cNvCxnSpPr>
            <a:cxnSpLocks/>
          </p:cNvCxnSpPr>
          <p:nvPr/>
        </p:nvCxnSpPr>
        <p:spPr>
          <a:xfrm flipV="1">
            <a:off x="628649" y="4455885"/>
            <a:ext cx="8065577" cy="2468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Slide Number Placeholder 5">
            <a:extLst>
              <a:ext uri="{FF2B5EF4-FFF2-40B4-BE49-F238E27FC236}">
                <a16:creationId xmlns:a16="http://schemas.microsoft.com/office/drawing/2014/main" id="{CBC334AC-9158-4630-B2CE-89157B8E9C4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93741" y="6580823"/>
            <a:ext cx="4502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fld id="{C282C9E2-717B-4897-B27B-3CD08C879F39}" type="slidenum">
              <a:rPr lang="ko-KR" altLang="en-US" smtClean="0"/>
              <a:pPr/>
              <a:t>32</a:t>
            </a:fld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7593561" y="5818341"/>
            <a:ext cx="919260" cy="7246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FBAF7C66-9E9D-436B-A0CE-6E18B4E32EBB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40" name="직사각형 17">
              <a:extLst>
                <a:ext uri="{FF2B5EF4-FFF2-40B4-BE49-F238E27FC236}">
                  <a16:creationId xmlns:a16="http://schemas.microsoft.com/office/drawing/2014/main" id="{BB0A331C-6449-4DE9-8257-61F83596D1B2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210669BF-0CB3-404F-A865-F64C2ED4F88A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Ⅳ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최저임금</a:t>
              </a:r>
            </a:p>
          </p:txBody>
        </p:sp>
      </p:grpSp>
      <p:grpSp>
        <p:nvGrpSpPr>
          <p:cNvPr id="42" name="그룹 41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43" name="직각 삼각형 42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32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F33DF48C-7B0A-497D-B7DB-A5AE0B4DA9C2}"/>
              </a:ext>
            </a:extLst>
          </p:cNvPr>
          <p:cNvSpPr txBox="1"/>
          <p:nvPr/>
        </p:nvSpPr>
        <p:spPr>
          <a:xfrm>
            <a:off x="483351" y="6591740"/>
            <a:ext cx="75516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1"/>
            <a:r>
              <a:rPr lang="ko-KR" alt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* </a:t>
            </a:r>
            <a:r>
              <a:rPr lang="ko-KR" altLang="en-US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미산입</a:t>
            </a:r>
            <a:r>
              <a:rPr lang="ko-KR" alt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비율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ko-KR" alt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해당연도 최저임금 월 </a:t>
            </a:r>
            <a:r>
              <a:rPr lang="ko-KR" altLang="en-US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환산액</a:t>
            </a:r>
            <a:r>
              <a:rPr lang="ko-KR" alt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기준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7084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0" y="2855476"/>
            <a:ext cx="8488680" cy="3304032"/>
          </a:xfrm>
          <a:prstGeom prst="rect">
            <a:avLst/>
          </a:prstGeom>
        </p:spPr>
      </p:pic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02502C7F-2C66-45F7-AF2A-371C43850CC1}"/>
              </a:ext>
            </a:extLst>
          </p:cNvPr>
          <p:cNvSpPr/>
          <p:nvPr/>
        </p:nvSpPr>
        <p:spPr>
          <a:xfrm>
            <a:off x="220980" y="2728114"/>
            <a:ext cx="8770620" cy="3572938"/>
          </a:xfrm>
          <a:prstGeom prst="roundRect">
            <a:avLst>
              <a:gd name="adj" fmla="val 2415"/>
            </a:avLst>
          </a:prstGeom>
          <a:noFill/>
          <a:ln w="57150">
            <a:solidFill>
              <a:schemeClr val="accent2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834581A0-1605-4845-B4FE-9887ACF25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ko-KR" altLang="en-US" dirty="0"/>
              <a:t>최저임금 판단 방법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9884" y="1248643"/>
            <a:ext cx="8399472" cy="568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매월 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1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회 이상 정기적으로 지급 받은 임금에서</a:t>
            </a:r>
            <a:r>
              <a:rPr lang="ko-KR" altLang="en-US" sz="1600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 </a:t>
            </a:r>
            <a:r>
              <a:rPr lang="en-US" altLang="ko-KR" sz="1600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“</a:t>
            </a:r>
            <a:r>
              <a:rPr lang="ko-KR" altLang="en-US" sz="1600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최저임금에 산입하지 아니하는 임금</a:t>
            </a:r>
            <a:r>
              <a:rPr lang="en-US" altLang="ko-KR" sz="1600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”</a:t>
            </a:r>
            <a:r>
              <a:rPr lang="ko-KR" altLang="en-US" sz="1600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을 제외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하고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일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·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주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·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월급의 경우에는 이를</a:t>
            </a:r>
            <a:r>
              <a:rPr lang="ko-KR" altLang="en-US" sz="1600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 해당기간의 적용 기준 시간으로 나누어 시간당 임금으로 환산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하여 비교</a:t>
            </a:r>
            <a:endParaRPr lang="ko-KR" altLang="en-US" sz="16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grpSp>
        <p:nvGrpSpPr>
          <p:cNvPr id="6" name="그룹 5"/>
          <p:cNvGrpSpPr/>
          <p:nvPr/>
        </p:nvGrpSpPr>
        <p:grpSpPr>
          <a:xfrm rot="0">
            <a:off x="1452616" y="2026212"/>
            <a:ext cx="6304016" cy="434633"/>
            <a:chOff x="1231900" y="1971431"/>
            <a:chExt cx="6304016" cy="434633"/>
          </a:xfrm>
        </p:grpSpPr>
        <p:sp>
          <p:nvSpPr>
            <p:cNvPr id="2" name="사각형: 둥근 모서리 1"/>
            <p:cNvSpPr/>
            <p:nvPr/>
          </p:nvSpPr>
          <p:spPr>
            <a:xfrm>
              <a:off x="1231900" y="1971431"/>
              <a:ext cx="1788774" cy="43463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r>
                <a:rPr lang="ko-KR" altLang="en-US" sz="1200" spc="-100">
                  <a:solidFill>
                    <a:srgbClr val="0070c0"/>
                  </a:solidFill>
                  <a:latin typeface="+mj-ea"/>
                  <a:ea typeface="+mj-ea"/>
                  <a:cs typeface="+mn-cs"/>
                </a:rPr>
                <a:t>매월 </a:t>
              </a:r>
              <a:r>
                <a:rPr lang="en-US" altLang="ko-KR" sz="1200" spc="-100">
                  <a:solidFill>
                    <a:srgbClr val="0070c0"/>
                  </a:solidFill>
                  <a:latin typeface="+mj-ea"/>
                  <a:ea typeface="+mj-ea"/>
                  <a:cs typeface="+mn-cs"/>
                </a:rPr>
                <a:t>1</a:t>
              </a:r>
              <a:r>
                <a:rPr lang="ko-KR" altLang="en-US" sz="1200" spc="-100">
                  <a:solidFill>
                    <a:srgbClr val="0070c0"/>
                  </a:solidFill>
                  <a:latin typeface="+mj-ea"/>
                  <a:ea typeface="+mj-ea"/>
                  <a:cs typeface="+mn-cs"/>
                </a:rPr>
                <a:t>회이상 </a:t>
              </a:r>
              <a:br>
                <a:rPr lang="en-US" altLang="ko-KR" sz="1200" spc="-100">
                  <a:solidFill>
                    <a:srgbClr val="0070c0"/>
                  </a:solidFill>
                  <a:latin typeface="+mj-ea"/>
                  <a:ea typeface="+mj-ea"/>
                  <a:cs typeface="+mn-cs"/>
                </a:rPr>
              </a:br>
              <a:r>
                <a:rPr lang="ko-KR" altLang="en-US" sz="1200" spc="-100">
                  <a:solidFill>
                    <a:srgbClr val="0070c0"/>
                  </a:solidFill>
                  <a:latin typeface="+mj-ea"/>
                  <a:ea typeface="+mj-ea"/>
                  <a:cs typeface="+mn-cs"/>
                </a:rPr>
                <a:t>정기적으로 지급되는 임금</a:t>
              </a:r>
              <a:endParaRPr lang="ko-KR" altLang="en-US" sz="1200" spc="-100">
                <a:solidFill>
                  <a:srgbClr val="0070c0"/>
                </a:solidFill>
                <a:latin typeface="+mj-ea"/>
                <a:ea typeface="+mj-ea"/>
                <a:cs typeface="+mn-cs"/>
              </a:endParaRPr>
            </a:p>
          </p:txBody>
        </p:sp>
        <p:sp>
          <p:nvSpPr>
            <p:cNvPr id="11" name="사각형: 둥근 모서리 10"/>
            <p:cNvSpPr/>
            <p:nvPr/>
          </p:nvSpPr>
          <p:spPr>
            <a:xfrm>
              <a:off x="3489521" y="1971431"/>
              <a:ext cx="1788774" cy="43463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r>
                <a:rPr lang="ko-KR" altLang="en-US" sz="1200" spc="-100">
                  <a:solidFill>
                    <a:srgbClr val="0070c0"/>
                  </a:solidFill>
                  <a:latin typeface="+mj-ea"/>
                  <a:ea typeface="+mj-ea"/>
                  <a:cs typeface="+mn-cs"/>
                </a:rPr>
                <a:t>이 중 최저임금에 </a:t>
              </a:r>
              <a:endParaRPr lang="ko-KR" altLang="en-US" sz="1200" spc="-100">
                <a:solidFill>
                  <a:srgbClr val="0070c0"/>
                </a:solidFill>
                <a:latin typeface="+mj-ea"/>
                <a:ea typeface="+mj-ea"/>
                <a:cs typeface="+mn-cs"/>
              </a:endParaRPr>
            </a:p>
            <a:p>
              <a:pPr lvl="0" algn="ctr">
                <a:defRPr/>
              </a:pPr>
              <a:r>
                <a:rPr lang="ko-KR" altLang="en-US" sz="1200" spc="-100">
                  <a:solidFill>
                    <a:srgbClr val="0070c0"/>
                  </a:solidFill>
                  <a:latin typeface="+mj-ea"/>
                  <a:ea typeface="+mj-ea"/>
                  <a:cs typeface="+mn-cs"/>
                </a:rPr>
                <a:t>산입하지 않는 임금</a:t>
              </a:r>
              <a:endParaRPr lang="ko-KR" altLang="en-US" sz="1200" spc="-100">
                <a:solidFill>
                  <a:srgbClr val="0070c0"/>
                </a:solidFill>
                <a:latin typeface="+mj-ea"/>
                <a:ea typeface="+mj-ea"/>
                <a:cs typeface="+mn-cs"/>
              </a:endParaRPr>
            </a:p>
          </p:txBody>
        </p:sp>
        <p:sp>
          <p:nvSpPr>
            <p:cNvPr id="12" name="사각형: 둥근 모서리 11"/>
            <p:cNvSpPr/>
            <p:nvPr/>
          </p:nvSpPr>
          <p:spPr>
            <a:xfrm>
              <a:off x="5747142" y="1971431"/>
              <a:ext cx="1788774" cy="434633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r>
                <a:rPr lang="ko-KR" altLang="en-US" sz="1200" spc="-100">
                  <a:solidFill>
                    <a:schemeClr val="bg1"/>
                  </a:solidFill>
                  <a:latin typeface="+mj-ea"/>
                  <a:ea typeface="+mj-ea"/>
                  <a:cs typeface="+mn-cs"/>
                </a:rPr>
                <a:t>최저임금에</a:t>
              </a:r>
              <a:br>
                <a:rPr lang="en-US" altLang="ko-KR" sz="1200" spc="-100">
                  <a:solidFill>
                    <a:schemeClr val="bg1"/>
                  </a:solidFill>
                  <a:latin typeface="+mj-ea"/>
                  <a:ea typeface="+mj-ea"/>
                  <a:cs typeface="+mn-cs"/>
                </a:rPr>
              </a:br>
              <a:r>
                <a:rPr lang="ko-KR" altLang="en-US" sz="1200" spc="-100">
                  <a:solidFill>
                    <a:schemeClr val="bg1"/>
                  </a:solidFill>
                  <a:latin typeface="+mj-ea"/>
                  <a:ea typeface="+mj-ea"/>
                  <a:cs typeface="+mn-cs"/>
                </a:rPr>
                <a:t>산입되는 임금</a:t>
              </a:r>
              <a:endParaRPr lang="ko-KR" altLang="en-US" sz="1200" spc="-100">
                <a:solidFill>
                  <a:schemeClr val="bg1"/>
                </a:solidFill>
                <a:latin typeface="+mj-ea"/>
                <a:ea typeface="+mj-ea"/>
                <a:cs typeface="+mn-cs"/>
              </a:endParaRPr>
            </a:p>
          </p:txBody>
        </p:sp>
        <p:sp>
          <p:nvSpPr>
            <p:cNvPr id="3" name="빼기 기호 2"/>
            <p:cNvSpPr/>
            <p:nvPr/>
          </p:nvSpPr>
          <p:spPr>
            <a:xfrm>
              <a:off x="3110274" y="2062918"/>
              <a:ext cx="263456" cy="232614"/>
            </a:xfrm>
            <a:prstGeom prst="mathMinus">
              <a:avLst>
                <a:gd name="adj1" fmla="val 23520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5" name="같음 기호 4"/>
            <p:cNvSpPr/>
            <p:nvPr/>
          </p:nvSpPr>
          <p:spPr>
            <a:xfrm>
              <a:off x="5359402" y="2071513"/>
              <a:ext cx="263457" cy="195719"/>
            </a:xfrm>
            <a:prstGeom prst="mathEqual">
              <a:avLst>
                <a:gd name="adj1" fmla="val 23520"/>
                <a:gd name="adj2" fmla="val 23216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9" name="Slide Number Placeholder 5">
            <a:extLst>
              <a:ext uri="{FF2B5EF4-FFF2-40B4-BE49-F238E27FC236}">
                <a16:creationId xmlns:a16="http://schemas.microsoft.com/office/drawing/2014/main" id="{3F12109D-065B-49FC-8C0C-2A599531778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93741" y="6580823"/>
            <a:ext cx="4502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fld id="{C282C9E2-717B-4897-B27B-3CD08C879F39}" type="slidenum">
              <a:rPr lang="ko-KR" altLang="en-US" smtClean="0"/>
              <a:pPr/>
              <a:t>33</a:t>
            </a:fld>
            <a:endParaRPr lang="ko-KR" altLang="en-US"/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FBAF7C66-9E9D-436B-A0CE-6E18B4E32EBB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48" name="직사각형 17">
              <a:extLst>
                <a:ext uri="{FF2B5EF4-FFF2-40B4-BE49-F238E27FC236}">
                  <a16:creationId xmlns:a16="http://schemas.microsoft.com/office/drawing/2014/main" id="{BB0A331C-6449-4DE9-8257-61F83596D1B2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210669BF-0CB3-404F-A865-F64C2ED4F88A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Ⅳ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최저임금</a:t>
              </a:r>
            </a:p>
          </p:txBody>
        </p:sp>
      </p:grpSp>
      <p:grpSp>
        <p:nvGrpSpPr>
          <p:cNvPr id="54" name="그룹 53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55" name="직각 삼각형 54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33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07259" y="3865692"/>
            <a:ext cx="1262733" cy="8110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ko-KR" altLang="en-US" sz="900">
                <a:solidFill>
                  <a:schemeClr val="bg1"/>
                </a:solidFill>
                <a:latin typeface="KoPub돋움체 Bold"/>
                <a:ea typeface="KoPub돋움체 Bold"/>
              </a:rPr>
              <a:t>소정근로시간이</a:t>
            </a:r>
            <a:endParaRPr lang="ko-KR" altLang="en-US" sz="900">
              <a:solidFill>
                <a:schemeClr val="bg1"/>
              </a:solidFill>
              <a:latin typeface="KoPub돋움체 Bold"/>
              <a:ea typeface="KoPub돋움체 Bold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900">
                <a:solidFill>
                  <a:schemeClr val="bg1"/>
                </a:solidFill>
                <a:latin typeface="KoPub돋움체 Bold"/>
                <a:ea typeface="KoPub돋움체 Bold"/>
              </a:rPr>
              <a:t>1</a:t>
            </a:r>
            <a:r>
              <a:rPr lang="ko-KR" altLang="en-US" sz="900">
                <a:solidFill>
                  <a:schemeClr val="bg1"/>
                </a:solidFill>
                <a:latin typeface="KoPub돋움체 Bold"/>
                <a:ea typeface="KoPub돋움체 Bold"/>
              </a:rPr>
              <a:t>주 </a:t>
            </a:r>
            <a:r>
              <a:rPr lang="en-US" altLang="ko-KR" sz="900">
                <a:solidFill>
                  <a:schemeClr val="bg1"/>
                </a:solidFill>
                <a:latin typeface="KoPub돋움체 Bold"/>
                <a:ea typeface="KoPub돋움체 Bold"/>
              </a:rPr>
              <a:t>40</a:t>
            </a:r>
            <a:r>
              <a:rPr lang="ko-KR" altLang="en-US" sz="900">
                <a:solidFill>
                  <a:schemeClr val="bg1"/>
                </a:solidFill>
                <a:latin typeface="KoPub돋움체 Bold"/>
                <a:ea typeface="KoPub돋움체 Bold"/>
              </a:rPr>
              <a:t>시간인 근로자가</a:t>
            </a:r>
            <a:endParaRPr lang="ko-KR" altLang="en-US" sz="900">
              <a:solidFill>
                <a:schemeClr val="bg1"/>
              </a:solidFill>
              <a:latin typeface="KoPub돋움체 Bold"/>
              <a:ea typeface="KoPub돋움체 Bold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900">
                <a:solidFill>
                  <a:schemeClr val="bg1"/>
                </a:solidFill>
                <a:latin typeface="KoPub돋움체 Bold"/>
                <a:ea typeface="KoPub돋움체 Bold"/>
              </a:rPr>
              <a:t>2026</a:t>
            </a:r>
            <a:r>
              <a:rPr lang="ko-KR" altLang="en-US" sz="900">
                <a:solidFill>
                  <a:schemeClr val="bg1"/>
                </a:solidFill>
                <a:latin typeface="KoPub돋움체 Bold"/>
                <a:ea typeface="KoPub돋움체 Bold"/>
              </a:rPr>
              <a:t>년 </a:t>
            </a:r>
            <a:r>
              <a:rPr lang="en-US" altLang="ko-KR" sz="900">
                <a:solidFill>
                  <a:schemeClr val="bg1"/>
                </a:solidFill>
                <a:latin typeface="KoPub돋움체 Bold"/>
                <a:ea typeface="KoPub돋움체 Bold"/>
              </a:rPr>
              <a:t>1</a:t>
            </a:r>
            <a:r>
              <a:rPr lang="ko-KR" altLang="en-US" sz="900">
                <a:solidFill>
                  <a:schemeClr val="bg1"/>
                </a:solidFill>
                <a:latin typeface="KoPub돋움체 Bold"/>
                <a:ea typeface="KoPub돋움체 Bold"/>
              </a:rPr>
              <a:t>월 급여</a:t>
            </a:r>
            <a:endParaRPr lang="ko-KR" altLang="en-US" sz="900">
              <a:solidFill>
                <a:schemeClr val="bg1"/>
              </a:solidFill>
              <a:latin typeface="KoPub돋움체 Bold"/>
              <a:ea typeface="KoPub돋움체 Bold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900">
                <a:solidFill>
                  <a:schemeClr val="bg1"/>
                </a:solidFill>
                <a:latin typeface="KoPub돋움체 Bold"/>
                <a:ea typeface="KoPub돋움체 Bold"/>
              </a:rPr>
              <a:t>2,354,470</a:t>
            </a:r>
            <a:r>
              <a:rPr lang="ko-KR" altLang="en-US" sz="900">
                <a:solidFill>
                  <a:schemeClr val="bg1"/>
                </a:solidFill>
                <a:latin typeface="KoPub돋움체 Bold"/>
                <a:ea typeface="KoPub돋움체 Bold"/>
              </a:rPr>
              <a:t>원을 받는 경우</a:t>
            </a:r>
            <a:endParaRPr lang="ko-KR" altLang="en-US" sz="900">
              <a:solidFill>
                <a:schemeClr val="bg1"/>
              </a:solidFill>
              <a:latin typeface="KoPub돋움체 Bold"/>
              <a:ea typeface="KoPub돋움체 Bold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65438" y="4781427"/>
            <a:ext cx="161880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300" dirty="0" smtClean="0">
                <a:solidFill>
                  <a:srgbClr val="FF0000"/>
                </a:solidFill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최저임금법 위반</a:t>
            </a:r>
            <a:endParaRPr lang="ko-KR" altLang="en-US" sz="1300" dirty="0">
              <a:solidFill>
                <a:srgbClr val="FF0000"/>
              </a:solidFill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67971" y="3374875"/>
            <a:ext cx="1390482" cy="2185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05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월급명세서</a:t>
            </a:r>
            <a:endParaRPr lang="ko-KR" altLang="en-US" sz="105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40641" y="3697604"/>
            <a:ext cx="584947" cy="14747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기본급</a:t>
            </a: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>
              <a:lnSpc>
                <a:spcPts val="1500"/>
              </a:lnSpc>
            </a:pPr>
            <a:r>
              <a:rPr lang="ko-KR" altLang="en-US" sz="90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직무수당</a:t>
            </a: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>
              <a:lnSpc>
                <a:spcPts val="1500"/>
              </a:lnSpc>
            </a:pP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교통비</a:t>
            </a: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>
              <a:lnSpc>
                <a:spcPts val="1500"/>
              </a:lnSpc>
            </a:pP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식대</a:t>
            </a: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>
              <a:lnSpc>
                <a:spcPts val="1500"/>
              </a:lnSpc>
            </a:pP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시간외수당</a:t>
            </a: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>
              <a:lnSpc>
                <a:spcPts val="1500"/>
              </a:lnSpc>
            </a:pP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상여금</a:t>
            </a: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>
              <a:lnSpc>
                <a:spcPts val="2200"/>
              </a:lnSpc>
            </a:pPr>
            <a:r>
              <a:rPr lang="ko-KR" altLang="en-US" sz="10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계</a:t>
            </a:r>
            <a:endParaRPr lang="en-US" altLang="ko-KR" sz="10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48917" y="3697604"/>
            <a:ext cx="701960" cy="143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1500"/>
              </a:lnSpc>
            </a:pPr>
            <a:r>
              <a:rPr lang="en-US" altLang="ko-KR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1,590,000</a:t>
            </a: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원</a:t>
            </a: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r">
              <a:lnSpc>
                <a:spcPts val="1500"/>
              </a:lnSpc>
            </a:pPr>
            <a:r>
              <a:rPr lang="en-US" altLang="ko-KR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131,970</a:t>
            </a: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원</a:t>
            </a: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r">
              <a:lnSpc>
                <a:spcPts val="1500"/>
              </a:lnSpc>
            </a:pPr>
            <a:r>
              <a:rPr lang="en-US" altLang="ko-KR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100,000</a:t>
            </a: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원</a:t>
            </a: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r">
              <a:lnSpc>
                <a:spcPts val="1500"/>
              </a:lnSpc>
            </a:pPr>
            <a:r>
              <a:rPr lang="en-US" altLang="ko-KR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100,000</a:t>
            </a: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원</a:t>
            </a: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r">
              <a:lnSpc>
                <a:spcPts val="1500"/>
              </a:lnSpc>
            </a:pPr>
            <a:r>
              <a:rPr lang="en-US" altLang="ko-KR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300,000</a:t>
            </a: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원</a:t>
            </a: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r">
              <a:lnSpc>
                <a:spcPts val="1500"/>
              </a:lnSpc>
            </a:pPr>
            <a:r>
              <a:rPr lang="en-US" altLang="ko-KR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132,500</a:t>
            </a: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원</a:t>
            </a: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r">
              <a:lnSpc>
                <a:spcPts val="2200"/>
              </a:lnSpc>
            </a:pPr>
            <a:r>
              <a:rPr lang="en-US" altLang="ko-KR" sz="10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2,354,470</a:t>
            </a:r>
            <a:r>
              <a:rPr lang="ko-KR" altLang="en-US" sz="10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원</a:t>
            </a:r>
            <a:endParaRPr lang="en-US" altLang="ko-KR" sz="10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70759" y="5221268"/>
            <a:ext cx="142130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※ </a:t>
            </a:r>
            <a:r>
              <a:rPr lang="ko-KR" altLang="en-US" sz="6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상여금은 기본급의 연 </a:t>
            </a:r>
            <a:r>
              <a:rPr lang="en-US" altLang="ko-KR" sz="6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100%</a:t>
            </a:r>
          </a:p>
          <a:p>
            <a:r>
              <a:rPr lang="en-US" altLang="ko-KR" sz="6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</a:t>
            </a:r>
            <a:r>
              <a:rPr lang="en-US" altLang="ko-KR" sz="6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  </a:t>
            </a:r>
            <a:r>
              <a:rPr lang="en-US" altLang="ko-KR" sz="6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(12</a:t>
            </a:r>
            <a:r>
              <a:rPr lang="ko-KR" altLang="en-US" sz="6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개월로 </a:t>
            </a:r>
            <a:r>
              <a:rPr lang="ko-KR" altLang="en-US" sz="6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나눠서 </a:t>
            </a:r>
            <a:r>
              <a:rPr lang="en-US" altLang="ko-KR" sz="6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132,500</a:t>
            </a:r>
            <a:r>
              <a:rPr lang="ko-KR" altLang="en-US" sz="6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원을 매월 지급</a:t>
            </a:r>
            <a:r>
              <a:rPr lang="en-US" altLang="ko-KR" sz="6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  <a:endParaRPr lang="ko-KR" altLang="en-US" sz="6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008922" y="3374875"/>
            <a:ext cx="1390482" cy="2185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05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최저임금에 산입되는 임금</a:t>
            </a:r>
            <a:endParaRPr lang="ko-KR" altLang="en-US" sz="105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81184" y="3697604"/>
            <a:ext cx="584947" cy="143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기본급</a:t>
            </a: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>
              <a:lnSpc>
                <a:spcPts val="1500"/>
              </a:lnSpc>
            </a:pPr>
            <a:r>
              <a:rPr lang="ko-KR" altLang="en-US" sz="900" dirty="0" err="1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직무수당</a:t>
            </a: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>
              <a:lnSpc>
                <a:spcPts val="1500"/>
              </a:lnSpc>
            </a:pP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교통비</a:t>
            </a: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>
              <a:lnSpc>
                <a:spcPts val="1500"/>
              </a:lnSpc>
            </a:pP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식대</a:t>
            </a: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>
              <a:lnSpc>
                <a:spcPts val="1500"/>
              </a:lnSpc>
            </a:pP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상여금</a:t>
            </a: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>
              <a:lnSpc>
                <a:spcPts val="1500"/>
              </a:lnSpc>
            </a:pP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>
              <a:lnSpc>
                <a:spcPts val="2200"/>
              </a:lnSpc>
            </a:pPr>
            <a:r>
              <a:rPr lang="ko-KR" altLang="en-US" sz="10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계</a:t>
            </a:r>
            <a:endParaRPr lang="en-US" altLang="ko-KR" sz="10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89460" y="3697604"/>
            <a:ext cx="701960" cy="143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1500"/>
              </a:lnSpc>
            </a:pPr>
            <a:r>
              <a:rPr lang="en-US" altLang="ko-KR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1,590,000</a:t>
            </a: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원</a:t>
            </a: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r">
              <a:lnSpc>
                <a:spcPts val="1500"/>
              </a:lnSpc>
            </a:pPr>
            <a:r>
              <a:rPr lang="en-US" altLang="ko-KR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131,970</a:t>
            </a: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원</a:t>
            </a: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r">
              <a:lnSpc>
                <a:spcPts val="1500"/>
              </a:lnSpc>
            </a:pPr>
            <a:r>
              <a:rPr lang="en-US" altLang="ko-KR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100,000</a:t>
            </a: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원</a:t>
            </a: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r">
              <a:lnSpc>
                <a:spcPts val="1500"/>
              </a:lnSpc>
            </a:pPr>
            <a:r>
              <a:rPr lang="en-US" altLang="ko-KR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100,000</a:t>
            </a: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원</a:t>
            </a: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r">
              <a:lnSpc>
                <a:spcPts val="1500"/>
              </a:lnSpc>
            </a:pPr>
            <a:r>
              <a:rPr lang="en-US" altLang="ko-KR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132,500</a:t>
            </a:r>
            <a:r>
              <a:rPr lang="ko-KR" altLang="en-US" sz="9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원</a:t>
            </a: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r">
              <a:lnSpc>
                <a:spcPts val="1500"/>
              </a:lnSpc>
            </a:pPr>
            <a:endParaRPr lang="en-US" altLang="ko-KR" sz="9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r">
              <a:lnSpc>
                <a:spcPts val="2200"/>
              </a:lnSpc>
            </a:pPr>
            <a:r>
              <a:rPr lang="en-US" altLang="ko-KR" sz="10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2,054,470</a:t>
            </a:r>
            <a:r>
              <a:rPr lang="ko-KR" altLang="en-US" sz="10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원</a:t>
            </a:r>
            <a:endParaRPr lang="en-US" altLang="ko-KR" sz="1000" dirty="0" smtClean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11302" y="5221268"/>
            <a:ext cx="142130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※ </a:t>
            </a:r>
            <a:r>
              <a:rPr lang="ko-KR" altLang="en-US" sz="6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식대</a:t>
            </a:r>
            <a:r>
              <a:rPr lang="en-US" altLang="ko-KR" sz="6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·</a:t>
            </a:r>
            <a:r>
              <a:rPr lang="ko-KR" altLang="en-US" sz="600" dirty="0" smtClean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교통비 및 상여금 전부 산입</a:t>
            </a:r>
            <a:endParaRPr lang="ko-KR" altLang="en-US" sz="6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45741" y="3731217"/>
            <a:ext cx="2338500" cy="2289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100" dirty="0" smtClean="0">
                <a:solidFill>
                  <a:schemeClr val="bg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추려낸 임금을 시간당 임금으로 환산</a:t>
            </a:r>
            <a:endParaRPr lang="ko-KR" altLang="en-US" sz="1100" dirty="0">
              <a:solidFill>
                <a:schemeClr val="bg1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45741" y="4077858"/>
            <a:ext cx="23385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 algn="ctr">
              <a:lnSpc>
                <a:spcPts val="1600"/>
              </a:lnSpc>
              <a:defRPr/>
            </a:pPr>
            <a:r>
              <a:rPr lang="en-US" altLang="ko-KR" sz="1000">
                <a:latin typeface="KoPub돋움체 Bold"/>
                <a:ea typeface="KoPub돋움체 Bold"/>
              </a:rPr>
              <a:t>9,830</a:t>
            </a:r>
            <a:r>
              <a:rPr lang="ko-KR" altLang="en-US" sz="1000">
                <a:latin typeface="KoPub돋움체 Bold"/>
                <a:ea typeface="KoPub돋움체 Bold"/>
              </a:rPr>
              <a:t>원</a:t>
            </a:r>
            <a:r>
              <a:rPr lang="en-US" altLang="ko-KR" sz="1000">
                <a:latin typeface="KoPub돋움체 Bold"/>
                <a:ea typeface="KoPub돋움체 Bold"/>
              </a:rPr>
              <a:t>(2,054,470</a:t>
            </a:r>
            <a:r>
              <a:rPr lang="ko-KR" altLang="en-US" sz="1000">
                <a:latin typeface="KoPub돋움체 Bold"/>
                <a:ea typeface="KoPub돋움체 Bold"/>
              </a:rPr>
              <a:t>원 </a:t>
            </a:r>
            <a:r>
              <a:rPr lang="en-US" altLang="ko-KR" sz="1000">
                <a:latin typeface="KoPub돋움체 Bold"/>
                <a:ea typeface="KoPub돋움체 Bold"/>
              </a:rPr>
              <a:t>÷ 209</a:t>
            </a:r>
            <a:r>
              <a:rPr lang="ko-KR" altLang="en-US" sz="1000">
                <a:latin typeface="KoPub돋움체 Bold"/>
                <a:ea typeface="KoPub돋움체 Bold"/>
              </a:rPr>
              <a:t>시간</a:t>
            </a:r>
            <a:r>
              <a:rPr lang="en-US" altLang="ko-KR" sz="1000">
                <a:latin typeface="KoPub돋움체 Bold"/>
                <a:ea typeface="KoPub돋움체 Bold"/>
              </a:rPr>
              <a:t>)</a:t>
            </a:r>
            <a:r>
              <a:rPr lang="ko-KR" altLang="en-US" sz="1000">
                <a:latin typeface="KoPub돋움체 Bold"/>
                <a:ea typeface="KoPub돋움체 Bold"/>
              </a:rPr>
              <a:t>은</a:t>
            </a:r>
            <a:endParaRPr lang="ko-KR" altLang="en-US" sz="1000">
              <a:latin typeface="KoPub돋움체 Bold"/>
              <a:ea typeface="KoPub돋움체 Bold"/>
            </a:endParaRPr>
          </a:p>
          <a:p>
            <a:pPr lvl="0" algn="ctr">
              <a:lnSpc>
                <a:spcPts val="1600"/>
              </a:lnSpc>
              <a:defRPr/>
            </a:pPr>
            <a:r>
              <a:rPr lang="en-US" altLang="ko-KR" sz="1000">
                <a:latin typeface="KoPub돋움체 Bold"/>
                <a:ea typeface="KoPub돋움체 Bold"/>
              </a:rPr>
              <a:t>2026</a:t>
            </a:r>
            <a:r>
              <a:rPr lang="ko-KR" altLang="en-US" sz="1000">
                <a:latin typeface="KoPub돋움체 Bold"/>
                <a:ea typeface="KoPub돋움체 Bold"/>
              </a:rPr>
              <a:t>년 최저임금 시간급</a:t>
            </a:r>
            <a:endParaRPr lang="ko-KR" altLang="en-US" sz="1000">
              <a:latin typeface="KoPub돋움체 Bold"/>
              <a:ea typeface="KoPub돋움체 Bold"/>
            </a:endParaRPr>
          </a:p>
          <a:p>
            <a:pPr lvl="0" algn="ctr">
              <a:lnSpc>
                <a:spcPts val="1600"/>
              </a:lnSpc>
              <a:defRPr/>
            </a:pPr>
            <a:r>
              <a:rPr lang="en-US" altLang="ko-KR" sz="1000">
                <a:latin typeface="KoPub돋움체 Bold"/>
                <a:ea typeface="KoPub돋움체 Bold"/>
              </a:rPr>
              <a:t>10,320</a:t>
            </a:r>
            <a:r>
              <a:rPr lang="ko-KR" altLang="en-US" sz="1000">
                <a:latin typeface="KoPub돋움체 Bold"/>
                <a:ea typeface="KoPub돋움체 Bold"/>
              </a:rPr>
              <a:t>원보다 적기 때문에</a:t>
            </a:r>
            <a:endParaRPr lang="ko-KR" altLang="en-US" sz="1000">
              <a:latin typeface="KoPub돋움체 Bold"/>
              <a:ea typeface="KoPub돋움체 Bold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10305" y="3343066"/>
            <a:ext cx="1269457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300" dirty="0" smtClean="0">
                <a:solidFill>
                  <a:srgbClr val="FFFF00"/>
                </a:solidFill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쉽게 알아보는</a:t>
            </a:r>
            <a:endParaRPr lang="en-US" altLang="ko-KR" sz="1300" dirty="0" smtClean="0">
              <a:solidFill>
                <a:srgbClr val="FFFF00"/>
              </a:solidFill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  <a:p>
            <a:r>
              <a:rPr lang="ko-KR" altLang="en-US" sz="1300" dirty="0" smtClean="0">
                <a:solidFill>
                  <a:srgbClr val="FFFF00"/>
                </a:solidFill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최저임금 계산법</a:t>
            </a:r>
            <a:endParaRPr lang="en-US" altLang="ko-KR" sz="1300" dirty="0" smtClean="0">
              <a:solidFill>
                <a:srgbClr val="FFFF00"/>
              </a:solidFill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cxnSp>
        <p:nvCxnSpPr>
          <p:cNvPr id="16" name="직선 연결선 15"/>
          <p:cNvCxnSpPr/>
          <p:nvPr/>
        </p:nvCxnSpPr>
        <p:spPr>
          <a:xfrm>
            <a:off x="2392079" y="4897765"/>
            <a:ext cx="134226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직선 연결선 37"/>
          <p:cNvCxnSpPr/>
          <p:nvPr/>
        </p:nvCxnSpPr>
        <p:spPr>
          <a:xfrm>
            <a:off x="2392079" y="3643812"/>
            <a:ext cx="134226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직선 연결선 38"/>
          <p:cNvCxnSpPr/>
          <p:nvPr/>
        </p:nvCxnSpPr>
        <p:spPr>
          <a:xfrm>
            <a:off x="4033030" y="4897765"/>
            <a:ext cx="134226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>
            <a:off x="4033030" y="3643812"/>
            <a:ext cx="134226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" name="그림 1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153" y="4719918"/>
            <a:ext cx="310039" cy="29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85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36D953D9-B9E3-4C52-A0B3-A7222742FFC3}"/>
              </a:ext>
            </a:extLst>
          </p:cNvPr>
          <p:cNvSpPr/>
          <p:nvPr/>
        </p:nvSpPr>
        <p:spPr>
          <a:xfrm>
            <a:off x="1840464" y="2651760"/>
            <a:ext cx="6853277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E675EDAB-658B-4E35-B8AD-43BDDDBC4FCF}"/>
              </a:ext>
            </a:extLst>
          </p:cNvPr>
          <p:cNvSpPr/>
          <p:nvPr/>
        </p:nvSpPr>
        <p:spPr>
          <a:xfrm>
            <a:off x="1840464" y="3151455"/>
            <a:ext cx="6853277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DD1BE8D8-1AD7-4420-AA80-698B5E4882AB}"/>
              </a:ext>
            </a:extLst>
          </p:cNvPr>
          <p:cNvSpPr/>
          <p:nvPr/>
        </p:nvSpPr>
        <p:spPr>
          <a:xfrm>
            <a:off x="1840464" y="3651150"/>
            <a:ext cx="6853277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26DFA450-1B04-424C-AFD6-A2B9E350F1D1}"/>
              </a:ext>
            </a:extLst>
          </p:cNvPr>
          <p:cNvSpPr/>
          <p:nvPr/>
        </p:nvSpPr>
        <p:spPr>
          <a:xfrm>
            <a:off x="1840464" y="4150845"/>
            <a:ext cx="6853277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0C676AD0-B53A-4A3B-BB6A-5A5A318BC407}"/>
              </a:ext>
            </a:extLst>
          </p:cNvPr>
          <p:cNvSpPr/>
          <p:nvPr/>
        </p:nvSpPr>
        <p:spPr>
          <a:xfrm>
            <a:off x="1840464" y="5150235"/>
            <a:ext cx="6853277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4688AD7B-7985-4CD6-BE89-BC59BE4A90E1}"/>
              </a:ext>
            </a:extLst>
          </p:cNvPr>
          <p:cNvSpPr/>
          <p:nvPr/>
        </p:nvSpPr>
        <p:spPr>
          <a:xfrm>
            <a:off x="1840464" y="5649930"/>
            <a:ext cx="6853277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D23481C9-81C1-4348-B41D-4A4DFA4DF472}"/>
              </a:ext>
            </a:extLst>
          </p:cNvPr>
          <p:cNvSpPr/>
          <p:nvPr/>
        </p:nvSpPr>
        <p:spPr>
          <a:xfrm>
            <a:off x="1840464" y="6149623"/>
            <a:ext cx="6853277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3660B64-B70A-48F2-AA16-A58938FC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최저임금 감액이 불가한 직종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0B4FCA18-C5F4-4023-8A76-92A4260D7407}"/>
              </a:ext>
            </a:extLst>
          </p:cNvPr>
          <p:cNvSpPr/>
          <p:nvPr/>
        </p:nvSpPr>
        <p:spPr>
          <a:xfrm>
            <a:off x="719945" y="1323832"/>
            <a:ext cx="7749358" cy="592044"/>
          </a:xfrm>
          <a:prstGeom prst="roundRect">
            <a:avLst>
              <a:gd name="adj" fmla="val 7305"/>
            </a:avLst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45274" y="1396939"/>
            <a:ext cx="7698700" cy="449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24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고용노동부 장관 고시 단순노무업무 직종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한국표준직업분류 상 대분류 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9)</a:t>
            </a:r>
            <a:endParaRPr lang="ko-KR" altLang="en-US" sz="1400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5FD7F7-16BF-40BB-AF99-C75016DB0F48}"/>
              </a:ext>
            </a:extLst>
          </p:cNvPr>
          <p:cNvSpPr txBox="1"/>
          <p:nvPr/>
        </p:nvSpPr>
        <p:spPr>
          <a:xfrm>
            <a:off x="745273" y="2052712"/>
            <a:ext cx="769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-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단순노무업무 직종은 숙련 향상 필요성이 낮아 수습기간 운영이 불필요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-</a:t>
            </a:r>
            <a:endParaRPr lang="ko-KR" altLang="en-US" sz="1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1B32E235-FB68-4DCB-A4C6-F5CBFEAF7EFA}"/>
              </a:ext>
            </a:extLst>
          </p:cNvPr>
          <p:cNvSpPr/>
          <p:nvPr/>
        </p:nvSpPr>
        <p:spPr>
          <a:xfrm>
            <a:off x="536503" y="2651760"/>
            <a:ext cx="1223718" cy="369332"/>
          </a:xfrm>
          <a:prstGeom prst="round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latin typeface="+mj-ea"/>
                <a:ea typeface="+mj-ea"/>
              </a:rPr>
              <a:t>건설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A9900126-37B2-4CCA-BB54-D5EC0814B5FA}"/>
              </a:ext>
            </a:extLst>
          </p:cNvPr>
          <p:cNvSpPr/>
          <p:nvPr/>
        </p:nvSpPr>
        <p:spPr>
          <a:xfrm>
            <a:off x="536503" y="3151455"/>
            <a:ext cx="1223718" cy="369332"/>
          </a:xfrm>
          <a:prstGeom prst="round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latin typeface="+mj-ea"/>
                <a:ea typeface="+mj-ea"/>
              </a:rPr>
              <a:t>운송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70E2CC2F-7529-4F25-A70B-60E3B309CAA7}"/>
              </a:ext>
            </a:extLst>
          </p:cNvPr>
          <p:cNvSpPr/>
          <p:nvPr/>
        </p:nvSpPr>
        <p:spPr>
          <a:xfrm>
            <a:off x="536503" y="3651150"/>
            <a:ext cx="1223718" cy="369332"/>
          </a:xfrm>
          <a:prstGeom prst="round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latin typeface="+mj-ea"/>
                <a:ea typeface="+mj-ea"/>
              </a:rPr>
              <a:t>제조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0B6461A3-5F88-47E8-89CE-EC71C1DD397D}"/>
              </a:ext>
            </a:extLst>
          </p:cNvPr>
          <p:cNvSpPr/>
          <p:nvPr/>
        </p:nvSpPr>
        <p:spPr>
          <a:xfrm>
            <a:off x="536503" y="4150845"/>
            <a:ext cx="1223718" cy="369332"/>
          </a:xfrm>
          <a:prstGeom prst="round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latin typeface="+mj-ea"/>
                <a:ea typeface="+mj-ea"/>
              </a:rPr>
              <a:t>청소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778833B9-567D-429A-B365-3CB5A3ED0A68}"/>
              </a:ext>
            </a:extLst>
          </p:cNvPr>
          <p:cNvSpPr/>
          <p:nvPr/>
        </p:nvSpPr>
        <p:spPr>
          <a:xfrm>
            <a:off x="536503" y="4650540"/>
            <a:ext cx="1223718" cy="369332"/>
          </a:xfrm>
          <a:prstGeom prst="round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latin typeface="+mj-ea"/>
                <a:ea typeface="+mj-ea"/>
              </a:rPr>
              <a:t>경비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A78020AC-6227-4FC7-BFC0-B8065203C46E}"/>
              </a:ext>
            </a:extLst>
          </p:cNvPr>
          <p:cNvSpPr/>
          <p:nvPr/>
        </p:nvSpPr>
        <p:spPr>
          <a:xfrm>
            <a:off x="536503" y="5150235"/>
            <a:ext cx="1223718" cy="369332"/>
          </a:xfrm>
          <a:prstGeom prst="round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latin typeface="+mj-ea"/>
                <a:ea typeface="+mj-ea"/>
              </a:rPr>
              <a:t>가사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2B1EFFA8-0797-40E9-8F70-5077731C9F22}"/>
              </a:ext>
            </a:extLst>
          </p:cNvPr>
          <p:cNvSpPr/>
          <p:nvPr/>
        </p:nvSpPr>
        <p:spPr>
          <a:xfrm>
            <a:off x="536503" y="5649930"/>
            <a:ext cx="1223718" cy="369332"/>
          </a:xfrm>
          <a:prstGeom prst="round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latin typeface="+mj-ea"/>
                <a:ea typeface="+mj-ea"/>
              </a:rPr>
              <a:t>음식</a:t>
            </a:r>
            <a:r>
              <a:rPr lang="en-US" altLang="ko-KR">
                <a:latin typeface="+mj-ea"/>
                <a:ea typeface="+mj-ea"/>
              </a:rPr>
              <a:t>/</a:t>
            </a:r>
            <a:r>
              <a:rPr lang="ko-KR" altLang="en-US">
                <a:latin typeface="+mj-ea"/>
                <a:ea typeface="+mj-ea"/>
              </a:rPr>
              <a:t>판매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DDE026AD-0A27-4FB7-BCBE-835E1C0D82C6}"/>
              </a:ext>
            </a:extLst>
          </p:cNvPr>
          <p:cNvSpPr/>
          <p:nvPr/>
        </p:nvSpPr>
        <p:spPr>
          <a:xfrm>
            <a:off x="536503" y="6149623"/>
            <a:ext cx="1223718" cy="369332"/>
          </a:xfrm>
          <a:prstGeom prst="round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latin typeface="+mj-ea"/>
                <a:ea typeface="+mj-ea"/>
              </a:rPr>
              <a:t>기타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CEE4B6-CD67-4C67-ACA7-433EBD48B9CA}"/>
              </a:ext>
            </a:extLst>
          </p:cNvPr>
          <p:cNvSpPr txBox="1"/>
          <p:nvPr/>
        </p:nvSpPr>
        <p:spPr>
          <a:xfrm>
            <a:off x="1957705" y="2651760"/>
            <a:ext cx="5708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건설 및 광업 단순 종사원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종사자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57705" y="3151455"/>
            <a:ext cx="6642172" cy="361365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182563" lvl="0" indent="-182563">
              <a:buFont typeface="Arial"/>
              <a:buChar char="•"/>
              <a:defRPr/>
            </a:pPr>
            <a:r>
              <a:rPr lang="ko-KR" altLang="en-US" spc="-11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택배원</a:t>
            </a:r>
            <a:r>
              <a:rPr lang="en-US" altLang="ko-KR" spc="-11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pc="-11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음식 및 기타 배달원</a:t>
            </a:r>
            <a:r>
              <a:rPr lang="en-US" altLang="ko-KR" spc="-11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pc="-11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하역 및 적재 단순 종사자</a:t>
            </a:r>
            <a:r>
              <a:rPr lang="en-US" altLang="ko-KR" spc="-11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pc="-11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이삿짐운반원</a:t>
            </a:r>
            <a:endParaRPr lang="ko-KR" altLang="en-US" sz="1100" spc="-11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BD9B71-DB1C-4AB6-8BA2-F3CAE6952D7C}"/>
              </a:ext>
            </a:extLst>
          </p:cNvPr>
          <p:cNvSpPr txBox="1"/>
          <p:nvPr/>
        </p:nvSpPr>
        <p:spPr>
          <a:xfrm>
            <a:off x="1957705" y="3651150"/>
            <a:ext cx="5708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수작업 포장원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제조업 단순 종사원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제품 단순 선별원</a:t>
            </a:r>
            <a:endParaRPr lang="ko-KR" altLang="en-US" sz="1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32B8C79-FEFC-44DB-8B14-C3A3FFC48178}"/>
              </a:ext>
            </a:extLst>
          </p:cNvPr>
          <p:cNvSpPr txBox="1"/>
          <p:nvPr/>
        </p:nvSpPr>
        <p:spPr>
          <a:xfrm>
            <a:off x="1957705" y="4150845"/>
            <a:ext cx="5708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청소 관련 종사자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재활용 </a:t>
            </a:r>
            <a:r>
              <a:rPr lang="ko-KR" alt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수거원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CE541AA-C725-4324-AD79-76F89D99DEA8}"/>
              </a:ext>
            </a:extLst>
          </p:cNvPr>
          <p:cNvSpPr txBox="1"/>
          <p:nvPr/>
        </p:nvSpPr>
        <p:spPr>
          <a:xfrm>
            <a:off x="1957705" y="5150235"/>
            <a:ext cx="5708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가사도우미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육아도우미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957705" y="5649930"/>
            <a:ext cx="6722200" cy="358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lvl="0" indent="-182563">
              <a:buFont typeface="Arial"/>
              <a:buChar char="•"/>
              <a:defRPr/>
            </a:pP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주방보조원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패스트푸드 준비원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주유원 등 판매관련 단순 종사자</a:t>
            </a:r>
            <a:endParaRPr lang="ko-KR" altLang="en-US" sz="1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52D9B17-1D03-426D-8CB9-73C955BE0C85}"/>
              </a:ext>
            </a:extLst>
          </p:cNvPr>
          <p:cNvSpPr txBox="1"/>
          <p:nvPr/>
        </p:nvSpPr>
        <p:spPr>
          <a:xfrm>
            <a:off x="1957705" y="6149623"/>
            <a:ext cx="5708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주차관리원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세탁원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1E2ED50B-FAE4-4FFB-8C33-8ECA8BE92F61}"/>
              </a:ext>
            </a:extLst>
          </p:cNvPr>
          <p:cNvSpPr/>
          <p:nvPr/>
        </p:nvSpPr>
        <p:spPr>
          <a:xfrm>
            <a:off x="1840464" y="4650540"/>
            <a:ext cx="6853277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9EDB95C-E323-4219-B83D-0A882657C9D0}"/>
              </a:ext>
            </a:extLst>
          </p:cNvPr>
          <p:cNvSpPr txBox="1"/>
          <p:nvPr/>
        </p:nvSpPr>
        <p:spPr>
          <a:xfrm>
            <a:off x="1957705" y="4650540"/>
            <a:ext cx="570886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ko-KR" alt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건물관리원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아파트경비원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FBAF7C66-9E9D-436B-A0CE-6E18B4E32EBB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38" name="직사각형 17">
              <a:extLst>
                <a:ext uri="{FF2B5EF4-FFF2-40B4-BE49-F238E27FC236}">
                  <a16:creationId xmlns:a16="http://schemas.microsoft.com/office/drawing/2014/main" id="{BB0A331C-6449-4DE9-8257-61F83596D1B2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210669BF-0CB3-404F-A865-F64C2ED4F88A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Ⅳ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최저임금</a:t>
              </a: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41" name="직각 삼각형 40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34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730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직사각형 17">
            <a:extLst>
              <a:ext uri="{FF2B5EF4-FFF2-40B4-BE49-F238E27FC236}">
                <a16:creationId xmlns:a16="http://schemas.microsoft.com/office/drawing/2014/main" id="{4C069B21-E82E-4874-9746-8CDB7AEC4872}"/>
              </a:ext>
            </a:extLst>
          </p:cNvPr>
          <p:cNvSpPr/>
          <p:nvPr/>
        </p:nvSpPr>
        <p:spPr>
          <a:xfrm rot="10800000" flipH="1">
            <a:off x="346510" y="702846"/>
            <a:ext cx="1423164" cy="428376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55C59A7-7AD1-4454-A2D8-1EF23680F933}"/>
              </a:ext>
            </a:extLst>
          </p:cNvPr>
          <p:cNvSpPr txBox="1"/>
          <p:nvPr/>
        </p:nvSpPr>
        <p:spPr>
          <a:xfrm>
            <a:off x="550741" y="681405"/>
            <a:ext cx="13217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사건 </a:t>
            </a:r>
            <a:r>
              <a:rPr lang="en-US" altLang="ko-KR" sz="200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1</a:t>
            </a:r>
            <a:endParaRPr lang="ko-KR" altLang="en-US" sz="2000">
              <a:solidFill>
                <a:schemeClr val="bg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7C294DAA-53C3-4092-B4FB-031C7C167473}"/>
              </a:ext>
            </a:extLst>
          </p:cNvPr>
          <p:cNvGrpSpPr/>
          <p:nvPr/>
        </p:nvGrpSpPr>
        <p:grpSpPr>
          <a:xfrm>
            <a:off x="956491" y="1752841"/>
            <a:ext cx="275422" cy="535658"/>
            <a:chOff x="1139371" y="1653781"/>
            <a:chExt cx="275422" cy="535658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AF7EAC18-9D18-4A77-8D11-14F363754257}"/>
                </a:ext>
              </a:extLst>
            </p:cNvPr>
            <p:cNvSpPr/>
            <p:nvPr/>
          </p:nvSpPr>
          <p:spPr>
            <a:xfrm>
              <a:off x="1139371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081C31C4-E8B6-417D-BC21-3B2426D0516F}"/>
                </a:ext>
              </a:extLst>
            </p:cNvPr>
            <p:cNvSpPr/>
            <p:nvPr/>
          </p:nvSpPr>
          <p:spPr>
            <a:xfrm>
              <a:off x="1322264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ABA03149-3EA1-447A-802E-335D0E331FA6}"/>
              </a:ext>
            </a:extLst>
          </p:cNvPr>
          <p:cNvGrpSpPr/>
          <p:nvPr/>
        </p:nvGrpSpPr>
        <p:grpSpPr>
          <a:xfrm>
            <a:off x="8046620" y="1752841"/>
            <a:ext cx="275422" cy="535658"/>
            <a:chOff x="1139371" y="1653781"/>
            <a:chExt cx="275422" cy="535658"/>
          </a:xfrm>
        </p:grpSpPr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E1A7D38B-FC7A-4773-BF88-7A4E228D9BE2}"/>
                </a:ext>
              </a:extLst>
            </p:cNvPr>
            <p:cNvSpPr/>
            <p:nvPr/>
          </p:nvSpPr>
          <p:spPr>
            <a:xfrm>
              <a:off x="1139371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E9FD3955-527A-40C0-B2B3-F21ACEC40E32}"/>
                </a:ext>
              </a:extLst>
            </p:cNvPr>
            <p:cNvSpPr/>
            <p:nvPr/>
          </p:nvSpPr>
          <p:spPr>
            <a:xfrm>
              <a:off x="1322264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E1E9B970-36E4-4A09-8B7A-003EBCF1E9F6}"/>
              </a:ext>
            </a:extLst>
          </p:cNvPr>
          <p:cNvSpPr/>
          <p:nvPr/>
        </p:nvSpPr>
        <p:spPr>
          <a:xfrm>
            <a:off x="346509" y="2126527"/>
            <a:ext cx="8469831" cy="4028627"/>
          </a:xfrm>
          <a:prstGeom prst="roundRect">
            <a:avLst>
              <a:gd name="adj" fmla="val 2425"/>
            </a:avLst>
          </a:prstGeom>
          <a:solidFill>
            <a:schemeClr val="bg1"/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1E2AAEEB-0E83-4B25-A62E-9BA052CE188A}"/>
              </a:ext>
            </a:extLst>
          </p:cNvPr>
          <p:cNvSpPr/>
          <p:nvPr/>
        </p:nvSpPr>
        <p:spPr>
          <a:xfrm>
            <a:off x="346509" y="1059443"/>
            <a:ext cx="8469831" cy="79651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557968" y="1167988"/>
            <a:ext cx="8000294" cy="573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914400" latinLnBrk="1">
              <a:spcBef>
                <a:spcPct val="0"/>
              </a:spcBef>
              <a:defRPr/>
            </a:pPr>
            <a:r>
              <a:rPr lang="ko-KR" altLang="en-US" sz="3200" spc="-200">
                <a:gradFill>
                  <a:gsLst>
                    <a:gs pos="51000">
                      <a:srgbClr val="257f9b"/>
                    </a:gs>
                    <a:gs pos="0">
                      <a:srgbClr val="009659"/>
                    </a:gs>
                    <a:gs pos="98000">
                      <a:srgbClr val="009e47"/>
                    </a:gs>
                  </a:gsLst>
                  <a:lin ang="0" scaled="0"/>
                </a:gradFill>
                <a:latin typeface="경기천년제목 Bold"/>
                <a:ea typeface="경기천년제목 Bold"/>
                <a:cs typeface="+mj-cs"/>
              </a:rPr>
              <a:t>최저임금 위반</a:t>
            </a:r>
            <a:r>
              <a:rPr lang="en-US" altLang="ko-KR" sz="3200" spc="-200">
                <a:gradFill>
                  <a:gsLst>
                    <a:gs pos="51000">
                      <a:srgbClr val="257f9b"/>
                    </a:gs>
                    <a:gs pos="0">
                      <a:srgbClr val="009659"/>
                    </a:gs>
                    <a:gs pos="98000">
                      <a:srgbClr val="009e47"/>
                    </a:gs>
                  </a:gsLst>
                  <a:lin ang="0" scaled="0"/>
                </a:gradFill>
                <a:latin typeface="경기천년제목 Bold"/>
                <a:ea typeface="경기천년제목 Bold"/>
                <a:cs typeface="+mj-cs"/>
              </a:rPr>
              <a:t>, </a:t>
            </a:r>
            <a:r>
              <a:rPr lang="ko-KR" altLang="en-US" sz="3200" spc="-200">
                <a:gradFill>
                  <a:gsLst>
                    <a:gs pos="51000">
                      <a:srgbClr val="257f9b"/>
                    </a:gs>
                    <a:gs pos="0">
                      <a:srgbClr val="009659"/>
                    </a:gs>
                    <a:gs pos="98000">
                      <a:srgbClr val="009e47"/>
                    </a:gs>
                  </a:gsLst>
                  <a:lin ang="0" scaled="0"/>
                </a:gradFill>
                <a:latin typeface="경기천년제목 Bold"/>
                <a:ea typeface="경기천년제목 Bold"/>
                <a:cs typeface="+mj-cs"/>
              </a:rPr>
              <a:t>뒤늦게 합의했으나 처벌된 사례</a:t>
            </a:r>
            <a:endParaRPr lang="ko-KR" altLang="en-US" sz="3200" spc="-200">
              <a:gradFill>
                <a:gsLst>
                  <a:gs pos="51000">
                    <a:srgbClr val="257f9b"/>
                  </a:gs>
                  <a:gs pos="0">
                    <a:srgbClr val="009659"/>
                  </a:gs>
                  <a:gs pos="98000">
                    <a:srgbClr val="009e47"/>
                  </a:gs>
                </a:gsLst>
                <a:lin ang="0" scaled="0"/>
              </a:gradFill>
              <a:latin typeface="경기천년제목 Bold"/>
              <a:ea typeface="경기천년제목 Bold"/>
              <a:cs typeface="+mj-cs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DBD325C0-B276-4214-9C2D-7C6EE64591F8}"/>
              </a:ext>
            </a:extLst>
          </p:cNvPr>
          <p:cNvSpPr/>
          <p:nvPr/>
        </p:nvSpPr>
        <p:spPr>
          <a:xfrm>
            <a:off x="426719" y="2284634"/>
            <a:ext cx="8305801" cy="1155268"/>
          </a:xfrm>
          <a:prstGeom prst="roundRect">
            <a:avLst>
              <a:gd name="adj" fmla="val 10351"/>
            </a:avLst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D014D7F-E298-4D46-A4C1-C1D8CB5C33B7}"/>
              </a:ext>
            </a:extLst>
          </p:cNvPr>
          <p:cNvSpPr txBox="1"/>
          <p:nvPr/>
        </p:nvSpPr>
        <p:spPr>
          <a:xfrm>
            <a:off x="557968" y="2345769"/>
            <a:ext cx="8305801" cy="970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최저임금을 위반한 사업주</a:t>
            </a:r>
            <a:r>
              <a:rPr lang="en-US" altLang="ko-KR" sz="2000" dirty="0">
                <a:solidFill>
                  <a:srgbClr val="0070C0"/>
                </a:solidFill>
                <a:latin typeface="+mj-ea"/>
                <a:ea typeface="+mj-ea"/>
              </a:rPr>
              <a:t>A</a:t>
            </a:r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는 </a:t>
            </a:r>
            <a:endParaRPr lang="en-US" altLang="ko-KR" sz="2000" dirty="0">
              <a:solidFill>
                <a:srgbClr val="0070C0"/>
              </a:solidFill>
              <a:latin typeface="+mj-ea"/>
              <a:ea typeface="+mj-ea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근로자에게 뒤늦게 최저임금 부족액을 </a:t>
            </a:r>
            <a:r>
              <a:rPr lang="ko-KR" altLang="en-US" sz="2000" dirty="0" smtClean="0">
                <a:solidFill>
                  <a:srgbClr val="0070C0"/>
                </a:solidFill>
                <a:latin typeface="+mj-ea"/>
                <a:ea typeface="+mj-ea"/>
              </a:rPr>
              <a:t>주고 </a:t>
            </a:r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합의했으나</a:t>
            </a:r>
            <a:r>
              <a:rPr lang="en-US" altLang="ko-KR" sz="2000" dirty="0">
                <a:solidFill>
                  <a:srgbClr val="0070C0"/>
                </a:solidFill>
                <a:latin typeface="+mj-ea"/>
                <a:ea typeface="+mj-ea"/>
              </a:rPr>
              <a:t>, </a:t>
            </a:r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형사처벌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29F7ABC-9768-4BE1-8EFC-16376D337BCB}"/>
              </a:ext>
            </a:extLst>
          </p:cNvPr>
          <p:cNvSpPr txBox="1"/>
          <p:nvPr/>
        </p:nvSpPr>
        <p:spPr>
          <a:xfrm>
            <a:off x="2192545" y="3849623"/>
            <a:ext cx="6166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최저임금 위반은 반의사 불벌죄에 해당하지 않음</a:t>
            </a: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3884A264-1E18-4D65-A577-03D8FFD70DF8}"/>
              </a:ext>
            </a:extLst>
          </p:cNvPr>
          <p:cNvSpPr/>
          <p:nvPr/>
        </p:nvSpPr>
        <p:spPr>
          <a:xfrm>
            <a:off x="1099525" y="3812149"/>
            <a:ext cx="905256" cy="90525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자유형: 도형 51">
            <a:extLst>
              <a:ext uri="{FF2B5EF4-FFF2-40B4-BE49-F238E27FC236}">
                <a16:creationId xmlns:a16="http://schemas.microsoft.com/office/drawing/2014/main" id="{C5DD071D-07CA-4AFD-91A2-085B2F1E48CE}"/>
              </a:ext>
            </a:extLst>
          </p:cNvPr>
          <p:cNvSpPr/>
          <p:nvPr/>
        </p:nvSpPr>
        <p:spPr>
          <a:xfrm>
            <a:off x="1198849" y="3907459"/>
            <a:ext cx="805932" cy="809946"/>
          </a:xfrm>
          <a:custGeom>
            <a:avLst/>
            <a:gdLst>
              <a:gd name="connsiteX0" fmla="*/ 628199 w 805932"/>
              <a:gd name="connsiteY0" fmla="*/ 0 h 809946"/>
              <a:gd name="connsiteX1" fmla="*/ 673361 w 805932"/>
              <a:gd name="connsiteY1" fmla="*/ 37262 h 809946"/>
              <a:gd name="connsiteX2" fmla="*/ 805932 w 805932"/>
              <a:gd name="connsiteY2" fmla="*/ 357318 h 809946"/>
              <a:gd name="connsiteX3" fmla="*/ 353304 w 805932"/>
              <a:gd name="connsiteY3" fmla="*/ 809946 h 809946"/>
              <a:gd name="connsiteX4" fmla="*/ 33247 w 805932"/>
              <a:gd name="connsiteY4" fmla="*/ 677374 h 809946"/>
              <a:gd name="connsiteX5" fmla="*/ 0 w 805932"/>
              <a:gd name="connsiteY5" fmla="*/ 637078 h 809946"/>
              <a:gd name="connsiteX6" fmla="*/ 628199 w 805932"/>
              <a:gd name="connsiteY6" fmla="*/ 0 h 809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5932" h="809946">
                <a:moveTo>
                  <a:pt x="628199" y="0"/>
                </a:moveTo>
                <a:lnTo>
                  <a:pt x="673361" y="37262"/>
                </a:lnTo>
                <a:cubicBezTo>
                  <a:pt x="755270" y="119171"/>
                  <a:pt x="805932" y="232328"/>
                  <a:pt x="805932" y="357318"/>
                </a:cubicBezTo>
                <a:cubicBezTo>
                  <a:pt x="805932" y="607298"/>
                  <a:pt x="603284" y="809946"/>
                  <a:pt x="353304" y="809946"/>
                </a:cubicBezTo>
                <a:cubicBezTo>
                  <a:pt x="228314" y="809946"/>
                  <a:pt x="115157" y="759284"/>
                  <a:pt x="33247" y="677374"/>
                </a:cubicBezTo>
                <a:lnTo>
                  <a:pt x="0" y="637078"/>
                </a:lnTo>
                <a:lnTo>
                  <a:pt x="628199" y="0"/>
                </a:lnTo>
                <a:close/>
              </a:path>
            </a:pathLst>
          </a:custGeom>
          <a:solidFill>
            <a:schemeClr val="accent6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5" name="그림 54">
            <a:extLst>
              <a:ext uri="{FF2B5EF4-FFF2-40B4-BE49-F238E27FC236}">
                <a16:creationId xmlns:a16="http://schemas.microsoft.com/office/drawing/2014/main" id="{30FD9EEC-3962-4A23-B28B-4C1C5BDE85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225" y="4009253"/>
            <a:ext cx="644850" cy="54380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228981" y="4383452"/>
            <a:ext cx="61665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*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반의사 불벌죄 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:</a:t>
            </a:r>
            <a:b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</a:b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  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피해자가 처벌을 원하지 않는다는 의사 표시를 하면 처벌할 수 없는 죄</a:t>
            </a:r>
            <a:endParaRPr lang="ko-KR" altLang="en-US" sz="16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FBAF7C66-9E9D-436B-A0CE-6E18B4E32EBB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22" name="직사각형 17">
              <a:extLst>
                <a:ext uri="{FF2B5EF4-FFF2-40B4-BE49-F238E27FC236}">
                  <a16:creationId xmlns:a16="http://schemas.microsoft.com/office/drawing/2014/main" id="{BB0A331C-6449-4DE9-8257-61F83596D1B2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210669BF-0CB3-404F-A865-F64C2ED4F88A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Ⅳ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최저임금</a:t>
              </a: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26" name="직각 삼각형 25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35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380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직사각형 17">
            <a:extLst>
              <a:ext uri="{FF2B5EF4-FFF2-40B4-BE49-F238E27FC236}">
                <a16:creationId xmlns:a16="http://schemas.microsoft.com/office/drawing/2014/main" id="{4C069B21-E82E-4874-9746-8CDB7AEC4872}"/>
              </a:ext>
            </a:extLst>
          </p:cNvPr>
          <p:cNvSpPr/>
          <p:nvPr/>
        </p:nvSpPr>
        <p:spPr>
          <a:xfrm rot="10800000" flipH="1">
            <a:off x="346510" y="702846"/>
            <a:ext cx="1423164" cy="428376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55C59A7-7AD1-4454-A2D8-1EF23680F933}"/>
              </a:ext>
            </a:extLst>
          </p:cNvPr>
          <p:cNvSpPr txBox="1"/>
          <p:nvPr/>
        </p:nvSpPr>
        <p:spPr>
          <a:xfrm>
            <a:off x="550741" y="681405"/>
            <a:ext cx="13217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사건 </a:t>
            </a:r>
            <a:r>
              <a:rPr lang="en-US" altLang="ko-KR" sz="200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2</a:t>
            </a:r>
            <a:endParaRPr lang="ko-KR" altLang="en-US" sz="2000">
              <a:solidFill>
                <a:schemeClr val="bg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7C294DAA-53C3-4092-B4FB-031C7C167473}"/>
              </a:ext>
            </a:extLst>
          </p:cNvPr>
          <p:cNvGrpSpPr/>
          <p:nvPr/>
        </p:nvGrpSpPr>
        <p:grpSpPr>
          <a:xfrm>
            <a:off x="956491" y="2195618"/>
            <a:ext cx="275422" cy="535658"/>
            <a:chOff x="1139371" y="1653781"/>
            <a:chExt cx="275422" cy="535658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AF7EAC18-9D18-4A77-8D11-14F363754257}"/>
                </a:ext>
              </a:extLst>
            </p:cNvPr>
            <p:cNvSpPr/>
            <p:nvPr/>
          </p:nvSpPr>
          <p:spPr>
            <a:xfrm>
              <a:off x="1139371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081C31C4-E8B6-417D-BC21-3B2426D0516F}"/>
                </a:ext>
              </a:extLst>
            </p:cNvPr>
            <p:cNvSpPr/>
            <p:nvPr/>
          </p:nvSpPr>
          <p:spPr>
            <a:xfrm>
              <a:off x="1322264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ABA03149-3EA1-447A-802E-335D0E331FA6}"/>
              </a:ext>
            </a:extLst>
          </p:cNvPr>
          <p:cNvGrpSpPr/>
          <p:nvPr/>
        </p:nvGrpSpPr>
        <p:grpSpPr>
          <a:xfrm>
            <a:off x="8046620" y="2195618"/>
            <a:ext cx="275422" cy="535658"/>
            <a:chOff x="1139371" y="1653781"/>
            <a:chExt cx="275422" cy="535658"/>
          </a:xfrm>
        </p:grpSpPr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E1A7D38B-FC7A-4773-BF88-7A4E228D9BE2}"/>
                </a:ext>
              </a:extLst>
            </p:cNvPr>
            <p:cNvSpPr/>
            <p:nvPr/>
          </p:nvSpPr>
          <p:spPr>
            <a:xfrm>
              <a:off x="1139371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E9FD3955-527A-40C0-B2B3-F21ACEC40E32}"/>
                </a:ext>
              </a:extLst>
            </p:cNvPr>
            <p:cNvSpPr/>
            <p:nvPr/>
          </p:nvSpPr>
          <p:spPr>
            <a:xfrm>
              <a:off x="1322264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E1E9B970-36E4-4A09-8B7A-003EBCF1E9F6}"/>
              </a:ext>
            </a:extLst>
          </p:cNvPr>
          <p:cNvSpPr/>
          <p:nvPr/>
        </p:nvSpPr>
        <p:spPr>
          <a:xfrm>
            <a:off x="346509" y="2594764"/>
            <a:ext cx="8469831" cy="3968596"/>
          </a:xfrm>
          <a:prstGeom prst="roundRect">
            <a:avLst>
              <a:gd name="adj" fmla="val 2425"/>
            </a:avLst>
          </a:prstGeom>
          <a:solidFill>
            <a:schemeClr val="bg1"/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1E2AAEEB-0E83-4B25-A62E-9BA052CE188A}"/>
              </a:ext>
            </a:extLst>
          </p:cNvPr>
          <p:cNvSpPr/>
          <p:nvPr/>
        </p:nvSpPr>
        <p:spPr>
          <a:xfrm>
            <a:off x="346509" y="1059442"/>
            <a:ext cx="8469831" cy="1347500"/>
          </a:xfrm>
          <a:prstGeom prst="roundRect">
            <a:avLst>
              <a:gd name="adj" fmla="val 9316"/>
            </a:avLst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542B05F-1AAD-4F88-B8C0-71AD6690BB50}"/>
              </a:ext>
            </a:extLst>
          </p:cNvPr>
          <p:cNvSpPr txBox="1"/>
          <p:nvPr/>
        </p:nvSpPr>
        <p:spPr>
          <a:xfrm>
            <a:off x="557968" y="1167988"/>
            <a:ext cx="80002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>
              <a:spcBef>
                <a:spcPct val="0"/>
              </a:spcBef>
            </a:pPr>
            <a:r>
              <a:rPr lang="ko-KR" altLang="en-US" sz="3200">
                <a:gradFill>
                  <a:gsLst>
                    <a:gs pos="51000">
                      <a:srgbClr val="257F9B"/>
                    </a:gs>
                    <a:gs pos="0">
                      <a:srgbClr val="009659"/>
                    </a:gs>
                    <a:gs pos="98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  <a:cs typeface="+mj-cs"/>
              </a:rPr>
              <a:t>근로계약 </a:t>
            </a:r>
            <a:r>
              <a:rPr lang="en-US" altLang="ko-KR" sz="3200">
                <a:gradFill>
                  <a:gsLst>
                    <a:gs pos="51000">
                      <a:srgbClr val="257F9B"/>
                    </a:gs>
                    <a:gs pos="0">
                      <a:srgbClr val="009659"/>
                    </a:gs>
                    <a:gs pos="98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  <a:cs typeface="+mj-cs"/>
              </a:rPr>
              <a:t>1</a:t>
            </a:r>
            <a:r>
              <a:rPr lang="ko-KR" altLang="en-US" sz="3200">
                <a:gradFill>
                  <a:gsLst>
                    <a:gs pos="51000">
                      <a:srgbClr val="257F9B"/>
                    </a:gs>
                    <a:gs pos="0">
                      <a:srgbClr val="009659"/>
                    </a:gs>
                    <a:gs pos="98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  <a:cs typeface="+mj-cs"/>
              </a:rPr>
              <a:t>년 미만의 근로자 수습기간에 </a:t>
            </a:r>
            <a:endParaRPr lang="en-US" altLang="ko-KR" sz="3200">
              <a:gradFill>
                <a:gsLst>
                  <a:gs pos="51000">
                    <a:srgbClr val="257F9B"/>
                  </a:gs>
                  <a:gs pos="0">
                    <a:srgbClr val="009659"/>
                  </a:gs>
                  <a:gs pos="98000">
                    <a:srgbClr val="009E47"/>
                  </a:gs>
                </a:gsLst>
                <a:lin ang="0" scaled="0"/>
              </a:gradFill>
              <a:latin typeface="경기천년제목 Bold" panose="02020803020101020101" pitchFamily="18" charset="-127"/>
              <a:ea typeface="경기천년제목 Bold" panose="02020803020101020101" pitchFamily="18" charset="-127"/>
              <a:cs typeface="+mj-cs"/>
            </a:endParaRPr>
          </a:p>
          <a:p>
            <a:pPr algn="ctr" defTabSz="914400" latinLnBrk="1">
              <a:spcBef>
                <a:spcPct val="0"/>
              </a:spcBef>
            </a:pPr>
            <a:r>
              <a:rPr lang="ko-KR" altLang="en-US" sz="3200">
                <a:gradFill>
                  <a:gsLst>
                    <a:gs pos="51000">
                      <a:srgbClr val="257F9B"/>
                    </a:gs>
                    <a:gs pos="0">
                      <a:srgbClr val="009659"/>
                    </a:gs>
                    <a:gs pos="98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  <a:cs typeface="+mj-cs"/>
              </a:rPr>
              <a:t>최저임금액 미달 지급</a:t>
            </a: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DBD325C0-B276-4214-9C2D-7C6EE64591F8}"/>
              </a:ext>
            </a:extLst>
          </p:cNvPr>
          <p:cNvSpPr/>
          <p:nvPr/>
        </p:nvSpPr>
        <p:spPr>
          <a:xfrm>
            <a:off x="426719" y="2694680"/>
            <a:ext cx="8305801" cy="916151"/>
          </a:xfrm>
          <a:prstGeom prst="roundRect">
            <a:avLst>
              <a:gd name="adj" fmla="val 10351"/>
            </a:avLst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TextBox 41"/>
          <p:cNvSpPr txBox="1"/>
          <p:nvPr/>
        </p:nvSpPr>
        <p:spPr>
          <a:xfrm>
            <a:off x="557968" y="2787346"/>
            <a:ext cx="8305801" cy="6968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2000">
                <a:solidFill>
                  <a:srgbClr val="0070c0"/>
                </a:solidFill>
                <a:latin typeface="+mj-ea"/>
                <a:ea typeface="+mj-ea"/>
              </a:rPr>
              <a:t>사업주</a:t>
            </a:r>
            <a:r>
              <a:rPr lang="en-US" altLang="ko-KR" sz="2000">
                <a:solidFill>
                  <a:srgbClr val="0070c0"/>
                </a:solidFill>
                <a:latin typeface="+mj-ea"/>
                <a:ea typeface="+mj-ea"/>
              </a:rPr>
              <a:t>B</a:t>
            </a:r>
            <a:r>
              <a:rPr lang="ko-KR" altLang="en-US" sz="2000">
                <a:solidFill>
                  <a:srgbClr val="0070c0"/>
                </a:solidFill>
                <a:latin typeface="+mj-ea"/>
                <a:ea typeface="+mj-ea"/>
              </a:rPr>
              <a:t>는 </a:t>
            </a:r>
            <a:r>
              <a:rPr lang="en-US" altLang="ko-KR" sz="2000">
                <a:solidFill>
                  <a:srgbClr val="0070c0"/>
                </a:solidFill>
                <a:latin typeface="+mj-ea"/>
                <a:ea typeface="+mj-ea"/>
              </a:rPr>
              <a:t>6</a:t>
            </a:r>
            <a:r>
              <a:rPr lang="ko-KR" altLang="en-US" sz="2000">
                <a:solidFill>
                  <a:srgbClr val="0070c0"/>
                </a:solidFill>
                <a:latin typeface="+mj-ea"/>
                <a:ea typeface="+mj-ea"/>
              </a:rPr>
              <a:t>개월의 단기 아르바이트생을 채용</a:t>
            </a:r>
            <a:r>
              <a:rPr lang="en-US" altLang="ko-KR" sz="2000">
                <a:solidFill>
                  <a:srgbClr val="0070c0"/>
                </a:solidFill>
                <a:latin typeface="+mj-ea"/>
                <a:ea typeface="+mj-ea"/>
              </a:rPr>
              <a:t>,</a:t>
            </a:r>
            <a:br>
              <a:rPr lang="en-US" altLang="ko-KR" sz="2000">
                <a:solidFill>
                  <a:srgbClr val="0070c0"/>
                </a:solidFill>
                <a:latin typeface="+mj-ea"/>
                <a:ea typeface="+mj-ea"/>
              </a:rPr>
            </a:br>
            <a:r>
              <a:rPr lang="en-US" altLang="ko-KR" sz="2000">
                <a:solidFill>
                  <a:srgbClr val="0070c0"/>
                </a:solidFill>
                <a:latin typeface="+mj-ea"/>
                <a:ea typeface="+mj-ea"/>
              </a:rPr>
              <a:t> 3</a:t>
            </a:r>
            <a:r>
              <a:rPr lang="ko-KR" altLang="en-US" sz="2000">
                <a:solidFill>
                  <a:srgbClr val="0070c0"/>
                </a:solidFill>
                <a:latin typeface="+mj-ea"/>
                <a:ea typeface="+mj-ea"/>
              </a:rPr>
              <a:t>개월을 수습기간으로 정하고 시급 </a:t>
            </a:r>
            <a:r>
              <a:rPr lang="en-US" altLang="ko-KR" sz="2000">
                <a:solidFill>
                  <a:srgbClr val="0070c0"/>
                </a:solidFill>
                <a:latin typeface="+mj-ea"/>
                <a:ea typeface="+mj-ea"/>
              </a:rPr>
              <a:t>9,320</a:t>
            </a:r>
            <a:r>
              <a:rPr lang="ko-KR" altLang="en-US" sz="2000">
                <a:solidFill>
                  <a:srgbClr val="0070c0"/>
                </a:solidFill>
                <a:latin typeface="+mj-ea"/>
                <a:ea typeface="+mj-ea"/>
              </a:rPr>
              <a:t>원을 지급</a:t>
            </a:r>
            <a:endParaRPr lang="ko-KR" altLang="en-US" sz="2000"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29F7ABC-9768-4BE1-8EFC-16376D337BCB}"/>
              </a:ext>
            </a:extLst>
          </p:cNvPr>
          <p:cNvSpPr txBox="1"/>
          <p:nvPr/>
        </p:nvSpPr>
        <p:spPr>
          <a:xfrm>
            <a:off x="2192545" y="3764958"/>
            <a:ext cx="6166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근로계약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년 미만으로 한 경우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b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수습기간에도 최저임금 이상 지급 </a:t>
            </a: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해야함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192545" y="4453177"/>
            <a:ext cx="6166595" cy="697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>
                <a:solidFill>
                  <a:srgbClr val="ff780c"/>
                </a:solidFill>
                <a:latin typeface="나눔명조 ExtraBold"/>
                <a:ea typeface="나눔명조 ExtraBold"/>
              </a:rPr>
              <a:t>⇒ 최저임금 차액</a:t>
            </a:r>
            <a:r>
              <a:rPr lang="en-US" altLang="ko-KR" sz="2000">
                <a:solidFill>
                  <a:srgbClr val="ff780c"/>
                </a:solidFill>
                <a:latin typeface="나눔명조 ExtraBold"/>
                <a:ea typeface="나눔명조 ExtraBold"/>
              </a:rPr>
              <a:t>(</a:t>
            </a:r>
            <a:r>
              <a:rPr lang="ko-KR" altLang="en-US" sz="2000">
                <a:solidFill>
                  <a:srgbClr val="ff780c"/>
                </a:solidFill>
                <a:latin typeface="나눔명조 ExtraBold"/>
                <a:ea typeface="나눔명조 ExtraBold"/>
              </a:rPr>
              <a:t>시간당 </a:t>
            </a:r>
            <a:r>
              <a:rPr lang="en-US" altLang="ko-KR" sz="2000">
                <a:solidFill>
                  <a:srgbClr val="ff780c"/>
                </a:solidFill>
                <a:latin typeface="나눔명조 ExtraBold"/>
                <a:ea typeface="나눔명조 ExtraBold"/>
              </a:rPr>
              <a:t>1,000</a:t>
            </a:r>
            <a:r>
              <a:rPr lang="ko-KR" altLang="en-US" sz="2000">
                <a:solidFill>
                  <a:srgbClr val="ff780c"/>
                </a:solidFill>
                <a:latin typeface="나눔명조 ExtraBold"/>
                <a:ea typeface="나눔명조 ExtraBold"/>
              </a:rPr>
              <a:t>원</a:t>
            </a:r>
            <a:r>
              <a:rPr lang="en-US" altLang="ko-KR" sz="2000">
                <a:solidFill>
                  <a:srgbClr val="ff780c"/>
                </a:solidFill>
                <a:latin typeface="나눔명조 ExtraBold"/>
                <a:ea typeface="나눔명조 ExtraBold"/>
              </a:rPr>
              <a:t>)* </a:t>
            </a:r>
            <a:r>
              <a:rPr lang="ko-KR" altLang="en-US" sz="2000">
                <a:solidFill>
                  <a:srgbClr val="ff780c"/>
                </a:solidFill>
                <a:latin typeface="나눔명조 ExtraBold"/>
                <a:ea typeface="나눔명조 ExtraBold"/>
              </a:rPr>
              <a:t>지급</a:t>
            </a:r>
            <a:endParaRPr lang="ko-KR" altLang="en-US" sz="2000">
              <a:solidFill>
                <a:srgbClr val="ff780c"/>
              </a:solidFill>
              <a:latin typeface="나눔명조 ExtraBold"/>
              <a:ea typeface="나눔명조 ExtraBold"/>
            </a:endParaRPr>
          </a:p>
          <a:p>
            <a:pPr lvl="0">
              <a:defRPr/>
            </a:pPr>
            <a:r>
              <a:rPr lang="ko-KR" altLang="en-US" sz="2000">
                <a:solidFill>
                  <a:srgbClr val="ff780c"/>
                </a:solidFill>
                <a:latin typeface="나눔명조 ExtraBold"/>
                <a:ea typeface="나눔명조 ExtraBold"/>
              </a:rPr>
              <a:t>    </a:t>
            </a:r>
            <a:r>
              <a:rPr lang="en-US" altLang="ko-KR" sz="1400">
                <a:solidFill>
                  <a:srgbClr val="ff780c"/>
                </a:solidFill>
                <a:latin typeface="나눔명조 ExtraBold"/>
                <a:ea typeface="나눔명조 ExtraBold"/>
              </a:rPr>
              <a:t>* 10,320</a:t>
            </a:r>
            <a:r>
              <a:rPr lang="ko-KR" altLang="en-US" sz="1400">
                <a:solidFill>
                  <a:srgbClr val="ff780c"/>
                </a:solidFill>
                <a:latin typeface="나눔명조 ExtraBold"/>
                <a:ea typeface="나눔명조 ExtraBold"/>
              </a:rPr>
              <a:t>원</a:t>
            </a:r>
            <a:r>
              <a:rPr lang="en-US" altLang="ko-KR" sz="1400">
                <a:solidFill>
                  <a:srgbClr val="ff780c"/>
                </a:solidFill>
                <a:latin typeface="나눔명조 ExtraBold"/>
                <a:ea typeface="나눔명조 ExtraBold"/>
              </a:rPr>
              <a:t>(’26</a:t>
            </a:r>
            <a:r>
              <a:rPr lang="ko-KR" altLang="en-US" sz="1400">
                <a:solidFill>
                  <a:srgbClr val="ff780c"/>
                </a:solidFill>
                <a:latin typeface="나눔명조 ExtraBold"/>
                <a:ea typeface="나눔명조 ExtraBold"/>
              </a:rPr>
              <a:t>년 시간급 최저임금</a:t>
            </a:r>
            <a:r>
              <a:rPr lang="en-US" altLang="ko-KR" sz="1400">
                <a:solidFill>
                  <a:srgbClr val="ff780c"/>
                </a:solidFill>
                <a:latin typeface="나눔명조 ExtraBold"/>
                <a:ea typeface="나눔명조 ExtraBold"/>
              </a:rPr>
              <a:t>) – 9,320</a:t>
            </a:r>
            <a:r>
              <a:rPr lang="ko-KR" altLang="en-US" sz="1400">
                <a:solidFill>
                  <a:srgbClr val="ff780c"/>
                </a:solidFill>
                <a:latin typeface="나눔명조 ExtraBold"/>
                <a:ea typeface="나눔명조 ExtraBold"/>
              </a:rPr>
              <a:t>원</a:t>
            </a:r>
            <a:endParaRPr lang="ko-KR" altLang="en-US" sz="1400">
              <a:solidFill>
                <a:srgbClr val="ff780c"/>
              </a:solidFill>
              <a:latin typeface="나눔명조 ExtraBold"/>
              <a:ea typeface="나눔명조 ExtraBold"/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3884A264-1E18-4D65-A577-03D8FFD70DF8}"/>
              </a:ext>
            </a:extLst>
          </p:cNvPr>
          <p:cNvSpPr/>
          <p:nvPr/>
        </p:nvSpPr>
        <p:spPr>
          <a:xfrm>
            <a:off x="1099525" y="3829084"/>
            <a:ext cx="905256" cy="90525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자유형: 도형 51">
            <a:extLst>
              <a:ext uri="{FF2B5EF4-FFF2-40B4-BE49-F238E27FC236}">
                <a16:creationId xmlns:a16="http://schemas.microsoft.com/office/drawing/2014/main" id="{C5DD071D-07CA-4AFD-91A2-085B2F1E48CE}"/>
              </a:ext>
            </a:extLst>
          </p:cNvPr>
          <p:cNvSpPr/>
          <p:nvPr/>
        </p:nvSpPr>
        <p:spPr>
          <a:xfrm>
            <a:off x="1198849" y="3924394"/>
            <a:ext cx="805932" cy="809946"/>
          </a:xfrm>
          <a:custGeom>
            <a:avLst/>
            <a:gdLst>
              <a:gd name="connsiteX0" fmla="*/ 628199 w 805932"/>
              <a:gd name="connsiteY0" fmla="*/ 0 h 809946"/>
              <a:gd name="connsiteX1" fmla="*/ 673361 w 805932"/>
              <a:gd name="connsiteY1" fmla="*/ 37262 h 809946"/>
              <a:gd name="connsiteX2" fmla="*/ 805932 w 805932"/>
              <a:gd name="connsiteY2" fmla="*/ 357318 h 809946"/>
              <a:gd name="connsiteX3" fmla="*/ 353304 w 805932"/>
              <a:gd name="connsiteY3" fmla="*/ 809946 h 809946"/>
              <a:gd name="connsiteX4" fmla="*/ 33247 w 805932"/>
              <a:gd name="connsiteY4" fmla="*/ 677374 h 809946"/>
              <a:gd name="connsiteX5" fmla="*/ 0 w 805932"/>
              <a:gd name="connsiteY5" fmla="*/ 637078 h 809946"/>
              <a:gd name="connsiteX6" fmla="*/ 628199 w 805932"/>
              <a:gd name="connsiteY6" fmla="*/ 0 h 809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5932" h="809946">
                <a:moveTo>
                  <a:pt x="628199" y="0"/>
                </a:moveTo>
                <a:lnTo>
                  <a:pt x="673361" y="37262"/>
                </a:lnTo>
                <a:cubicBezTo>
                  <a:pt x="755270" y="119171"/>
                  <a:pt x="805932" y="232328"/>
                  <a:pt x="805932" y="357318"/>
                </a:cubicBezTo>
                <a:cubicBezTo>
                  <a:pt x="805932" y="607298"/>
                  <a:pt x="603284" y="809946"/>
                  <a:pt x="353304" y="809946"/>
                </a:cubicBezTo>
                <a:cubicBezTo>
                  <a:pt x="228314" y="809946"/>
                  <a:pt x="115157" y="759284"/>
                  <a:pt x="33247" y="677374"/>
                </a:cubicBezTo>
                <a:lnTo>
                  <a:pt x="0" y="637078"/>
                </a:lnTo>
                <a:lnTo>
                  <a:pt x="628199" y="0"/>
                </a:lnTo>
                <a:close/>
              </a:path>
            </a:pathLst>
          </a:custGeom>
          <a:solidFill>
            <a:schemeClr val="accent6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5" name="그림 54">
            <a:extLst>
              <a:ext uri="{FF2B5EF4-FFF2-40B4-BE49-F238E27FC236}">
                <a16:creationId xmlns:a16="http://schemas.microsoft.com/office/drawing/2014/main" id="{30FD9EEC-3962-4A23-B28B-4C1C5BDE85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225" y="4026188"/>
            <a:ext cx="644850" cy="543805"/>
          </a:xfrm>
          <a:prstGeom prst="rect">
            <a:avLst/>
          </a:prstGeom>
        </p:spPr>
      </p:pic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21EB6E25-4E57-4D22-89E6-E28657AE3986}"/>
              </a:ext>
            </a:extLst>
          </p:cNvPr>
          <p:cNvSpPr/>
          <p:nvPr/>
        </p:nvSpPr>
        <p:spPr>
          <a:xfrm>
            <a:off x="373379" y="5267666"/>
            <a:ext cx="8416492" cy="1259642"/>
          </a:xfrm>
          <a:prstGeom prst="roundRect">
            <a:avLst>
              <a:gd name="adj" fmla="val 10351"/>
            </a:avLst>
          </a:prstGeom>
          <a:solidFill>
            <a:srgbClr val="E2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0D0968A-D47F-4834-9F85-630B74FBDAE2}"/>
              </a:ext>
            </a:extLst>
          </p:cNvPr>
          <p:cNvSpPr txBox="1"/>
          <p:nvPr/>
        </p:nvSpPr>
        <p:spPr>
          <a:xfrm>
            <a:off x="204284" y="5663410"/>
            <a:ext cx="875408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’</a:t>
            </a:r>
            <a:r>
              <a:rPr lang="en-US" altLang="ko-KR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18.3.20. </a:t>
            </a:r>
            <a:r>
              <a:rPr lang="ko-K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부터는 </a:t>
            </a:r>
            <a:r>
              <a:rPr lang="en-US" altLang="ko-KR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년 이상의 근로계약을 체결하더라도</a:t>
            </a:r>
            <a:r>
              <a:rPr lang="en-US" altLang="ko-KR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</a:t>
            </a:r>
            <a:br>
              <a:rPr lang="en-US" altLang="ko-KR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단순노무업무 종사자에게는 수습기간에도 최저임금 이상을 지급해야함</a:t>
            </a:r>
          </a:p>
        </p:txBody>
      </p:sp>
      <p:sp>
        <p:nvSpPr>
          <p:cNvPr id="30" name="사다리꼴 29">
            <a:extLst>
              <a:ext uri="{FF2B5EF4-FFF2-40B4-BE49-F238E27FC236}">
                <a16:creationId xmlns:a16="http://schemas.microsoft.com/office/drawing/2014/main" id="{4D697ED5-4684-47D2-929D-3150E5B73CF0}"/>
              </a:ext>
            </a:extLst>
          </p:cNvPr>
          <p:cNvSpPr/>
          <p:nvPr/>
        </p:nvSpPr>
        <p:spPr>
          <a:xfrm flipV="1">
            <a:off x="2889192" y="5240167"/>
            <a:ext cx="3355092" cy="308630"/>
          </a:xfrm>
          <a:prstGeom prst="trapezoid">
            <a:avLst>
              <a:gd name="adj" fmla="val 40594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F75AC91-5C29-4B6F-9591-E43325346E36}"/>
              </a:ext>
            </a:extLst>
          </p:cNvPr>
          <p:cNvSpPr txBox="1"/>
          <p:nvPr/>
        </p:nvSpPr>
        <p:spPr>
          <a:xfrm>
            <a:off x="1125562" y="5203932"/>
            <a:ext cx="694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참  고</a:t>
            </a: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FBAF7C66-9E9D-436B-A0CE-6E18B4E32EBB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25" name="직사각형 17">
              <a:extLst>
                <a:ext uri="{FF2B5EF4-FFF2-40B4-BE49-F238E27FC236}">
                  <a16:creationId xmlns:a16="http://schemas.microsoft.com/office/drawing/2014/main" id="{BB0A331C-6449-4DE9-8257-61F83596D1B2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210669BF-0CB3-404F-A865-F64C2ED4F88A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Ⅳ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최저임금</a:t>
              </a: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45" name="직각 삼각형 44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36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98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37B23374-E8E0-4AC1-80F7-ECF3CB606F06}"/>
              </a:ext>
            </a:extLst>
          </p:cNvPr>
          <p:cNvSpPr/>
          <p:nvPr/>
        </p:nvSpPr>
        <p:spPr>
          <a:xfrm>
            <a:off x="3628637" y="2899795"/>
            <a:ext cx="5515364" cy="1359485"/>
          </a:xfrm>
          <a:custGeom>
            <a:avLst/>
            <a:gdLst>
              <a:gd name="connsiteX0" fmla="*/ 0 w 5515364"/>
              <a:gd name="connsiteY0" fmla="*/ 0 h 1359485"/>
              <a:gd name="connsiteX1" fmla="*/ 5515364 w 5515364"/>
              <a:gd name="connsiteY1" fmla="*/ 0 h 1359485"/>
              <a:gd name="connsiteX2" fmla="*/ 5515364 w 5515364"/>
              <a:gd name="connsiteY2" fmla="*/ 1359485 h 1359485"/>
              <a:gd name="connsiteX3" fmla="*/ 279249 w 5515364"/>
              <a:gd name="connsiteY3" fmla="*/ 1359485 h 1359485"/>
              <a:gd name="connsiteX4" fmla="*/ 289884 w 5515364"/>
              <a:gd name="connsiteY4" fmla="*/ 1148869 h 1359485"/>
              <a:gd name="connsiteX5" fmla="*/ 99739 w 5515364"/>
              <a:gd name="connsiteY5" fmla="*/ 207047 h 1359485"/>
              <a:gd name="connsiteX6" fmla="*/ 0 w 5515364"/>
              <a:gd name="connsiteY6" fmla="*/ 0 h 1359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15364" h="1359485">
                <a:moveTo>
                  <a:pt x="0" y="0"/>
                </a:moveTo>
                <a:lnTo>
                  <a:pt x="5515364" y="0"/>
                </a:lnTo>
                <a:lnTo>
                  <a:pt x="5515364" y="1359485"/>
                </a:lnTo>
                <a:lnTo>
                  <a:pt x="279249" y="1359485"/>
                </a:lnTo>
                <a:lnTo>
                  <a:pt x="289884" y="1148869"/>
                </a:lnTo>
                <a:cubicBezTo>
                  <a:pt x="289884" y="814790"/>
                  <a:pt x="222178" y="496525"/>
                  <a:pt x="99739" y="207047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4294967295"/>
          </p:nvPr>
        </p:nvSpPr>
        <p:spPr>
          <a:xfrm>
            <a:off x="4061810" y="2959865"/>
            <a:ext cx="5082192" cy="1259382"/>
          </a:xfrm>
        </p:spPr>
        <p:txBody>
          <a:bodyPr wrap="square" anchor="ctr">
            <a:noAutofit/>
          </a:bodyPr>
          <a:lstStyle/>
          <a:p>
            <a:pPr marL="0" lvl="0" indent="0">
              <a:lnSpc>
                <a:spcPct val="100000"/>
              </a:lnSpc>
              <a:buNone/>
              <a:defRPr/>
            </a:pPr>
            <a:r>
              <a:rPr lang="ko-KR" altLang="en-US" sz="4400" spc="-200">
                <a:solidFill>
                  <a:schemeClr val="bg1"/>
                </a:solidFill>
                <a:latin typeface="+mj-ea"/>
                <a:ea typeface="+mj-ea"/>
                <a:cs typeface="+mn-cs"/>
              </a:rPr>
              <a:t>  직장내 괴롭힘 금지</a:t>
            </a:r>
            <a:r>
              <a:rPr lang="en-US" altLang="ko-KR" sz="4400" spc="-200">
                <a:solidFill>
                  <a:schemeClr val="bg1"/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z="4400" spc="-500">
                <a:solidFill>
                  <a:schemeClr val="bg1"/>
                </a:solidFill>
                <a:latin typeface="+mj-ea"/>
                <a:ea typeface="+mj-ea"/>
                <a:cs typeface="+mn-cs"/>
              </a:rPr>
              <a:t>성희롱 예방 </a:t>
            </a:r>
            <a:r>
              <a:rPr lang="en-US" altLang="ko-KR" sz="4400" spc="-500">
                <a:solidFill>
                  <a:schemeClr val="bg1"/>
                </a:solidFill>
                <a:latin typeface="+mj-ea"/>
                <a:ea typeface="+mj-ea"/>
                <a:cs typeface="+mn-cs"/>
              </a:rPr>
              <a:t>&amp; </a:t>
            </a:r>
            <a:r>
              <a:rPr lang="ko-KR" altLang="en-US" sz="4400" spc="-500">
                <a:solidFill>
                  <a:schemeClr val="bg1"/>
                </a:solidFill>
                <a:latin typeface="+mj-ea"/>
                <a:ea typeface="+mj-ea"/>
                <a:cs typeface="+mn-cs"/>
              </a:rPr>
              <a:t>모성보호</a:t>
            </a:r>
            <a:endParaRPr lang="ko-KR" altLang="en-US" sz="4400" spc="-500">
              <a:solidFill>
                <a:schemeClr val="bg1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8" name="원형: 비어 있음 7">
            <a:extLst>
              <a:ext uri="{FF2B5EF4-FFF2-40B4-BE49-F238E27FC236}">
                <a16:creationId xmlns:a16="http://schemas.microsoft.com/office/drawing/2014/main" id="{CFD91C8B-B656-4A69-957B-1F02FAA3332A}"/>
              </a:ext>
            </a:extLst>
          </p:cNvPr>
          <p:cNvSpPr/>
          <p:nvPr/>
        </p:nvSpPr>
        <p:spPr>
          <a:xfrm>
            <a:off x="-728823" y="1629052"/>
            <a:ext cx="4686300" cy="4686300"/>
          </a:xfrm>
          <a:prstGeom prst="donut">
            <a:avLst>
              <a:gd name="adj" fmla="val 13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D0F1FA50-2D0F-464A-BDDD-06C9F3807468}"/>
              </a:ext>
            </a:extLst>
          </p:cNvPr>
          <p:cNvGrpSpPr/>
          <p:nvPr/>
        </p:nvGrpSpPr>
        <p:grpSpPr>
          <a:xfrm rot="20427294">
            <a:off x="3397984" y="4389608"/>
            <a:ext cx="700782" cy="804048"/>
            <a:chOff x="3126665" y="4848397"/>
            <a:chExt cx="700782" cy="804048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8AC8B452-E408-4060-A2F1-8D95D1DFA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96002">
              <a:off x="3437384" y="4848397"/>
              <a:ext cx="390063" cy="384443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1991A690-03E5-4F68-A5BD-9A8D810FF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96002">
              <a:off x="3126665" y="5265696"/>
              <a:ext cx="390062" cy="386749"/>
            </a:xfrm>
            <a:prstGeom prst="rect">
              <a:avLst/>
            </a:prstGeom>
          </p:spPr>
        </p:pic>
      </p:grpSp>
      <p:pic>
        <p:nvPicPr>
          <p:cNvPr id="18" name="그림 17">
            <a:extLst>
              <a:ext uri="{FF2B5EF4-FFF2-40B4-BE49-F238E27FC236}">
                <a16:creationId xmlns:a16="http://schemas.microsoft.com/office/drawing/2014/main" id="{15553DA3-6402-4C75-8508-D94F0E1716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97" y="2411615"/>
            <a:ext cx="3176894" cy="3157212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1209155-40C0-4841-8FB3-2B11C685F6C2}"/>
              </a:ext>
            </a:extLst>
          </p:cNvPr>
          <p:cNvGrpSpPr/>
          <p:nvPr/>
        </p:nvGrpSpPr>
        <p:grpSpPr>
          <a:xfrm rot="21132236">
            <a:off x="2184599" y="1449557"/>
            <a:ext cx="1395609" cy="1413061"/>
            <a:chOff x="2517809" y="1750496"/>
            <a:chExt cx="1395609" cy="1413061"/>
          </a:xfrm>
        </p:grpSpPr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0CD2D564-AB26-49FA-8AE4-8221808A9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17809" y="1750496"/>
              <a:ext cx="368719" cy="365495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D2685D98-C20E-4782-A5AA-D362947EED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810415">
              <a:off x="2904971" y="2014829"/>
              <a:ext cx="381443" cy="378107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26E9F42A-63BE-4C7D-991E-F644D2AEF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927482">
              <a:off x="3254366" y="2371991"/>
              <a:ext cx="381443" cy="378107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F10B99B2-E650-45D4-ACCA-F329EA242D3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927482">
              <a:off x="3527666" y="2783290"/>
              <a:ext cx="385752" cy="380267"/>
            </a:xfrm>
            <a:prstGeom prst="rect">
              <a:avLst/>
            </a:prstGeom>
          </p:spPr>
        </p:pic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E49B760A-8FFC-47A3-9E35-B3E24749D8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927482">
            <a:off x="3389958" y="2766777"/>
            <a:ext cx="928767" cy="921100"/>
          </a:xfrm>
          <a:prstGeom prst="rect">
            <a:avLst/>
          </a:prstGeom>
        </p:spPr>
      </p:pic>
      <p:sp>
        <p:nvSpPr>
          <p:cNvPr id="28" name="직사각형 27">
            <a:extLst>
              <a:ext uri="{FF2B5EF4-FFF2-40B4-BE49-F238E27FC236}">
                <a16:creationId xmlns:a16="http://schemas.microsoft.com/office/drawing/2014/main" id="{29D9E6CB-6F0F-4EF4-B0C6-A7B6A3A03B34}"/>
              </a:ext>
            </a:extLst>
          </p:cNvPr>
          <p:cNvSpPr/>
          <p:nvPr/>
        </p:nvSpPr>
        <p:spPr>
          <a:xfrm>
            <a:off x="3622953" y="2881670"/>
            <a:ext cx="460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ko-KR" sz="4000">
                <a:solidFill>
                  <a:prstClr val="white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5</a:t>
            </a:r>
            <a:endParaRPr lang="ko-KR" altLang="en-US" sz="1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79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슬라이드 번호 개체 틀 2">
            <a:extLst>
              <a:ext uri="{FF2B5EF4-FFF2-40B4-BE49-F238E27FC236}">
                <a16:creationId xmlns:a16="http://schemas.microsoft.com/office/drawing/2014/main" id="{9A5789D6-0ADC-4765-9C9A-55C54B913E7B}"/>
              </a:ext>
            </a:extLst>
          </p:cNvPr>
          <p:cNvSpPr>
            <a:spLocks noGrp="1"/>
          </p:cNvSpPr>
          <p:nvPr/>
        </p:nvSpPr>
        <p:spPr>
          <a:xfrm>
            <a:off x="8698108" y="6530735"/>
            <a:ext cx="4502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800" kern="120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82C9E2-717B-4897-B27B-3CD08C879F39}" type="slidenum">
              <a:rPr kumimoji="0" lang="ko-KR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ko-KR" alt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Bold"/>
              <a:ea typeface="KoPub돋움체 Bold"/>
              <a:cs typeface="+mn-cs"/>
            </a:endParaRPr>
          </a:p>
        </p:txBody>
      </p:sp>
      <p:grpSp>
        <p:nvGrpSpPr>
          <p:cNvPr id="41" name="그룹 40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42" name="직각 삼각형 41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38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CF0DBD74-7B52-4021-8BF6-3A2EA437367F}"/>
              </a:ext>
            </a:extLst>
          </p:cNvPr>
          <p:cNvCxnSpPr>
            <a:cxnSpLocks/>
          </p:cNvCxnSpPr>
          <p:nvPr/>
        </p:nvCxnSpPr>
        <p:spPr>
          <a:xfrm flipH="1">
            <a:off x="1498806" y="4841278"/>
            <a:ext cx="580839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연결선 45">
            <a:extLst>
              <a:ext uri="{FF2B5EF4-FFF2-40B4-BE49-F238E27FC236}">
                <a16:creationId xmlns:a16="http://schemas.microsoft.com/office/drawing/2014/main" id="{CB104987-A2EE-4484-9042-3F5FF2617FCD}"/>
              </a:ext>
            </a:extLst>
          </p:cNvPr>
          <p:cNvCxnSpPr>
            <a:cxnSpLocks/>
          </p:cNvCxnSpPr>
          <p:nvPr/>
        </p:nvCxnSpPr>
        <p:spPr>
          <a:xfrm flipH="1">
            <a:off x="1206677" y="3668856"/>
            <a:ext cx="921453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id="{A456489D-CE74-4098-92DC-5A3C9CA28AC9}"/>
              </a:ext>
            </a:extLst>
          </p:cNvPr>
          <p:cNvCxnSpPr>
            <a:cxnSpLocks/>
          </p:cNvCxnSpPr>
          <p:nvPr/>
        </p:nvCxnSpPr>
        <p:spPr>
          <a:xfrm flipH="1">
            <a:off x="895481" y="5963626"/>
            <a:ext cx="1232649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사각형: 둥근 모서리 54">
            <a:extLst>
              <a:ext uri="{FF2B5EF4-FFF2-40B4-BE49-F238E27FC236}">
                <a16:creationId xmlns:a16="http://schemas.microsoft.com/office/drawing/2014/main" id="{A3F03C32-FE65-4001-860B-33217CF706FF}"/>
              </a:ext>
            </a:extLst>
          </p:cNvPr>
          <p:cNvSpPr/>
          <p:nvPr/>
        </p:nvSpPr>
        <p:spPr>
          <a:xfrm>
            <a:off x="2048115" y="5490712"/>
            <a:ext cx="6696912" cy="666164"/>
          </a:xfrm>
          <a:prstGeom prst="roundRect">
            <a:avLst>
              <a:gd name="adj" fmla="val 10346"/>
            </a:avLst>
          </a:prstGeom>
          <a:solidFill>
            <a:srgbClr val="70AD47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Bold"/>
              <a:ea typeface="KoPub돋움체 Bold"/>
              <a:cs typeface="+mn-cs"/>
            </a:endParaRPr>
          </a:p>
        </p:txBody>
      </p:sp>
      <p:sp>
        <p:nvSpPr>
          <p:cNvPr id="49" name="사각형: 둥근 모서리 55">
            <a:extLst>
              <a:ext uri="{FF2B5EF4-FFF2-40B4-BE49-F238E27FC236}">
                <a16:creationId xmlns:a16="http://schemas.microsoft.com/office/drawing/2014/main" id="{66FF8444-F6A8-47DA-BD5F-C60552B1130E}"/>
              </a:ext>
            </a:extLst>
          </p:cNvPr>
          <p:cNvSpPr/>
          <p:nvPr/>
        </p:nvSpPr>
        <p:spPr>
          <a:xfrm>
            <a:off x="2048115" y="5868828"/>
            <a:ext cx="6696912" cy="615342"/>
          </a:xfrm>
          <a:prstGeom prst="roundRect">
            <a:avLst>
              <a:gd name="adj" fmla="val 10346"/>
            </a:avLst>
          </a:prstGeom>
          <a:solidFill>
            <a:srgbClr val="F7F7F7"/>
          </a:solidFill>
          <a:ln w="12700">
            <a:solidFill>
              <a:srgbClr val="70AD47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/>
              <a:ea typeface="KoPub돋움체 Medium"/>
              <a:cs typeface="+mn-cs"/>
            </a:endParaRPr>
          </a:p>
        </p:txBody>
      </p:sp>
      <p:sp>
        <p:nvSpPr>
          <p:cNvPr id="50" name="사각형: 둥근 모서리 52">
            <a:extLst>
              <a:ext uri="{FF2B5EF4-FFF2-40B4-BE49-F238E27FC236}">
                <a16:creationId xmlns:a16="http://schemas.microsoft.com/office/drawing/2014/main" id="{CB87071C-B999-4E04-BB69-F6E90C1724D5}"/>
              </a:ext>
            </a:extLst>
          </p:cNvPr>
          <p:cNvSpPr/>
          <p:nvPr/>
        </p:nvSpPr>
        <p:spPr>
          <a:xfrm>
            <a:off x="2048115" y="4301965"/>
            <a:ext cx="6696912" cy="666164"/>
          </a:xfrm>
          <a:prstGeom prst="roundRect">
            <a:avLst>
              <a:gd name="adj" fmla="val 10346"/>
            </a:avLst>
          </a:prstGeom>
          <a:solidFill>
            <a:srgbClr val="70AD47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Bold"/>
              <a:ea typeface="KoPub돋움체 Bold"/>
              <a:cs typeface="+mn-cs"/>
            </a:endParaRPr>
          </a:p>
        </p:txBody>
      </p:sp>
      <p:sp>
        <p:nvSpPr>
          <p:cNvPr id="51" name="사각형: 둥근 모서리 53">
            <a:extLst>
              <a:ext uri="{FF2B5EF4-FFF2-40B4-BE49-F238E27FC236}">
                <a16:creationId xmlns:a16="http://schemas.microsoft.com/office/drawing/2014/main" id="{98B1D349-3643-46C9-8C25-44AFADFAA2D1}"/>
              </a:ext>
            </a:extLst>
          </p:cNvPr>
          <p:cNvSpPr/>
          <p:nvPr/>
        </p:nvSpPr>
        <p:spPr>
          <a:xfrm>
            <a:off x="2048115" y="4680081"/>
            <a:ext cx="6696912" cy="615342"/>
          </a:xfrm>
          <a:prstGeom prst="roundRect">
            <a:avLst>
              <a:gd name="adj" fmla="val 10346"/>
            </a:avLst>
          </a:prstGeom>
          <a:solidFill>
            <a:srgbClr val="F7F7F7"/>
          </a:solidFill>
          <a:ln w="12700">
            <a:solidFill>
              <a:srgbClr val="70AD47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/>
              <a:ea typeface="KoPub돋움체 Medium"/>
              <a:cs typeface="+mn-cs"/>
            </a:endParaRPr>
          </a:p>
        </p:txBody>
      </p:sp>
      <p:sp>
        <p:nvSpPr>
          <p:cNvPr id="52" name="사각형: 둥근 모서리 49">
            <a:extLst>
              <a:ext uri="{FF2B5EF4-FFF2-40B4-BE49-F238E27FC236}">
                <a16:creationId xmlns:a16="http://schemas.microsoft.com/office/drawing/2014/main" id="{46ADE6E4-E19D-4952-80CE-6C9F395C61EA}"/>
              </a:ext>
            </a:extLst>
          </p:cNvPr>
          <p:cNvSpPr/>
          <p:nvPr/>
        </p:nvSpPr>
        <p:spPr>
          <a:xfrm>
            <a:off x="2048115" y="3103115"/>
            <a:ext cx="6696912" cy="666164"/>
          </a:xfrm>
          <a:prstGeom prst="roundRect">
            <a:avLst>
              <a:gd name="adj" fmla="val 10346"/>
            </a:avLst>
          </a:prstGeom>
          <a:solidFill>
            <a:srgbClr val="70AD47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Bold"/>
              <a:ea typeface="KoPub돋움체 Bold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51ECB30-F404-4B82-BB5D-A58B4F4E7096}"/>
              </a:ext>
            </a:extLst>
          </p:cNvPr>
          <p:cNvSpPr txBox="1"/>
          <p:nvPr/>
        </p:nvSpPr>
        <p:spPr>
          <a:xfrm>
            <a:off x="2085306" y="3105321"/>
            <a:ext cx="5870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직장 내의 </a:t>
            </a:r>
            <a:r>
              <a:rPr kumimoji="0" lang="ko-KR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지위 또는 관계 등의 우위를 이용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Bold"/>
              <a:ea typeface="KoPub돋움체 Bold"/>
              <a:cs typeface="+mn-cs"/>
            </a:endParaRPr>
          </a:p>
        </p:txBody>
      </p:sp>
      <p:sp>
        <p:nvSpPr>
          <p:cNvPr id="54" name="사각형: 둥근 모서리 51">
            <a:extLst>
              <a:ext uri="{FF2B5EF4-FFF2-40B4-BE49-F238E27FC236}">
                <a16:creationId xmlns:a16="http://schemas.microsoft.com/office/drawing/2014/main" id="{C24944AE-1F8A-44D2-A169-6E91433BDD64}"/>
              </a:ext>
            </a:extLst>
          </p:cNvPr>
          <p:cNvSpPr/>
          <p:nvPr/>
        </p:nvSpPr>
        <p:spPr>
          <a:xfrm>
            <a:off x="2048115" y="3481231"/>
            <a:ext cx="6696912" cy="615342"/>
          </a:xfrm>
          <a:prstGeom prst="roundRect">
            <a:avLst>
              <a:gd name="adj" fmla="val 10346"/>
            </a:avLst>
          </a:prstGeom>
          <a:solidFill>
            <a:srgbClr val="F7F7F7"/>
          </a:solidFill>
          <a:ln w="12700">
            <a:solidFill>
              <a:srgbClr val="70AD47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/>
              <a:ea typeface="KoPub돋움체 Medium"/>
              <a:cs typeface="+mn-cs"/>
            </a:endParaRPr>
          </a:p>
        </p:txBody>
      </p:sp>
      <p:sp>
        <p:nvSpPr>
          <p:cNvPr id="55" name="제목 1">
            <a:extLst>
              <a:ext uri="{FF2B5EF4-FFF2-40B4-BE49-F238E27FC236}">
                <a16:creationId xmlns:a16="http://schemas.microsoft.com/office/drawing/2014/main" id="{95DCA7D6-4D1A-46C1-95B1-8D6278BE7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33036"/>
            <a:ext cx="7886700" cy="592044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직장 내 </a:t>
            </a:r>
            <a:r>
              <a:rPr lang="ko-KR" altLang="en-US" dirty="0" smtClean="0"/>
              <a:t>괴롭힘 금지</a:t>
            </a:r>
            <a:endParaRPr lang="ko-KR" altLang="en-US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405893F-98A2-4445-9BDD-D35A3B9998F7}"/>
              </a:ext>
            </a:extLst>
          </p:cNvPr>
          <p:cNvSpPr txBox="1"/>
          <p:nvPr/>
        </p:nvSpPr>
        <p:spPr>
          <a:xfrm>
            <a:off x="2085306" y="4304433"/>
            <a:ext cx="5870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/>
            </a:pPr>
            <a:r>
              <a:rPr kumimoji="0" lang="ko-KR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업무상 적정 범위를 넘을 것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Bold"/>
              <a:ea typeface="KoPub돋움체 Bold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3231ADA-3A73-4246-898A-E698781A0483}"/>
              </a:ext>
            </a:extLst>
          </p:cNvPr>
          <p:cNvSpPr txBox="1"/>
          <p:nvPr/>
        </p:nvSpPr>
        <p:spPr>
          <a:xfrm>
            <a:off x="2085305" y="5484195"/>
            <a:ext cx="6608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신체적 </a:t>
            </a:r>
            <a:r>
              <a:rPr kumimoji="1" lang="en-US" altLang="ko-KR" sz="200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0000800000000000000" pitchFamily="2" charset="-127"/>
                <a:ea typeface="KoPub돋움체 Bold" panose="00000800000000000000" pitchFamily="2" charset="-127"/>
                <a:cs typeface="Arial" panose="020B0604020202020204" pitchFamily="34" charset="0"/>
              </a:rPr>
              <a:t>·</a:t>
            </a:r>
            <a:r>
              <a:rPr kumimoji="0" lang="ko-KR" altLang="en-US" sz="200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정신적 고통을 주거나 근무환경을 악화시키는 행위</a:t>
            </a:r>
            <a:endParaRPr kumimoji="0" lang="en-US" altLang="ko-KR" sz="2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11E0025-D616-4DDE-BA7A-85046FA664DB}"/>
              </a:ext>
            </a:extLst>
          </p:cNvPr>
          <p:cNvSpPr txBox="1"/>
          <p:nvPr/>
        </p:nvSpPr>
        <p:spPr>
          <a:xfrm>
            <a:off x="2193630" y="3501587"/>
            <a:ext cx="680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(</a:t>
            </a:r>
            <a:r>
              <a:rPr kumimoji="0" lang="ko-KR" altLang="en-US" sz="1600" b="0" i="0" u="none" strike="noStrike" kern="1200" cap="none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지위의 우위</a:t>
            </a:r>
            <a:r>
              <a:rPr kumimoji="0" lang="en-US" altLang="ko-KR" sz="1600" b="0" i="0" u="none" strike="noStrike" kern="1200" cap="none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) </a:t>
            </a:r>
            <a:r>
              <a:rPr kumimoji="0" lang="ko-KR" altLang="en-US" sz="1600" b="0" i="0" u="none" strike="noStrike" kern="1200" cap="none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지휘명령 관계 또는 직위</a:t>
            </a:r>
            <a:r>
              <a:rPr kumimoji="0" lang="en-US" altLang="ko-KR" sz="1600" b="0" i="0" u="none" strike="noStrike" kern="1200" cap="none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·</a:t>
            </a:r>
            <a:r>
              <a:rPr kumimoji="0" lang="ko-KR" altLang="en-US" sz="1600" b="0" i="0" u="none" strike="noStrike" kern="1200" cap="none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직급 체계상 상위에 있는 경우</a:t>
            </a:r>
            <a:endParaRPr kumimoji="0" lang="en-US" altLang="ko-KR" sz="1600" b="0" i="0" u="none" strike="noStrike" kern="1200" cap="none" normalizeH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KoPub돋움체 Bold"/>
              <a:ea typeface="KoPub돋움체 Bold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(</a:t>
            </a:r>
            <a:r>
              <a:rPr kumimoji="0" lang="ko-KR" altLang="en-US" sz="1600" b="0" i="0" u="none" strike="noStrike" kern="1200" cap="none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관계의 우위</a:t>
            </a:r>
            <a:r>
              <a:rPr kumimoji="0" lang="en-US" altLang="ko-KR" sz="1600" b="0" i="0" u="none" strike="noStrike" kern="1200" cap="none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) </a:t>
            </a:r>
            <a:r>
              <a:rPr kumimoji="0" lang="ko-KR" altLang="en-US" sz="1600" b="0" i="0" u="none" strike="noStrike" kern="1200" cap="none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수적인 측면</a:t>
            </a:r>
            <a:r>
              <a:rPr kumimoji="0" lang="en-US" altLang="ko-KR" sz="1600" b="0" i="0" u="none" strike="noStrike" kern="1200" cap="none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, </a:t>
            </a:r>
            <a:r>
              <a:rPr kumimoji="0" lang="ko-KR" altLang="en-US" sz="1600" b="0" i="0" u="none" strike="noStrike" kern="1200" cap="none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인적 속성</a:t>
            </a:r>
            <a:r>
              <a:rPr kumimoji="0" lang="en-US" altLang="ko-KR" sz="1600" b="0" i="0" u="none" strike="noStrike" kern="1200" cap="none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, </a:t>
            </a:r>
            <a:r>
              <a:rPr kumimoji="0" lang="ko-KR" altLang="en-US" sz="1600" b="0" i="0" u="none" strike="noStrike" kern="1200" cap="none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직장내 영향력 등으로 인정 가능</a:t>
            </a:r>
            <a:endParaRPr kumimoji="0" lang="en-US" altLang="ko-KR" sz="1600" b="0" i="0" u="none" strike="noStrike" kern="1200" cap="none" normalizeH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KoPub돋움체 Bold"/>
              <a:ea typeface="KoPub돋움체 Bold"/>
              <a:cs typeface="+mn-c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2C26B60-044E-4A1D-AD5A-74B209911742}"/>
              </a:ext>
            </a:extLst>
          </p:cNvPr>
          <p:cNvSpPr txBox="1"/>
          <p:nvPr/>
        </p:nvSpPr>
        <p:spPr>
          <a:xfrm>
            <a:off x="2193630" y="4711601"/>
            <a:ext cx="6717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KoPub돋움체 Bold"/>
                <a:ea typeface="KoPub돋움체 Bold"/>
              </a:rPr>
              <a:t>업무상 필요성이 인정되지 않거나</a:t>
            </a:r>
            <a:r>
              <a:rPr lang="en-US" altLang="ko-KR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KoPub돋움체 Bold"/>
                <a:ea typeface="KoPub돋움체 Bold"/>
              </a:rPr>
              <a:t>, </a:t>
            </a:r>
            <a:r>
              <a:rPr lang="ko-KR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KoPub돋움체 Bold"/>
                <a:ea typeface="KoPub돋움체 Bold"/>
              </a:rPr>
              <a:t>행위 양태가 사회 통념에 비추어 볼 때 상당하지 않다고 인정되어야 함</a:t>
            </a:r>
            <a:endParaRPr kumimoji="0" lang="en-US" altLang="ko-KR" sz="1600" b="0" i="0" u="none" strike="noStrike" kern="1200" cap="none" normalizeH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KoPub돋움체 Bold"/>
              <a:ea typeface="KoPub돋움체 Bold"/>
              <a:cs typeface="+mn-cs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193630" y="5879874"/>
            <a:ext cx="6717350" cy="576171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lang="ko-KR" altLang="en-US" sz="1600" spc="-180" baseline="0"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/>
                <a:ea typeface="KoPub돋움체 Bold"/>
              </a:rPr>
              <a:t>보통의 사람 입장에서 보아 신체적</a:t>
            </a:r>
            <a:r>
              <a:rPr lang="en-US" altLang="ko-KR" sz="1600" spc="-180"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/>
                <a:ea typeface="KoPub돋움체 Bold"/>
              </a:rPr>
              <a:t>·</a:t>
            </a:r>
            <a:r>
              <a:rPr lang="ko-KR" altLang="en-US" sz="1600" spc="-180"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/>
                <a:ea typeface="KoPub돋움체 Bold"/>
              </a:rPr>
              <a:t>정신적</a:t>
            </a:r>
            <a:r>
              <a:rPr lang="en-US" altLang="ko-KR" sz="1600" spc="-180"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/>
                <a:ea typeface="KoPub돋움체 Bold"/>
              </a:rPr>
              <a:t> </a:t>
            </a:r>
            <a:r>
              <a:rPr lang="ko-KR" altLang="en-US" sz="1600" spc="-180"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/>
                <a:ea typeface="KoPub돋움체 Bold"/>
              </a:rPr>
              <a:t>고통 또는 근무환경 악화가 발생할 수 있는 </a:t>
            </a:r>
            <a:br>
              <a:rPr lang="en-US" altLang="ko-KR" sz="1600" spc="-180">
                <a:solidFill>
                  <a:srgbClr val="000000">
                    <a:lumMod val="75000"/>
                    <a:lumOff val="25000"/>
                  </a:srgbClr>
                </a:solidFill>
                <a:ea typeface="KoPub돋움체 Bold"/>
              </a:rPr>
            </a:br>
            <a:r>
              <a:rPr lang="ko-KR" altLang="en-US" sz="1600" spc="-180"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/>
                <a:ea typeface="KoPub돋움체 Bold"/>
              </a:rPr>
              <a:t>행위가 있고 그로 인하여 신체적</a:t>
            </a:r>
            <a:r>
              <a:rPr lang="en-US" altLang="ko-KR" sz="1600" spc="-180"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/>
                <a:ea typeface="KoPub돋움체 Bold"/>
              </a:rPr>
              <a:t>·</a:t>
            </a:r>
            <a:r>
              <a:rPr lang="ko-KR" altLang="en-US" sz="1600" spc="-180"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/>
                <a:ea typeface="KoPub돋움체 Bold"/>
              </a:rPr>
              <a:t>정신적 고통 또는 근무환경 악화라는 결과가 발생할 것</a:t>
            </a:r>
            <a:endParaRPr lang="en-US" altLang="ko-KR" sz="1600" spc="-180" baseline="0"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/>
              <a:ea typeface="KoPub돋움체 Bold"/>
            </a:endParaRPr>
          </a:p>
        </p:txBody>
      </p:sp>
      <p:sp>
        <p:nvSpPr>
          <p:cNvPr id="61" name="직사각형 17">
            <a:extLst>
              <a:ext uri="{FF2B5EF4-FFF2-40B4-BE49-F238E27FC236}">
                <a16:creationId xmlns:a16="http://schemas.microsoft.com/office/drawing/2014/main" id="{4E459A7A-C818-4E72-A802-1B63A667A80E}"/>
              </a:ext>
            </a:extLst>
          </p:cNvPr>
          <p:cNvSpPr/>
          <p:nvPr/>
        </p:nvSpPr>
        <p:spPr>
          <a:xfrm rot="10800000" flipH="1">
            <a:off x="1768665" y="1231161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/>
              <a:ea typeface="KoPub돋움체 Medium"/>
              <a:cs typeface="+mn-cs"/>
            </a:endParaRPr>
          </a:p>
        </p:txBody>
      </p:sp>
      <p:sp>
        <p:nvSpPr>
          <p:cNvPr id="62" name="직사각형 17">
            <a:extLst>
              <a:ext uri="{FF2B5EF4-FFF2-40B4-BE49-F238E27FC236}">
                <a16:creationId xmlns:a16="http://schemas.microsoft.com/office/drawing/2014/main" id="{B6851506-B48B-4570-B472-1C91B3D57354}"/>
              </a:ext>
            </a:extLst>
          </p:cNvPr>
          <p:cNvSpPr/>
          <p:nvPr/>
        </p:nvSpPr>
        <p:spPr>
          <a:xfrm rot="10800000" flipH="1">
            <a:off x="1117352" y="1231161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/>
              <a:ea typeface="KoPub돋움체 Medium"/>
              <a:cs typeface="+mn-cs"/>
            </a:endParaRPr>
          </a:p>
        </p:txBody>
      </p:sp>
      <p:sp>
        <p:nvSpPr>
          <p:cNvPr id="63" name="사각형: 둥근 모서리 24">
            <a:extLst>
              <a:ext uri="{FF2B5EF4-FFF2-40B4-BE49-F238E27FC236}">
                <a16:creationId xmlns:a16="http://schemas.microsoft.com/office/drawing/2014/main" id="{52F11035-056E-4B3D-8D64-BE5461BD4E33}"/>
              </a:ext>
            </a:extLst>
          </p:cNvPr>
          <p:cNvSpPr/>
          <p:nvPr/>
        </p:nvSpPr>
        <p:spPr>
          <a:xfrm>
            <a:off x="995669" y="1566567"/>
            <a:ext cx="7749358" cy="111892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/>
              <a:ea typeface="KoPub돋움체 Medium"/>
              <a:cs typeface="+mn-cs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674279" y="1681811"/>
            <a:ext cx="6841071" cy="69997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1600" b="0" i="0" u="none" strike="noStrike" kern="1200" cap="none" spc="-100" normalizeH="0" baseline="0"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</a:rPr>
              <a:t>직장 내의 지위 또는 관계 등의 우위를 이용하여 </a:t>
            </a:r>
            <a:r>
              <a:rPr kumimoji="0" lang="ko-KR" altLang="en-US" sz="1600" b="0" i="0" u="none" strike="noStrike" kern="1200" cap="none" spc="-100" normalizeH="0" baseline="0">
                <a:solidFill>
                  <a:srgbClr val="ff0000"/>
                </a:solidFill>
                <a:effectLst/>
                <a:uLnTx/>
                <a:uFillTx/>
                <a:latin typeface="KoPub돋움체 Bold"/>
                <a:ea typeface="KoPub돋움체 Bold"/>
              </a:rPr>
              <a:t>업무상 적정 범위를 넘어</a:t>
            </a:r>
            <a:br>
              <a:rPr kumimoji="0" lang="en-US" altLang="ko-KR" sz="1600" b="0" i="0" u="none" strike="noStrike" kern="1200" cap="none" spc="-100" normalizeH="0" baseline="0">
                <a:solidFill>
                  <a:srgbClr val="ff0000"/>
                </a:solidFill>
                <a:effectLst/>
                <a:uLnTx/>
                <a:uFillTx/>
                <a:latin typeface="KoPub돋움체 Bold"/>
                <a:ea typeface="KoPub돋움체 Bold"/>
              </a:rPr>
            </a:br>
            <a:r>
              <a:rPr kumimoji="0" lang="ko-KR" altLang="en-US" sz="1600" b="0" i="0" u="none" strike="noStrike" kern="1200" cap="none" spc="-100" normalizeH="0" baseline="0"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</a:rPr>
              <a:t>다른 근로자에게 </a:t>
            </a:r>
            <a:r>
              <a:rPr kumimoji="0" lang="ko-KR" altLang="en-US" sz="1600" b="0" i="0" u="none" strike="noStrike" kern="1200" cap="none" spc="-100" normalizeH="0" baseline="0">
                <a:solidFill>
                  <a:srgbClr val="ff0000"/>
                </a:solidFill>
                <a:effectLst/>
                <a:uLnTx/>
                <a:uFillTx/>
                <a:latin typeface="KoPub돋움체 Bold"/>
                <a:ea typeface="KoPub돋움체 Bold"/>
              </a:rPr>
              <a:t>신체적</a:t>
            </a:r>
            <a:r>
              <a:rPr kumimoji="1" lang="en-US" altLang="ko-KR" sz="1600" b="0" i="0" u="none" strike="noStrike" kern="1200" cap="none" spc="-100" normalizeH="0" baseline="0">
                <a:solidFill>
                  <a:srgbClr val="ff0000"/>
                </a:solidFill>
                <a:effectLst/>
                <a:uLnTx/>
                <a:uFillTx/>
                <a:latin typeface="KoPub돋움체 Bold"/>
                <a:ea typeface="맑은 고딕"/>
                <a:cs typeface="Arial"/>
              </a:rPr>
              <a:t> ·</a:t>
            </a:r>
            <a:r>
              <a:rPr kumimoji="0" lang="ko-KR" altLang="en-US" sz="1600" b="0" i="0" u="none" strike="noStrike" kern="1200" cap="none" spc="-100" normalizeH="0" baseline="0">
                <a:solidFill>
                  <a:srgbClr val="ff0000"/>
                </a:solidFill>
                <a:effectLst/>
                <a:uLnTx/>
                <a:uFillTx/>
                <a:latin typeface="KoPub돋움체 Bold"/>
                <a:ea typeface="KoPub돋움체 Bold"/>
              </a:rPr>
              <a:t> 정신적 고통</a:t>
            </a:r>
            <a:r>
              <a:rPr kumimoji="0" lang="ko-KR" altLang="en-US" sz="1600" b="0" i="0" u="none" strike="noStrike" kern="1200" cap="none" spc="-100" normalizeH="0" baseline="0"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</a:rPr>
              <a:t>을 주거나 </a:t>
            </a:r>
            <a:r>
              <a:rPr kumimoji="0" lang="ko-KR" altLang="en-US" sz="1600" b="0" i="0" u="none" strike="noStrike" kern="1200" cap="none" spc="-100" normalizeH="0" baseline="0">
                <a:solidFill>
                  <a:srgbClr val="ff0000"/>
                </a:solidFill>
                <a:effectLst/>
                <a:uLnTx/>
                <a:uFillTx/>
                <a:latin typeface="KoPub돋움체 Bold"/>
                <a:ea typeface="KoPub돋움체 Bold"/>
              </a:rPr>
              <a:t>근무환경을 악화</a:t>
            </a:r>
            <a:r>
              <a:rPr kumimoji="0" lang="ko-KR" altLang="en-US" sz="1600" b="0" i="0" u="none" strike="noStrike" kern="1200" cap="none" spc="-100" normalizeH="0" baseline="0"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</a:rPr>
              <a:t>시키는 행위</a:t>
            </a:r>
            <a:endParaRPr kumimoji="0" lang="ko-KR" altLang="en-US" sz="1600" b="0" i="0" u="none" strike="noStrike" kern="1200" cap="none" spc="-100" normalizeH="0" baseline="0">
              <a:solidFill>
                <a:srgbClr val="0070c0"/>
              </a:solidFill>
              <a:effectLst/>
              <a:uLnTx/>
              <a:uFillTx/>
              <a:latin typeface="KoPub돋움체 Bold"/>
              <a:ea typeface="KoPub돋움체 Bold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D822304-3477-4908-BB62-A53EA9241C10}"/>
              </a:ext>
            </a:extLst>
          </p:cNvPr>
          <p:cNvSpPr/>
          <p:nvPr/>
        </p:nvSpPr>
        <p:spPr>
          <a:xfrm>
            <a:off x="1500627" y="1216979"/>
            <a:ext cx="2002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직장 내 </a:t>
            </a:r>
            <a:r>
              <a:rPr kumimoji="0" lang="ko-KR" alt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괴롭힘이란</a:t>
            </a: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 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Bold"/>
              <a:ea typeface="KoPub돋움체 Bold"/>
              <a:cs typeface="+mn-cs"/>
            </a:endParaRPr>
          </a:p>
        </p:txBody>
      </p:sp>
      <p:sp>
        <p:nvSpPr>
          <p:cNvPr id="66" name="타원 65">
            <a:extLst>
              <a:ext uri="{FF2B5EF4-FFF2-40B4-BE49-F238E27FC236}">
                <a16:creationId xmlns:a16="http://schemas.microsoft.com/office/drawing/2014/main" id="{BF8B43B7-C436-471E-964F-4296486B95E8}"/>
              </a:ext>
            </a:extLst>
          </p:cNvPr>
          <p:cNvSpPr/>
          <p:nvPr/>
        </p:nvSpPr>
        <p:spPr>
          <a:xfrm>
            <a:off x="484623" y="1216367"/>
            <a:ext cx="1088760" cy="10887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/>
              <a:ea typeface="KoPub돋움체 Medium"/>
              <a:cs typeface="+mn-cs"/>
            </a:endParaRPr>
          </a:p>
        </p:txBody>
      </p:sp>
      <p:sp>
        <p:nvSpPr>
          <p:cNvPr id="67" name="타원 66">
            <a:extLst>
              <a:ext uri="{FF2B5EF4-FFF2-40B4-BE49-F238E27FC236}">
                <a16:creationId xmlns:a16="http://schemas.microsoft.com/office/drawing/2014/main" id="{1C95B289-0058-4F5B-BA35-C659DB3AA646}"/>
              </a:ext>
            </a:extLst>
          </p:cNvPr>
          <p:cNvSpPr/>
          <p:nvPr/>
        </p:nvSpPr>
        <p:spPr>
          <a:xfrm>
            <a:off x="575716" y="1307460"/>
            <a:ext cx="906575" cy="9065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/>
              <a:ea typeface="KoPub돋움체 Medium"/>
              <a:cs typeface="+mn-cs"/>
            </a:endParaRPr>
          </a:p>
        </p:txBody>
      </p:sp>
      <p:sp>
        <p:nvSpPr>
          <p:cNvPr id="68" name="자유형: 도형 29">
            <a:extLst>
              <a:ext uri="{FF2B5EF4-FFF2-40B4-BE49-F238E27FC236}">
                <a16:creationId xmlns:a16="http://schemas.microsoft.com/office/drawing/2014/main" id="{07DAC4EA-E50C-40CE-9236-3740F2AE2925}"/>
              </a:ext>
            </a:extLst>
          </p:cNvPr>
          <p:cNvSpPr/>
          <p:nvPr/>
        </p:nvSpPr>
        <p:spPr>
          <a:xfrm>
            <a:off x="803933" y="1526606"/>
            <a:ext cx="663343" cy="665266"/>
          </a:xfrm>
          <a:custGeom>
            <a:avLst/>
            <a:gdLst>
              <a:gd name="connsiteX0" fmla="*/ 306705 w 686203"/>
              <a:gd name="connsiteY0" fmla="*/ 0 h 676696"/>
              <a:gd name="connsiteX1" fmla="*/ 683107 w 686203"/>
              <a:gd name="connsiteY1" fmla="*/ 201525 h 676696"/>
              <a:gd name="connsiteX2" fmla="*/ 686203 w 686203"/>
              <a:gd name="connsiteY2" fmla="*/ 232237 h 676696"/>
              <a:gd name="connsiteX3" fmla="*/ 324268 w 686203"/>
              <a:gd name="connsiteY3" fmla="*/ 676316 h 676696"/>
              <a:gd name="connsiteX4" fmla="*/ 320504 w 686203"/>
              <a:gd name="connsiteY4" fmla="*/ 676696 h 676696"/>
              <a:gd name="connsiteX5" fmla="*/ 0 w 686203"/>
              <a:gd name="connsiteY5" fmla="*/ 455295 h 676696"/>
              <a:gd name="connsiteX6" fmla="*/ 306705 w 686203"/>
              <a:gd name="connsiteY6" fmla="*/ 0 h 676696"/>
              <a:gd name="connsiteX0" fmla="*/ 321945 w 686203"/>
              <a:gd name="connsiteY0" fmla="*/ 0 h 665266"/>
              <a:gd name="connsiteX1" fmla="*/ 683107 w 686203"/>
              <a:gd name="connsiteY1" fmla="*/ 190095 h 665266"/>
              <a:gd name="connsiteX2" fmla="*/ 686203 w 686203"/>
              <a:gd name="connsiteY2" fmla="*/ 220807 h 665266"/>
              <a:gd name="connsiteX3" fmla="*/ 324268 w 686203"/>
              <a:gd name="connsiteY3" fmla="*/ 664886 h 665266"/>
              <a:gd name="connsiteX4" fmla="*/ 320504 w 686203"/>
              <a:gd name="connsiteY4" fmla="*/ 665266 h 665266"/>
              <a:gd name="connsiteX5" fmla="*/ 0 w 686203"/>
              <a:gd name="connsiteY5" fmla="*/ 443865 h 665266"/>
              <a:gd name="connsiteX6" fmla="*/ 321945 w 686203"/>
              <a:gd name="connsiteY6" fmla="*/ 0 h 665266"/>
              <a:gd name="connsiteX0" fmla="*/ 299085 w 663343"/>
              <a:gd name="connsiteY0" fmla="*/ 0 h 665266"/>
              <a:gd name="connsiteX1" fmla="*/ 660247 w 663343"/>
              <a:gd name="connsiteY1" fmla="*/ 190095 h 665266"/>
              <a:gd name="connsiteX2" fmla="*/ 663343 w 663343"/>
              <a:gd name="connsiteY2" fmla="*/ 220807 h 665266"/>
              <a:gd name="connsiteX3" fmla="*/ 301408 w 663343"/>
              <a:gd name="connsiteY3" fmla="*/ 664886 h 665266"/>
              <a:gd name="connsiteX4" fmla="*/ 297644 w 663343"/>
              <a:gd name="connsiteY4" fmla="*/ 665266 h 665266"/>
              <a:gd name="connsiteX5" fmla="*/ 0 w 663343"/>
              <a:gd name="connsiteY5" fmla="*/ 457200 h 665266"/>
              <a:gd name="connsiteX6" fmla="*/ 299085 w 663343"/>
              <a:gd name="connsiteY6" fmla="*/ 0 h 665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3343" h="665266">
                <a:moveTo>
                  <a:pt x="299085" y="0"/>
                </a:moveTo>
                <a:lnTo>
                  <a:pt x="660247" y="190095"/>
                </a:lnTo>
                <a:lnTo>
                  <a:pt x="663343" y="220807"/>
                </a:lnTo>
                <a:cubicBezTo>
                  <a:pt x="663343" y="439858"/>
                  <a:pt x="507964" y="622619"/>
                  <a:pt x="301408" y="664886"/>
                </a:cubicBezTo>
                <a:lnTo>
                  <a:pt x="297644" y="665266"/>
                </a:lnTo>
                <a:lnTo>
                  <a:pt x="0" y="457200"/>
                </a:lnTo>
                <a:lnTo>
                  <a:pt x="299085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/>
              <a:ea typeface="KoPub돋움체 Medium"/>
              <a:cs typeface="+mn-cs"/>
            </a:endParaRPr>
          </a:p>
        </p:txBody>
      </p:sp>
      <p:pic>
        <p:nvPicPr>
          <p:cNvPr id="69" name="그림 68">
            <a:extLst>
              <a:ext uri="{FF2B5EF4-FFF2-40B4-BE49-F238E27FC236}">
                <a16:creationId xmlns:a16="http://schemas.microsoft.com/office/drawing/2014/main" id="{8BEBEB50-D550-4F89-ABA5-86A45A76A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318" y="1527564"/>
            <a:ext cx="568329" cy="463151"/>
          </a:xfrm>
          <a:prstGeom prst="rect">
            <a:avLst/>
          </a:prstGeom>
        </p:spPr>
      </p:pic>
      <p:sp>
        <p:nvSpPr>
          <p:cNvPr id="70" name="직사각형 69">
            <a:extLst>
              <a:ext uri="{FF2B5EF4-FFF2-40B4-BE49-F238E27FC236}">
                <a16:creationId xmlns:a16="http://schemas.microsoft.com/office/drawing/2014/main" id="{441F5D47-13A5-427C-95E1-A2CBCFA9F766}"/>
              </a:ext>
            </a:extLst>
          </p:cNvPr>
          <p:cNvSpPr/>
          <p:nvPr/>
        </p:nvSpPr>
        <p:spPr>
          <a:xfrm>
            <a:off x="3835612" y="1210136"/>
            <a:ext cx="22140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8BF"/>
                </a:solidFill>
                <a:effectLst/>
                <a:uLnTx/>
                <a:uFillTx/>
                <a:latin typeface="KoPub돋움체 Medium"/>
                <a:ea typeface="KoPub돋움체 Medium"/>
                <a:cs typeface="+mn-cs"/>
              </a:rPr>
              <a:t>(</a:t>
            </a: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8BF"/>
                </a:solidFill>
                <a:effectLst/>
                <a:uLnTx/>
                <a:uFillTx/>
                <a:latin typeface="KoPub돋움체 Medium"/>
                <a:ea typeface="KoPub돋움체 Medium"/>
                <a:cs typeface="+mn-cs"/>
              </a:rPr>
              <a:t>근로기준법 제</a:t>
            </a: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8BF"/>
                </a:solidFill>
                <a:effectLst/>
                <a:uLnTx/>
                <a:uFillTx/>
                <a:latin typeface="KoPub돋움체 Medium"/>
                <a:ea typeface="KoPub돋움체 Medium"/>
                <a:cs typeface="+mn-cs"/>
              </a:rPr>
              <a:t>76</a:t>
            </a: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8BF"/>
                </a:solidFill>
                <a:effectLst/>
                <a:uLnTx/>
                <a:uFillTx/>
                <a:latin typeface="KoPub돋움체 Medium"/>
                <a:ea typeface="KoPub돋움체 Medium"/>
                <a:cs typeface="+mn-cs"/>
              </a:rPr>
              <a:t>조의</a:t>
            </a: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8BF"/>
                </a:solidFill>
                <a:effectLst/>
                <a:uLnTx/>
                <a:uFillTx/>
                <a:latin typeface="KoPub돋움체 Medium"/>
                <a:ea typeface="KoPub돋움체 Medium"/>
                <a:cs typeface="+mn-cs"/>
              </a:rPr>
              <a:t>2) </a:t>
            </a: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68BF"/>
              </a:solidFill>
              <a:effectLst/>
              <a:uLnTx/>
              <a:uFillTx/>
              <a:latin typeface="KoPub돋움체 Medium"/>
              <a:ea typeface="KoPub돋움체 Medium"/>
              <a:cs typeface="+mn-cs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DF15C83-1D5C-4FE6-9458-FABA5FFDCCC8}"/>
              </a:ext>
            </a:extLst>
          </p:cNvPr>
          <p:cNvSpPr txBox="1"/>
          <p:nvPr/>
        </p:nvSpPr>
        <p:spPr>
          <a:xfrm>
            <a:off x="118925" y="4232748"/>
            <a:ext cx="12617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/>
                <a:ea typeface="KoPub돋움체 Medium"/>
                <a:cs typeface="+mn-cs"/>
              </a:rPr>
              <a:t>직장내 괴롭힘 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성립요건</a:t>
            </a:r>
          </a:p>
        </p:txBody>
      </p:sp>
      <p:sp>
        <p:nvSpPr>
          <p:cNvPr id="72" name="자유형: 도형 48">
            <a:extLst>
              <a:ext uri="{FF2B5EF4-FFF2-40B4-BE49-F238E27FC236}">
                <a16:creationId xmlns:a16="http://schemas.microsoft.com/office/drawing/2014/main" id="{2ADE4FF0-BF3D-49DB-9424-F83B6AEB38B3}"/>
              </a:ext>
            </a:extLst>
          </p:cNvPr>
          <p:cNvSpPr/>
          <p:nvPr/>
        </p:nvSpPr>
        <p:spPr>
          <a:xfrm>
            <a:off x="-8735" y="3086411"/>
            <a:ext cx="1588993" cy="3246780"/>
          </a:xfrm>
          <a:custGeom>
            <a:avLst/>
            <a:gdLst>
              <a:gd name="connsiteX0" fmla="*/ 0 w 1588993"/>
              <a:gd name="connsiteY0" fmla="*/ 0 h 3246780"/>
              <a:gd name="connsiteX1" fmla="*/ 129943 w 1588993"/>
              <a:gd name="connsiteY1" fmla="*/ 6562 h 3246780"/>
              <a:gd name="connsiteX2" fmla="*/ 1588993 w 1588993"/>
              <a:gd name="connsiteY2" fmla="*/ 1623390 h 3246780"/>
              <a:gd name="connsiteX3" fmla="*/ 129943 w 1588993"/>
              <a:gd name="connsiteY3" fmla="*/ 3240218 h 3246780"/>
              <a:gd name="connsiteX4" fmla="*/ 0 w 1588993"/>
              <a:gd name="connsiteY4" fmla="*/ 3246780 h 3246780"/>
              <a:gd name="connsiteX5" fmla="*/ 0 w 1588993"/>
              <a:gd name="connsiteY5" fmla="*/ 3142863 h 3246780"/>
              <a:gd name="connsiteX6" fmla="*/ 119318 w 1588993"/>
              <a:gd name="connsiteY6" fmla="*/ 3136838 h 3246780"/>
              <a:gd name="connsiteX7" fmla="*/ 1485076 w 1588993"/>
              <a:gd name="connsiteY7" fmla="*/ 1623390 h 3246780"/>
              <a:gd name="connsiteX8" fmla="*/ 119318 w 1588993"/>
              <a:gd name="connsiteY8" fmla="*/ 109942 h 3246780"/>
              <a:gd name="connsiteX9" fmla="*/ 0 w 1588993"/>
              <a:gd name="connsiteY9" fmla="*/ 103917 h 3246780"/>
              <a:gd name="connsiteX10" fmla="*/ 0 w 1588993"/>
              <a:gd name="connsiteY10" fmla="*/ 0 h 3246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88993" h="3246780">
                <a:moveTo>
                  <a:pt x="0" y="0"/>
                </a:moveTo>
                <a:lnTo>
                  <a:pt x="129943" y="6562"/>
                </a:lnTo>
                <a:cubicBezTo>
                  <a:pt x="949470" y="89789"/>
                  <a:pt x="1588993" y="781905"/>
                  <a:pt x="1588993" y="1623390"/>
                </a:cubicBezTo>
                <a:cubicBezTo>
                  <a:pt x="1588993" y="2464875"/>
                  <a:pt x="949470" y="3156991"/>
                  <a:pt x="129943" y="3240218"/>
                </a:cubicBezTo>
                <a:lnTo>
                  <a:pt x="0" y="3246780"/>
                </a:lnTo>
                <a:lnTo>
                  <a:pt x="0" y="3142863"/>
                </a:lnTo>
                <a:lnTo>
                  <a:pt x="119318" y="3136838"/>
                </a:lnTo>
                <a:cubicBezTo>
                  <a:pt x="886444" y="3058932"/>
                  <a:pt x="1485076" y="2411070"/>
                  <a:pt x="1485076" y="1623390"/>
                </a:cubicBezTo>
                <a:cubicBezTo>
                  <a:pt x="1485076" y="835710"/>
                  <a:pt x="886444" y="187848"/>
                  <a:pt x="119318" y="109942"/>
                </a:cubicBezTo>
                <a:lnTo>
                  <a:pt x="0" y="103917"/>
                </a:lnTo>
                <a:lnTo>
                  <a:pt x="0" y="0"/>
                </a:lnTo>
                <a:close/>
              </a:path>
            </a:pathLst>
          </a:custGeom>
          <a:solidFill>
            <a:srgbClr val="FF78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/>
              <a:ea typeface="KoPub돋움체 Medium"/>
              <a:cs typeface="+mn-cs"/>
            </a:endParaRPr>
          </a:p>
        </p:txBody>
      </p: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5C43C120-A838-4D53-B2E9-EEAD66894412}"/>
              </a:ext>
            </a:extLst>
          </p:cNvPr>
          <p:cNvGrpSpPr/>
          <p:nvPr/>
        </p:nvGrpSpPr>
        <p:grpSpPr>
          <a:xfrm rot="543637">
            <a:off x="6691681" y="978691"/>
            <a:ext cx="2336205" cy="754906"/>
            <a:chOff x="6206179" y="1370355"/>
            <a:chExt cx="2573826" cy="1015381"/>
          </a:xfrm>
        </p:grpSpPr>
        <p:sp>
          <p:nvSpPr>
            <p:cNvPr id="74" name="직사각형 73">
              <a:extLst>
                <a:ext uri="{FF2B5EF4-FFF2-40B4-BE49-F238E27FC236}">
                  <a16:creationId xmlns:a16="http://schemas.microsoft.com/office/drawing/2014/main" id="{EA490ACC-078F-4B68-9F37-E0CA1487BD83}"/>
                </a:ext>
              </a:extLst>
            </p:cNvPr>
            <p:cNvSpPr/>
            <p:nvPr/>
          </p:nvSpPr>
          <p:spPr>
            <a:xfrm rot="21055769">
              <a:off x="6302403" y="1378725"/>
              <a:ext cx="2297421" cy="9364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/>
                <a:ea typeface="KoPub돋움체 Medium"/>
                <a:cs typeface="+mn-cs"/>
              </a:endParaRPr>
            </a:p>
          </p:txBody>
        </p:sp>
        <p:pic>
          <p:nvPicPr>
            <p:cNvPr id="75" name="그림 74">
              <a:extLst>
                <a:ext uri="{FF2B5EF4-FFF2-40B4-BE49-F238E27FC236}">
                  <a16:creationId xmlns:a16="http://schemas.microsoft.com/office/drawing/2014/main" id="{A7A0D272-8AC5-472E-AFEE-4EC6C45C3E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056377">
              <a:off x="6284644" y="1370355"/>
              <a:ext cx="2433834" cy="1015381"/>
            </a:xfrm>
            <a:prstGeom prst="rect">
              <a:avLst/>
            </a:prstGeom>
          </p:spPr>
        </p:pic>
        <p:sp>
          <p:nvSpPr>
            <p:cNvPr id="76" name="직사각형 75">
              <a:extLst>
                <a:ext uri="{FF2B5EF4-FFF2-40B4-BE49-F238E27FC236}">
                  <a16:creationId xmlns:a16="http://schemas.microsoft.com/office/drawing/2014/main" id="{6DF26AEB-4AD2-4EAE-83CC-592B85E6D481}"/>
                </a:ext>
              </a:extLst>
            </p:cNvPr>
            <p:cNvSpPr/>
            <p:nvPr/>
          </p:nvSpPr>
          <p:spPr>
            <a:xfrm rot="21056377">
              <a:off x="6206179" y="1388637"/>
              <a:ext cx="2573826" cy="8693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0" i="0" u="none" strike="noStrike" kern="1200" cap="none" normalizeH="0" noProof="0" dirty="0" smtClean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사용자</a:t>
              </a:r>
              <a:r>
                <a:rPr kumimoji="0" lang="en-US" altLang="ko-KR" sz="1200" b="0" i="0" u="none" strike="noStrike" kern="1200" cap="none" normalizeH="0" noProof="0" dirty="0" smtClean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(</a:t>
              </a:r>
              <a:r>
                <a:rPr kumimoji="0" lang="ko-KR" altLang="en-US" sz="1200" b="0" i="0" u="none" strike="noStrike" kern="1200" cap="none" normalizeH="0" noProof="0" dirty="0" smtClean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친족인 근로자</a:t>
              </a:r>
              <a:r>
                <a:rPr kumimoji="0" lang="en-US" altLang="ko-KR" sz="1200" b="0" i="0" u="none" strike="noStrike" kern="1200" cap="none" normalizeH="0" noProof="0" dirty="0" smtClean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) </a:t>
              </a:r>
              <a:r>
                <a:rPr kumimoji="0" lang="ko-KR" altLang="en-US" sz="1200" b="0" i="0" u="none" strike="noStrike" kern="1200" cap="none" normalizeH="0" noProof="0" dirty="0" smtClean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괴롭힘</a:t>
              </a:r>
              <a:r>
                <a:rPr kumimoji="0" lang="en-US" altLang="ko-KR" sz="1200" b="0" i="0" u="none" strike="noStrike" kern="1200" cap="none" normalizeH="0" noProof="0" dirty="0" smtClean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0" i="0" u="none" strike="noStrike" kern="1200" cap="none" normalizeH="0" noProof="0" dirty="0" smtClean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→ </a:t>
              </a:r>
              <a:r>
                <a:rPr kumimoji="0" lang="en-US" altLang="ko-KR" sz="1200" b="0" i="0" u="none" strike="noStrike" kern="1200" cap="none" normalizeH="0" noProof="0" dirty="0" smtClean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1</a:t>
              </a:r>
              <a:r>
                <a:rPr kumimoji="0" lang="ko-KR" altLang="en-US" sz="1200" b="0" i="0" u="none" strike="noStrike" kern="1200" cap="none" normalizeH="0" noProof="0" dirty="0" smtClean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천만원 이하 과태료</a:t>
              </a:r>
              <a:endParaRPr kumimoji="0" lang="ko-KR" altLang="en-US" sz="1200" b="0" i="0" u="none" strike="noStrike" kern="1200" cap="none" normalizeH="0" noProof="0" dirty="0">
                <a:ln>
                  <a:noFill/>
                </a:ln>
                <a:solidFill>
                  <a:srgbClr val="BE1E2D"/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endParaRPr>
            </a:p>
          </p:txBody>
        </p:sp>
      </p:grpSp>
      <p:sp>
        <p:nvSpPr>
          <p:cNvPr id="40" name="자유형: 도형 36">
            <a:extLst>
              <a:ext uri="{FF2B5EF4-FFF2-40B4-BE49-F238E27FC236}">
                <a16:creationId xmlns:a16="http://schemas.microsoft.com/office/drawing/2014/main" id="{DBAE2FC9-4032-45EF-A92F-DD7DE1763C50}"/>
              </a:ext>
            </a:extLst>
          </p:cNvPr>
          <p:cNvSpPr/>
          <p:nvPr/>
        </p:nvSpPr>
        <p:spPr>
          <a:xfrm>
            <a:off x="0" y="-12187"/>
            <a:ext cx="3374967" cy="288184"/>
          </a:xfrm>
          <a:custGeom>
            <a:avLst/>
            <a:gdLst>
              <a:gd name="connsiteX0" fmla="*/ 0 w 2405175"/>
              <a:gd name="connsiteY0" fmla="*/ 0 h 288184"/>
              <a:gd name="connsiteX1" fmla="*/ 1173275 w 2405175"/>
              <a:gd name="connsiteY1" fmla="*/ 0 h 288184"/>
              <a:gd name="connsiteX2" fmla="*/ 1889760 w 2405175"/>
              <a:gd name="connsiteY2" fmla="*/ 0 h 288184"/>
              <a:gd name="connsiteX3" fmla="*/ 2405175 w 2405175"/>
              <a:gd name="connsiteY3" fmla="*/ 0 h 288184"/>
              <a:gd name="connsiteX4" fmla="*/ 2257855 w 2405175"/>
              <a:gd name="connsiteY4" fmla="*/ 283104 h 288184"/>
              <a:gd name="connsiteX5" fmla="*/ 1173275 w 2405175"/>
              <a:gd name="connsiteY5" fmla="*/ 288184 h 288184"/>
              <a:gd name="connsiteX6" fmla="*/ 1173275 w 2405175"/>
              <a:gd name="connsiteY6" fmla="*/ 284602 h 288184"/>
              <a:gd name="connsiteX7" fmla="*/ 0 w 2405175"/>
              <a:gd name="connsiteY7" fmla="*/ 288184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5175" h="288184">
                <a:moveTo>
                  <a:pt x="0" y="0"/>
                </a:moveTo>
                <a:lnTo>
                  <a:pt x="1173275" y="0"/>
                </a:lnTo>
                <a:lnTo>
                  <a:pt x="1889760" y="0"/>
                </a:lnTo>
                <a:lnTo>
                  <a:pt x="2405175" y="0"/>
                </a:lnTo>
                <a:lnTo>
                  <a:pt x="2257855" y="283104"/>
                </a:lnTo>
                <a:lnTo>
                  <a:pt x="1173275" y="288184"/>
                </a:lnTo>
                <a:lnTo>
                  <a:pt x="1173275" y="284602"/>
                </a:lnTo>
                <a:lnTo>
                  <a:pt x="0" y="288184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-8736" y="-20140"/>
            <a:ext cx="3211618" cy="294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400" spc="-250">
                <a:solidFill>
                  <a:schemeClr val="bg1"/>
                </a:solidFill>
                <a:latin typeface="나눔명조 ExtraBold"/>
                <a:ea typeface="나눔명조 ExtraBold"/>
              </a:rPr>
              <a:t>Ⅴ</a:t>
            </a:r>
            <a:r>
              <a:rPr lang="en-US" altLang="ko-KR" sz="1400" spc="-250">
                <a:solidFill>
                  <a:schemeClr val="bg1"/>
                </a:solidFill>
              </a:rPr>
              <a:t>.  </a:t>
            </a:r>
            <a:r>
              <a:rPr lang="ko-KR" altLang="en-US" sz="1400" spc="-250">
                <a:solidFill>
                  <a:schemeClr val="bg1"/>
                </a:solidFill>
              </a:rPr>
              <a:t>직장내 괴롭힘 금지</a:t>
            </a:r>
            <a:r>
              <a:rPr lang="en-US" altLang="ko-KR" sz="1400" spc="-250">
                <a:solidFill>
                  <a:schemeClr val="bg1"/>
                </a:solidFill>
              </a:rPr>
              <a:t>,  </a:t>
            </a:r>
            <a:r>
              <a:rPr lang="ko-KR" altLang="en-US" sz="1400" spc="-250">
                <a:solidFill>
                  <a:schemeClr val="bg1"/>
                </a:solidFill>
              </a:rPr>
              <a:t>성희롱 예방 </a:t>
            </a:r>
            <a:r>
              <a:rPr lang="en-US" altLang="ko-KR" sz="1400" spc="-250">
                <a:solidFill>
                  <a:schemeClr val="bg1"/>
                </a:solidFill>
              </a:rPr>
              <a:t>&amp; </a:t>
            </a:r>
            <a:r>
              <a:rPr lang="ko-KR" altLang="en-US" sz="1400" spc="-250">
                <a:solidFill>
                  <a:schemeClr val="bg1"/>
                </a:solidFill>
              </a:rPr>
              <a:t>모성보호</a:t>
            </a:r>
            <a:endParaRPr lang="ko-KR" altLang="en-US" sz="1400" spc="-25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89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023DA825-4DBC-4A5D-BD9A-5AAF4264FC11}"/>
              </a:ext>
            </a:extLst>
          </p:cNvPr>
          <p:cNvGrpSpPr/>
          <p:nvPr/>
        </p:nvGrpSpPr>
        <p:grpSpPr>
          <a:xfrm>
            <a:off x="490594" y="2404459"/>
            <a:ext cx="8195534" cy="2338864"/>
            <a:chOff x="665854" y="2819876"/>
            <a:chExt cx="8195534" cy="2087404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1E869A44-114B-4A8E-AF68-B7FBA1D222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55000" contras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77670" flipH="1">
              <a:off x="7638566" y="2819876"/>
              <a:ext cx="1222822" cy="2087403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CC0EDB09-1493-4505-9480-3F7B342CAA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55000" contras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22330">
              <a:off x="665854" y="2819877"/>
              <a:ext cx="1222822" cy="2087403"/>
            </a:xfrm>
            <a:prstGeom prst="rect">
              <a:avLst/>
            </a:prstGeom>
          </p:spPr>
        </p:pic>
      </p:grp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0580550-B2B6-4CB4-9C75-6E0D73E44719}"/>
              </a:ext>
            </a:extLst>
          </p:cNvPr>
          <p:cNvSpPr/>
          <p:nvPr/>
        </p:nvSpPr>
        <p:spPr>
          <a:xfrm>
            <a:off x="645011" y="2511986"/>
            <a:ext cx="7886700" cy="434601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직사각형 17">
            <a:extLst>
              <a:ext uri="{FF2B5EF4-FFF2-40B4-BE49-F238E27FC236}">
                <a16:creationId xmlns:a16="http://schemas.microsoft.com/office/drawing/2014/main" id="{0AEEBC64-A06D-4738-B443-27FAA4C13058}"/>
              </a:ext>
            </a:extLst>
          </p:cNvPr>
          <p:cNvSpPr/>
          <p:nvPr/>
        </p:nvSpPr>
        <p:spPr>
          <a:xfrm rot="10800000" flipH="1">
            <a:off x="1658988" y="1224022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17">
            <a:extLst>
              <a:ext uri="{FF2B5EF4-FFF2-40B4-BE49-F238E27FC236}">
                <a16:creationId xmlns:a16="http://schemas.microsoft.com/office/drawing/2014/main" id="{17854E37-15EF-4C07-A69A-D7F26EF7BBE5}"/>
              </a:ext>
            </a:extLst>
          </p:cNvPr>
          <p:cNvSpPr/>
          <p:nvPr/>
        </p:nvSpPr>
        <p:spPr>
          <a:xfrm rot="10800000" flipH="1">
            <a:off x="1395285" y="1224022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직사각형 17">
            <a:extLst>
              <a:ext uri="{FF2B5EF4-FFF2-40B4-BE49-F238E27FC236}">
                <a16:creationId xmlns:a16="http://schemas.microsoft.com/office/drawing/2014/main" id="{FC007F87-105A-4083-B2AC-634052537E57}"/>
              </a:ext>
            </a:extLst>
          </p:cNvPr>
          <p:cNvSpPr/>
          <p:nvPr/>
        </p:nvSpPr>
        <p:spPr>
          <a:xfrm rot="10800000" flipH="1">
            <a:off x="1117352" y="1224022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218D9367-609A-4A1F-A850-06FA1CABF298}"/>
              </a:ext>
            </a:extLst>
          </p:cNvPr>
          <p:cNvSpPr/>
          <p:nvPr/>
        </p:nvSpPr>
        <p:spPr>
          <a:xfrm>
            <a:off x="995669" y="1510241"/>
            <a:ext cx="7749358" cy="76990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D771AAF0-914F-4C27-9FA7-0AC29B8F5409}"/>
              </a:ext>
            </a:extLst>
          </p:cNvPr>
          <p:cNvSpPr/>
          <p:nvPr/>
        </p:nvSpPr>
        <p:spPr>
          <a:xfrm>
            <a:off x="1659012" y="1190805"/>
            <a:ext cx="17315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600">
                <a:solidFill>
                  <a:schemeClr val="bg1"/>
                </a:solidFill>
              </a:rPr>
              <a:t>근로기준법 제</a:t>
            </a:r>
            <a:r>
              <a:rPr lang="en-US" altLang="ko-KR" sz="1600">
                <a:solidFill>
                  <a:schemeClr val="bg1"/>
                </a:solidFill>
              </a:rPr>
              <a:t>17</a:t>
            </a:r>
            <a:r>
              <a:rPr lang="ko-KR" altLang="en-US" sz="1600">
                <a:solidFill>
                  <a:schemeClr val="bg1"/>
                </a:solidFill>
              </a:rPr>
              <a:t>조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5ADAF572-A93B-4FAB-8ED7-A9214B4E2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/>
              <a:t>근로계약서 작성 및 교부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83804" y="1578907"/>
            <a:ext cx="7064991" cy="638513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사용자는 근로계약의 체결 및 변경시에는 근로기준법에서 정한 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근로조건을 명시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하고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반드시 서면으로 작성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하여 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근로자에게 교부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하여야 함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05F90453-7542-4BA6-B759-BC0733314454}"/>
              </a:ext>
            </a:extLst>
          </p:cNvPr>
          <p:cNvSpPr/>
          <p:nvPr/>
        </p:nvSpPr>
        <p:spPr>
          <a:xfrm>
            <a:off x="484623" y="1209228"/>
            <a:ext cx="1088760" cy="10887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1B3BDEFA-29DD-42AB-9443-A01235CBDA3B}"/>
              </a:ext>
            </a:extLst>
          </p:cNvPr>
          <p:cNvSpPr/>
          <p:nvPr/>
        </p:nvSpPr>
        <p:spPr>
          <a:xfrm>
            <a:off x="575716" y="1300321"/>
            <a:ext cx="906575" cy="9065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20D44A05-49D4-4FAD-8EB4-534FAAA9C025}"/>
              </a:ext>
            </a:extLst>
          </p:cNvPr>
          <p:cNvSpPr/>
          <p:nvPr/>
        </p:nvSpPr>
        <p:spPr>
          <a:xfrm>
            <a:off x="681070" y="2544837"/>
            <a:ext cx="7799001" cy="4736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자유형: 도형 60">
            <a:extLst>
              <a:ext uri="{FF2B5EF4-FFF2-40B4-BE49-F238E27FC236}">
                <a16:creationId xmlns:a16="http://schemas.microsoft.com/office/drawing/2014/main" id="{9B4719E9-BF10-4AD9-8A41-9FE2BA2C52E4}"/>
              </a:ext>
            </a:extLst>
          </p:cNvPr>
          <p:cNvSpPr/>
          <p:nvPr/>
        </p:nvSpPr>
        <p:spPr>
          <a:xfrm>
            <a:off x="803933" y="1519467"/>
            <a:ext cx="663343" cy="665266"/>
          </a:xfrm>
          <a:custGeom>
            <a:avLst/>
            <a:gdLst>
              <a:gd name="connsiteX0" fmla="*/ 306705 w 686203"/>
              <a:gd name="connsiteY0" fmla="*/ 0 h 676696"/>
              <a:gd name="connsiteX1" fmla="*/ 683107 w 686203"/>
              <a:gd name="connsiteY1" fmla="*/ 201525 h 676696"/>
              <a:gd name="connsiteX2" fmla="*/ 686203 w 686203"/>
              <a:gd name="connsiteY2" fmla="*/ 232237 h 676696"/>
              <a:gd name="connsiteX3" fmla="*/ 324268 w 686203"/>
              <a:gd name="connsiteY3" fmla="*/ 676316 h 676696"/>
              <a:gd name="connsiteX4" fmla="*/ 320504 w 686203"/>
              <a:gd name="connsiteY4" fmla="*/ 676696 h 676696"/>
              <a:gd name="connsiteX5" fmla="*/ 0 w 686203"/>
              <a:gd name="connsiteY5" fmla="*/ 455295 h 676696"/>
              <a:gd name="connsiteX6" fmla="*/ 306705 w 686203"/>
              <a:gd name="connsiteY6" fmla="*/ 0 h 676696"/>
              <a:gd name="connsiteX0" fmla="*/ 321945 w 686203"/>
              <a:gd name="connsiteY0" fmla="*/ 0 h 665266"/>
              <a:gd name="connsiteX1" fmla="*/ 683107 w 686203"/>
              <a:gd name="connsiteY1" fmla="*/ 190095 h 665266"/>
              <a:gd name="connsiteX2" fmla="*/ 686203 w 686203"/>
              <a:gd name="connsiteY2" fmla="*/ 220807 h 665266"/>
              <a:gd name="connsiteX3" fmla="*/ 324268 w 686203"/>
              <a:gd name="connsiteY3" fmla="*/ 664886 h 665266"/>
              <a:gd name="connsiteX4" fmla="*/ 320504 w 686203"/>
              <a:gd name="connsiteY4" fmla="*/ 665266 h 665266"/>
              <a:gd name="connsiteX5" fmla="*/ 0 w 686203"/>
              <a:gd name="connsiteY5" fmla="*/ 443865 h 665266"/>
              <a:gd name="connsiteX6" fmla="*/ 321945 w 686203"/>
              <a:gd name="connsiteY6" fmla="*/ 0 h 665266"/>
              <a:gd name="connsiteX0" fmla="*/ 299085 w 663343"/>
              <a:gd name="connsiteY0" fmla="*/ 0 h 665266"/>
              <a:gd name="connsiteX1" fmla="*/ 660247 w 663343"/>
              <a:gd name="connsiteY1" fmla="*/ 190095 h 665266"/>
              <a:gd name="connsiteX2" fmla="*/ 663343 w 663343"/>
              <a:gd name="connsiteY2" fmla="*/ 220807 h 665266"/>
              <a:gd name="connsiteX3" fmla="*/ 301408 w 663343"/>
              <a:gd name="connsiteY3" fmla="*/ 664886 h 665266"/>
              <a:gd name="connsiteX4" fmla="*/ 297644 w 663343"/>
              <a:gd name="connsiteY4" fmla="*/ 665266 h 665266"/>
              <a:gd name="connsiteX5" fmla="*/ 0 w 663343"/>
              <a:gd name="connsiteY5" fmla="*/ 457200 h 665266"/>
              <a:gd name="connsiteX6" fmla="*/ 299085 w 663343"/>
              <a:gd name="connsiteY6" fmla="*/ 0 h 665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3343" h="665266">
                <a:moveTo>
                  <a:pt x="299085" y="0"/>
                </a:moveTo>
                <a:lnTo>
                  <a:pt x="660247" y="190095"/>
                </a:lnTo>
                <a:lnTo>
                  <a:pt x="663343" y="220807"/>
                </a:lnTo>
                <a:cubicBezTo>
                  <a:pt x="663343" y="439858"/>
                  <a:pt x="507964" y="622619"/>
                  <a:pt x="301408" y="664886"/>
                </a:cubicBezTo>
                <a:lnTo>
                  <a:pt x="297644" y="665266"/>
                </a:lnTo>
                <a:lnTo>
                  <a:pt x="0" y="457200"/>
                </a:lnTo>
                <a:lnTo>
                  <a:pt x="299085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5" name="그림 54">
            <a:extLst>
              <a:ext uri="{FF2B5EF4-FFF2-40B4-BE49-F238E27FC236}">
                <a16:creationId xmlns:a16="http://schemas.microsoft.com/office/drawing/2014/main" id="{62FA8E91-CE7B-48BA-A52C-C20D67960E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318" y="1520425"/>
            <a:ext cx="568329" cy="463151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6DBE9746-5256-4A27-B055-F53E2F0724AB}"/>
              </a:ext>
            </a:extLst>
          </p:cNvPr>
          <p:cNvSpPr txBox="1"/>
          <p:nvPr/>
        </p:nvSpPr>
        <p:spPr>
          <a:xfrm>
            <a:off x="987440" y="2566219"/>
            <a:ext cx="71862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dirty="0">
                <a:solidFill>
                  <a:schemeClr val="bg1"/>
                </a:solidFill>
                <a:latin typeface="+mj-ea"/>
                <a:ea typeface="+mj-ea"/>
              </a:rPr>
              <a:t>근로계약서 </a:t>
            </a:r>
            <a:r>
              <a:rPr lang="ko-KR" altLang="en-US" sz="2200" dirty="0" smtClean="0">
                <a:solidFill>
                  <a:schemeClr val="bg1"/>
                </a:solidFill>
                <a:latin typeface="+mj-ea"/>
                <a:ea typeface="+mj-ea"/>
              </a:rPr>
              <a:t>주요 기재사항</a:t>
            </a:r>
            <a:endParaRPr lang="ko-KR" altLang="en-US" sz="2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17" name="그룹 123">
            <a:extLst>
              <a:ext uri="{FF2B5EF4-FFF2-40B4-BE49-F238E27FC236}">
                <a16:creationId xmlns:a16="http://schemas.microsoft.com/office/drawing/2014/main" id="{57F4EBCC-BF79-456B-8DD0-3C70B16C80AF}"/>
              </a:ext>
            </a:extLst>
          </p:cNvPr>
          <p:cNvGrpSpPr>
            <a:grpSpLocks/>
          </p:cNvGrpSpPr>
          <p:nvPr/>
        </p:nvGrpSpPr>
        <p:grpSpPr bwMode="auto">
          <a:xfrm>
            <a:off x="1507461" y="3318043"/>
            <a:ext cx="186015" cy="219358"/>
            <a:chOff x="333054" y="2348880"/>
            <a:chExt cx="250168" cy="319273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CD752EA7-AFBC-4EE5-8C7C-444C52830941}"/>
                </a:ext>
              </a:extLst>
            </p:cNvPr>
            <p:cNvSpPr/>
            <p:nvPr/>
          </p:nvSpPr>
          <p:spPr>
            <a:xfrm>
              <a:off x="361375" y="2524950"/>
              <a:ext cx="141605" cy="143203"/>
            </a:xfrm>
            <a:prstGeom prst="rect">
              <a:avLst/>
            </a:prstGeom>
            <a:noFill/>
            <a:ln w="19050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 dirty="0">
                <a:solidFill>
                  <a:sysClr val="window" lastClr="FFFFFF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pic>
          <p:nvPicPr>
            <p:cNvPr id="21" name="Picture 2" descr="D:\2015\고용_업무보고\업무계힉\444.png">
              <a:extLst>
                <a:ext uri="{FF2B5EF4-FFF2-40B4-BE49-F238E27FC236}">
                  <a16:creationId xmlns:a16="http://schemas.microsoft.com/office/drawing/2014/main" id="{68B946EF-792D-4F98-A826-E89108A1CA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054" y="2348880"/>
              <a:ext cx="250168" cy="29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4" name="그룹 123">
            <a:extLst>
              <a:ext uri="{FF2B5EF4-FFF2-40B4-BE49-F238E27FC236}">
                <a16:creationId xmlns:a16="http://schemas.microsoft.com/office/drawing/2014/main" id="{3EC59DCD-2C0A-4804-AA78-2B02E05A3506}"/>
              </a:ext>
            </a:extLst>
          </p:cNvPr>
          <p:cNvGrpSpPr>
            <a:grpSpLocks/>
          </p:cNvGrpSpPr>
          <p:nvPr/>
        </p:nvGrpSpPr>
        <p:grpSpPr bwMode="auto">
          <a:xfrm>
            <a:off x="1507461" y="3771053"/>
            <a:ext cx="186015" cy="219358"/>
            <a:chOff x="333054" y="2348880"/>
            <a:chExt cx="250168" cy="319273"/>
          </a:xfrm>
        </p:grpSpPr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1FAADB3-6518-4964-887C-D523ED6BA375}"/>
                </a:ext>
              </a:extLst>
            </p:cNvPr>
            <p:cNvSpPr/>
            <p:nvPr/>
          </p:nvSpPr>
          <p:spPr>
            <a:xfrm>
              <a:off x="361375" y="2524950"/>
              <a:ext cx="141605" cy="143203"/>
            </a:xfrm>
            <a:prstGeom prst="rect">
              <a:avLst/>
            </a:prstGeom>
            <a:noFill/>
            <a:ln w="19050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 dirty="0">
                <a:solidFill>
                  <a:sysClr val="window" lastClr="FFFFFF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pic>
          <p:nvPicPr>
            <p:cNvPr id="26" name="Picture 2" descr="D:\2015\고용_업무보고\업무계힉\444.png">
              <a:extLst>
                <a:ext uri="{FF2B5EF4-FFF2-40B4-BE49-F238E27FC236}">
                  <a16:creationId xmlns:a16="http://schemas.microsoft.com/office/drawing/2014/main" id="{99D61E6D-749E-4047-8F4A-491805801C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054" y="2348880"/>
              <a:ext cx="250168" cy="29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" name="그룹 123">
            <a:extLst>
              <a:ext uri="{FF2B5EF4-FFF2-40B4-BE49-F238E27FC236}">
                <a16:creationId xmlns:a16="http://schemas.microsoft.com/office/drawing/2014/main" id="{BE3CB78C-68E8-4E2D-BAEF-9CA0095C4C3F}"/>
              </a:ext>
            </a:extLst>
          </p:cNvPr>
          <p:cNvGrpSpPr>
            <a:grpSpLocks/>
          </p:cNvGrpSpPr>
          <p:nvPr/>
        </p:nvGrpSpPr>
        <p:grpSpPr bwMode="auto">
          <a:xfrm>
            <a:off x="1507461" y="4224063"/>
            <a:ext cx="186015" cy="219358"/>
            <a:chOff x="333054" y="2348880"/>
            <a:chExt cx="250168" cy="319273"/>
          </a:xfrm>
        </p:grpSpPr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B543D752-B10E-4191-8B19-D91DB922F8E0}"/>
                </a:ext>
              </a:extLst>
            </p:cNvPr>
            <p:cNvSpPr/>
            <p:nvPr/>
          </p:nvSpPr>
          <p:spPr>
            <a:xfrm>
              <a:off x="361375" y="2524950"/>
              <a:ext cx="141605" cy="143203"/>
            </a:xfrm>
            <a:prstGeom prst="rect">
              <a:avLst/>
            </a:prstGeom>
            <a:noFill/>
            <a:ln w="19050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 dirty="0">
                <a:solidFill>
                  <a:sysClr val="window" lastClr="FFFFFF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pic>
          <p:nvPicPr>
            <p:cNvPr id="29" name="Picture 2" descr="D:\2015\고용_업무보고\업무계힉\444.png">
              <a:extLst>
                <a:ext uri="{FF2B5EF4-FFF2-40B4-BE49-F238E27FC236}">
                  <a16:creationId xmlns:a16="http://schemas.microsoft.com/office/drawing/2014/main" id="{F95EF1B2-F2B3-467A-AE92-2B855A6273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054" y="2348880"/>
              <a:ext cx="250168" cy="29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" name="그룹 123">
            <a:extLst>
              <a:ext uri="{FF2B5EF4-FFF2-40B4-BE49-F238E27FC236}">
                <a16:creationId xmlns:a16="http://schemas.microsoft.com/office/drawing/2014/main" id="{E7EE1692-A5A1-45DC-AE50-72C5C0313173}"/>
              </a:ext>
            </a:extLst>
          </p:cNvPr>
          <p:cNvGrpSpPr>
            <a:grpSpLocks/>
          </p:cNvGrpSpPr>
          <p:nvPr/>
        </p:nvGrpSpPr>
        <p:grpSpPr bwMode="auto">
          <a:xfrm>
            <a:off x="1507461" y="4558306"/>
            <a:ext cx="186015" cy="219358"/>
            <a:chOff x="333054" y="2348880"/>
            <a:chExt cx="250168" cy="319273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695E1B3C-FBCD-4152-90B8-51EA03ACEBC0}"/>
                </a:ext>
              </a:extLst>
            </p:cNvPr>
            <p:cNvSpPr/>
            <p:nvPr/>
          </p:nvSpPr>
          <p:spPr>
            <a:xfrm>
              <a:off x="361375" y="2524950"/>
              <a:ext cx="141605" cy="143203"/>
            </a:xfrm>
            <a:prstGeom prst="rect">
              <a:avLst/>
            </a:prstGeom>
            <a:noFill/>
            <a:ln w="19050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 dirty="0">
                <a:solidFill>
                  <a:sysClr val="window" lastClr="FFFFFF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pic>
          <p:nvPicPr>
            <p:cNvPr id="32" name="Picture 2" descr="D:\2015\고용_업무보고\업무계힉\444.png">
              <a:extLst>
                <a:ext uri="{FF2B5EF4-FFF2-40B4-BE49-F238E27FC236}">
                  <a16:creationId xmlns:a16="http://schemas.microsoft.com/office/drawing/2014/main" id="{223A31E2-B17A-43F5-B566-D8C79BA814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054" y="2348880"/>
              <a:ext cx="250168" cy="29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" name="그룹 123">
            <a:extLst>
              <a:ext uri="{FF2B5EF4-FFF2-40B4-BE49-F238E27FC236}">
                <a16:creationId xmlns:a16="http://schemas.microsoft.com/office/drawing/2014/main" id="{3C6FCFF5-9287-4526-9147-0CB50E311D11}"/>
              </a:ext>
            </a:extLst>
          </p:cNvPr>
          <p:cNvGrpSpPr>
            <a:grpSpLocks/>
          </p:cNvGrpSpPr>
          <p:nvPr/>
        </p:nvGrpSpPr>
        <p:grpSpPr bwMode="auto">
          <a:xfrm>
            <a:off x="1507461" y="4995576"/>
            <a:ext cx="186015" cy="219358"/>
            <a:chOff x="333054" y="2348880"/>
            <a:chExt cx="250168" cy="319273"/>
          </a:xfrm>
        </p:grpSpPr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14B40323-F141-449B-86E8-FC18011EECFA}"/>
                </a:ext>
              </a:extLst>
            </p:cNvPr>
            <p:cNvSpPr/>
            <p:nvPr/>
          </p:nvSpPr>
          <p:spPr>
            <a:xfrm>
              <a:off x="361375" y="2524950"/>
              <a:ext cx="141605" cy="143203"/>
            </a:xfrm>
            <a:prstGeom prst="rect">
              <a:avLst/>
            </a:prstGeom>
            <a:noFill/>
            <a:ln w="19050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 dirty="0">
                <a:solidFill>
                  <a:sysClr val="window" lastClr="FFFFFF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pic>
          <p:nvPicPr>
            <p:cNvPr id="35" name="Picture 2" descr="D:\2015\고용_업무보고\업무계힉\444.png">
              <a:extLst>
                <a:ext uri="{FF2B5EF4-FFF2-40B4-BE49-F238E27FC236}">
                  <a16:creationId xmlns:a16="http://schemas.microsoft.com/office/drawing/2014/main" id="{08DD64EF-B80E-431F-9B42-5CA04C6E38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054" y="2348880"/>
              <a:ext cx="250168" cy="29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6" name="그룹 123">
            <a:extLst>
              <a:ext uri="{FF2B5EF4-FFF2-40B4-BE49-F238E27FC236}">
                <a16:creationId xmlns:a16="http://schemas.microsoft.com/office/drawing/2014/main" id="{6D895381-F8A0-4130-8995-41D07E2FB600}"/>
              </a:ext>
            </a:extLst>
          </p:cNvPr>
          <p:cNvGrpSpPr>
            <a:grpSpLocks/>
          </p:cNvGrpSpPr>
          <p:nvPr/>
        </p:nvGrpSpPr>
        <p:grpSpPr bwMode="auto">
          <a:xfrm>
            <a:off x="1507461" y="5381014"/>
            <a:ext cx="186015" cy="219358"/>
            <a:chOff x="333054" y="2348880"/>
            <a:chExt cx="250168" cy="319273"/>
          </a:xfrm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5FA73922-A823-431E-82A6-CE9B09B8887A}"/>
                </a:ext>
              </a:extLst>
            </p:cNvPr>
            <p:cNvSpPr/>
            <p:nvPr/>
          </p:nvSpPr>
          <p:spPr>
            <a:xfrm>
              <a:off x="361375" y="2524950"/>
              <a:ext cx="141605" cy="143203"/>
            </a:xfrm>
            <a:prstGeom prst="rect">
              <a:avLst/>
            </a:prstGeom>
            <a:noFill/>
            <a:ln w="19050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 dirty="0">
                <a:solidFill>
                  <a:sysClr val="window" lastClr="FFFFFF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pic>
          <p:nvPicPr>
            <p:cNvPr id="38" name="Picture 2" descr="D:\2015\고용_업무보고\업무계힉\444.png">
              <a:extLst>
                <a:ext uri="{FF2B5EF4-FFF2-40B4-BE49-F238E27FC236}">
                  <a16:creationId xmlns:a16="http://schemas.microsoft.com/office/drawing/2014/main" id="{D71F9FBA-054A-46A8-9EBC-C71927D20E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054" y="2348880"/>
              <a:ext cx="250168" cy="29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9" name="그룹 123">
            <a:extLst>
              <a:ext uri="{FF2B5EF4-FFF2-40B4-BE49-F238E27FC236}">
                <a16:creationId xmlns:a16="http://schemas.microsoft.com/office/drawing/2014/main" id="{246FAF62-5643-4E18-BDBA-04D77B35E0BF}"/>
              </a:ext>
            </a:extLst>
          </p:cNvPr>
          <p:cNvGrpSpPr>
            <a:grpSpLocks/>
          </p:cNvGrpSpPr>
          <p:nvPr/>
        </p:nvGrpSpPr>
        <p:grpSpPr bwMode="auto">
          <a:xfrm>
            <a:off x="1507461" y="5796073"/>
            <a:ext cx="186015" cy="219358"/>
            <a:chOff x="333054" y="2348880"/>
            <a:chExt cx="250168" cy="319273"/>
          </a:xfrm>
        </p:grpSpPr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397FD324-2321-4FAF-B1EA-9B39F013E75E}"/>
                </a:ext>
              </a:extLst>
            </p:cNvPr>
            <p:cNvSpPr/>
            <p:nvPr/>
          </p:nvSpPr>
          <p:spPr>
            <a:xfrm>
              <a:off x="361375" y="2524950"/>
              <a:ext cx="141605" cy="143203"/>
            </a:xfrm>
            <a:prstGeom prst="rect">
              <a:avLst/>
            </a:prstGeom>
            <a:noFill/>
            <a:ln w="19050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 dirty="0">
                <a:solidFill>
                  <a:sysClr val="window" lastClr="FFFFFF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pic>
          <p:nvPicPr>
            <p:cNvPr id="41" name="Picture 2" descr="D:\2015\고용_업무보고\업무계힉\444.png">
              <a:extLst>
                <a:ext uri="{FF2B5EF4-FFF2-40B4-BE49-F238E27FC236}">
                  <a16:creationId xmlns:a16="http://schemas.microsoft.com/office/drawing/2014/main" id="{8212FD93-D1D1-4F77-BA37-A53DC2EF42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054" y="2348880"/>
              <a:ext cx="250168" cy="29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0" name="그룹 123">
            <a:extLst>
              <a:ext uri="{FF2B5EF4-FFF2-40B4-BE49-F238E27FC236}">
                <a16:creationId xmlns:a16="http://schemas.microsoft.com/office/drawing/2014/main" id="{618A20E5-EA0F-4C08-B164-36A7FB90850F}"/>
              </a:ext>
            </a:extLst>
          </p:cNvPr>
          <p:cNvGrpSpPr>
            <a:grpSpLocks/>
          </p:cNvGrpSpPr>
          <p:nvPr/>
        </p:nvGrpSpPr>
        <p:grpSpPr bwMode="auto">
          <a:xfrm>
            <a:off x="1507461" y="6211734"/>
            <a:ext cx="186015" cy="219358"/>
            <a:chOff x="333054" y="2348880"/>
            <a:chExt cx="250168" cy="319273"/>
          </a:xfrm>
        </p:grpSpPr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id="{6B914E4A-3E94-444B-86E4-48A894FCC909}"/>
                </a:ext>
              </a:extLst>
            </p:cNvPr>
            <p:cNvSpPr/>
            <p:nvPr/>
          </p:nvSpPr>
          <p:spPr>
            <a:xfrm>
              <a:off x="361375" y="2524950"/>
              <a:ext cx="141605" cy="143203"/>
            </a:xfrm>
            <a:prstGeom prst="rect">
              <a:avLst/>
            </a:prstGeom>
            <a:noFill/>
            <a:ln w="19050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 dirty="0">
                <a:solidFill>
                  <a:sysClr val="window" lastClr="FFFFFF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pic>
          <p:nvPicPr>
            <p:cNvPr id="69" name="Picture 2" descr="D:\2015\고용_업무보고\업무계힉\444.png">
              <a:extLst>
                <a:ext uri="{FF2B5EF4-FFF2-40B4-BE49-F238E27FC236}">
                  <a16:creationId xmlns:a16="http://schemas.microsoft.com/office/drawing/2014/main" id="{8C506C6D-9FB2-416D-BBD7-76EF982456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054" y="2348880"/>
              <a:ext cx="250168" cy="29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직사각형 5"/>
          <p:cNvSpPr/>
          <p:nvPr/>
        </p:nvSpPr>
        <p:spPr>
          <a:xfrm>
            <a:off x="1805777" y="3348766"/>
            <a:ext cx="2207423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직사각형 69"/>
          <p:cNvSpPr/>
          <p:nvPr/>
        </p:nvSpPr>
        <p:spPr>
          <a:xfrm>
            <a:off x="1805776" y="3761785"/>
            <a:ext cx="3811253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직사각형 70"/>
          <p:cNvSpPr/>
          <p:nvPr/>
        </p:nvSpPr>
        <p:spPr>
          <a:xfrm>
            <a:off x="1805777" y="4169102"/>
            <a:ext cx="1397106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직사각형 71"/>
          <p:cNvSpPr/>
          <p:nvPr/>
        </p:nvSpPr>
        <p:spPr>
          <a:xfrm>
            <a:off x="1805776" y="4590251"/>
            <a:ext cx="1397107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직사각형 72"/>
          <p:cNvSpPr/>
          <p:nvPr/>
        </p:nvSpPr>
        <p:spPr>
          <a:xfrm>
            <a:off x="1805776" y="5007612"/>
            <a:ext cx="1397107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직사각형 73"/>
          <p:cNvSpPr/>
          <p:nvPr/>
        </p:nvSpPr>
        <p:spPr>
          <a:xfrm>
            <a:off x="1805776" y="5420473"/>
            <a:ext cx="465709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직사각형 74"/>
          <p:cNvSpPr/>
          <p:nvPr/>
        </p:nvSpPr>
        <p:spPr>
          <a:xfrm>
            <a:off x="1805776" y="5842789"/>
            <a:ext cx="1397107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직사각형 75"/>
          <p:cNvSpPr/>
          <p:nvPr/>
        </p:nvSpPr>
        <p:spPr>
          <a:xfrm>
            <a:off x="1826240" y="6258450"/>
            <a:ext cx="3390059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34017F8B-86C5-4518-8E12-BC2E6526B8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0959267"/>
              </p:ext>
            </p:extLst>
          </p:nvPr>
        </p:nvGraphicFramePr>
        <p:xfrm>
          <a:off x="1343647" y="3250328"/>
          <a:ext cx="6741173" cy="3330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41173">
                  <a:extLst>
                    <a:ext uri="{9D8B030D-6E8A-4147-A177-3AD203B41FA5}">
                      <a16:colId xmlns:a16="http://schemas.microsoft.com/office/drawing/2014/main" val="1960208344"/>
                    </a:ext>
                  </a:extLst>
                </a:gridCol>
              </a:tblGrid>
              <a:tr h="416312"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r>
                        <a:rPr lang="ko-KR" altLang="en-US" sz="20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근무장소 및 업무내용</a:t>
                      </a:r>
                    </a:p>
                  </a:txBody>
                  <a:tcPr marL="46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6051064"/>
                  </a:ext>
                </a:extLst>
              </a:tr>
              <a:tr h="416312"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r>
                        <a:rPr lang="ko-KR" altLang="en-US" sz="20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임금 </a:t>
                      </a:r>
                      <a:r>
                        <a:rPr lang="ko-KR" altLang="en-US" sz="2000" b="0" kern="1200" dirty="0" smtClean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구성항목</a:t>
                      </a:r>
                      <a:r>
                        <a:rPr lang="en-US" altLang="ko-KR" sz="2000" b="0" kern="1200" dirty="0" smtClean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(</a:t>
                      </a:r>
                      <a:r>
                        <a:rPr lang="ko-KR" altLang="en-US" sz="20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급여</a:t>
                      </a:r>
                      <a:r>
                        <a:rPr lang="en-US" altLang="ko-KR" sz="20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20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상여금</a:t>
                      </a:r>
                      <a:r>
                        <a:rPr lang="en-US" altLang="ko-KR" sz="20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20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수당 등</a:t>
                      </a:r>
                      <a:r>
                        <a:rPr lang="en-US" altLang="ko-KR" sz="20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endParaRPr lang="ko-KR" altLang="en-US" sz="2000" b="0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46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8533542"/>
                  </a:ext>
                </a:extLst>
              </a:tr>
              <a:tr h="416312"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r>
                        <a:rPr lang="ko-KR" altLang="en-US" sz="20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임금 계산방법</a:t>
                      </a:r>
                    </a:p>
                  </a:txBody>
                  <a:tcPr marL="46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6745490"/>
                  </a:ext>
                </a:extLst>
              </a:tr>
              <a:tr h="416312"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r>
                        <a:rPr lang="ko-KR" altLang="en-US" sz="20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임금 지급방법</a:t>
                      </a:r>
                    </a:p>
                  </a:txBody>
                  <a:tcPr marL="46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3423500"/>
                  </a:ext>
                </a:extLst>
              </a:tr>
              <a:tr h="416312"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r>
                        <a:rPr lang="ko-KR" altLang="en-US" sz="20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소정근로시간</a:t>
                      </a:r>
                    </a:p>
                  </a:txBody>
                  <a:tcPr marL="46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7986159"/>
                  </a:ext>
                </a:extLst>
              </a:tr>
              <a:tr h="416312"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r>
                        <a:rPr lang="ko-KR" altLang="en-US" sz="2000" b="0" kern="120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휴일</a:t>
                      </a:r>
                    </a:p>
                  </a:txBody>
                  <a:tcPr marL="46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3500191"/>
                  </a:ext>
                </a:extLst>
              </a:tr>
              <a:tr h="416312"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r>
                        <a:rPr lang="ko-KR" altLang="en-US" sz="20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연차 유급휴가</a:t>
                      </a:r>
                    </a:p>
                  </a:txBody>
                  <a:tcPr marL="46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5495963"/>
                  </a:ext>
                </a:extLst>
              </a:tr>
              <a:tr h="416312"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r>
                        <a:rPr lang="ko-KR" altLang="en-US" sz="20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업무의 시작과 종료시간</a:t>
                      </a:r>
                      <a:r>
                        <a:rPr lang="en-US" altLang="ko-KR" sz="20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2000" b="0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휴게시간</a:t>
                      </a:r>
                    </a:p>
                  </a:txBody>
                  <a:tcPr marL="46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3083802"/>
                  </a:ext>
                </a:extLst>
              </a:tr>
            </a:tbl>
          </a:graphicData>
        </a:graphic>
      </p:graphicFrame>
      <p:grpSp>
        <p:nvGrpSpPr>
          <p:cNvPr id="16" name="그룹 15">
            <a:extLst>
              <a:ext uri="{FF2B5EF4-FFF2-40B4-BE49-F238E27FC236}">
                <a16:creationId xmlns:a16="http://schemas.microsoft.com/office/drawing/2014/main" id="{028AEC19-2B20-4EB9-AF07-82E483C6CAD3}"/>
              </a:ext>
            </a:extLst>
          </p:cNvPr>
          <p:cNvGrpSpPr/>
          <p:nvPr/>
        </p:nvGrpSpPr>
        <p:grpSpPr>
          <a:xfrm rot="233825">
            <a:off x="6093859" y="4235985"/>
            <a:ext cx="2632246" cy="938796"/>
            <a:chOff x="5963278" y="4713581"/>
            <a:chExt cx="2632246" cy="938796"/>
          </a:xfrm>
        </p:grpSpPr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559FAC18-74DA-4BBC-AD9A-EB810B6C24F4}"/>
                </a:ext>
              </a:extLst>
            </p:cNvPr>
            <p:cNvSpPr/>
            <p:nvPr/>
          </p:nvSpPr>
          <p:spPr>
            <a:xfrm rot="20756558">
              <a:off x="6339806" y="4713581"/>
              <a:ext cx="1910348" cy="9387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6B9385D4-1BC2-4191-916F-BD99956CF91C}"/>
                </a:ext>
              </a:extLst>
            </p:cNvPr>
            <p:cNvSpPr/>
            <p:nvPr/>
          </p:nvSpPr>
          <p:spPr>
            <a:xfrm rot="20761190">
              <a:off x="5963278" y="4860240"/>
              <a:ext cx="2632246" cy="6188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>
                  <a:solidFill>
                    <a:srgbClr val="BE1E2D"/>
                  </a:solidFill>
                  <a:latin typeface="+mj-ea"/>
                  <a:ea typeface="+mj-ea"/>
                </a:rPr>
                <a:t>위반시 벌금 </a:t>
              </a:r>
              <a:endParaRPr lang="en-US" altLang="ko-KR">
                <a:solidFill>
                  <a:srgbClr val="BE1E2D"/>
                </a:solidFill>
                <a:latin typeface="+mj-ea"/>
                <a:ea typeface="+mj-ea"/>
              </a:endParaRPr>
            </a:p>
            <a:p>
              <a:pPr lvl="0" algn="ctr">
                <a:defRPr/>
              </a:pPr>
              <a:r>
                <a:rPr lang="ko-KR" altLang="en-US">
                  <a:solidFill>
                    <a:srgbClr val="BE1E2D"/>
                  </a:solidFill>
                  <a:latin typeface="+mj-ea"/>
                  <a:ea typeface="+mj-ea"/>
                </a:rPr>
                <a:t>최대 </a:t>
              </a:r>
              <a:r>
                <a:rPr lang="en-US" altLang="ko-KR">
                  <a:solidFill>
                    <a:srgbClr val="BE1E2D"/>
                  </a:solidFill>
                  <a:latin typeface="+mj-ea"/>
                  <a:ea typeface="+mj-ea"/>
                </a:rPr>
                <a:t>500</a:t>
              </a:r>
              <a:r>
                <a:rPr lang="ko-KR" altLang="en-US">
                  <a:solidFill>
                    <a:srgbClr val="BE1E2D"/>
                  </a:solidFill>
                  <a:latin typeface="+mj-ea"/>
                  <a:ea typeface="+mj-ea"/>
                </a:rPr>
                <a:t>만원</a:t>
              </a:r>
            </a:p>
          </p:txBody>
        </p:sp>
        <p:pic>
          <p:nvPicPr>
            <p:cNvPr id="53" name="그림 52">
              <a:extLst>
                <a:ext uri="{FF2B5EF4-FFF2-40B4-BE49-F238E27FC236}">
                  <a16:creationId xmlns:a16="http://schemas.microsoft.com/office/drawing/2014/main" id="{74F89701-14D3-4026-9CC3-EB9D0F1911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20761190">
              <a:off x="6322283" y="4713940"/>
              <a:ext cx="1915727" cy="933340"/>
            </a:xfrm>
            <a:prstGeom prst="rect">
              <a:avLst/>
            </a:prstGeom>
          </p:spPr>
        </p:pic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47D7E32B-64B4-4B12-A3FC-675E31573019}"/>
              </a:ext>
            </a:extLst>
          </p:cNvPr>
          <p:cNvGrpSpPr/>
          <p:nvPr/>
        </p:nvGrpSpPr>
        <p:grpSpPr>
          <a:xfrm>
            <a:off x="-8092" y="0"/>
            <a:ext cx="1240635" cy="307777"/>
            <a:chOff x="-8735" y="12228"/>
            <a:chExt cx="1240635" cy="307777"/>
          </a:xfrm>
        </p:grpSpPr>
        <p:sp>
          <p:nvSpPr>
            <p:cNvPr id="64" name="직사각형 17">
              <a:extLst>
                <a:ext uri="{FF2B5EF4-FFF2-40B4-BE49-F238E27FC236}">
                  <a16:creationId xmlns:a16="http://schemas.microsoft.com/office/drawing/2014/main" id="{E21594B0-64CD-4725-A9DA-22C1817F3F03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직사각형 64">
              <a:extLst>
                <a:ext uri="{FF2B5EF4-FFF2-40B4-BE49-F238E27FC236}">
                  <a16:creationId xmlns:a16="http://schemas.microsoft.com/office/drawing/2014/main" id="{1D39AD32-4AEF-40F2-8878-55D6414C4D93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Ⅰ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근로계약</a:t>
              </a:r>
            </a:p>
          </p:txBody>
        </p:sp>
      </p:grpSp>
      <p:grpSp>
        <p:nvGrpSpPr>
          <p:cNvPr id="67" name="그룹 66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68" name="직각 삼각형 67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3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188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그룹 39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41" name="직각 삼각형 40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39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제목 1">
            <a:extLst>
              <a:ext uri="{FF2B5EF4-FFF2-40B4-BE49-F238E27FC236}">
                <a16:creationId xmlns:a16="http://schemas.microsoft.com/office/drawing/2014/main" id="{95DCA7D6-4D1A-46C1-95B1-8D6278BE7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0240"/>
            <a:ext cx="9154798" cy="592044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직장 내 </a:t>
            </a:r>
            <a:r>
              <a:rPr lang="ko-KR" altLang="en-US" dirty="0" smtClean="0"/>
              <a:t>괴롭힘 금지</a:t>
            </a:r>
            <a:endParaRPr lang="ko-KR" altLang="en-US" dirty="0"/>
          </a:p>
        </p:txBody>
      </p:sp>
      <p:sp>
        <p:nvSpPr>
          <p:cNvPr id="28" name="사각형: 둥근 모서리 31">
            <a:extLst>
              <a:ext uri="{FF2B5EF4-FFF2-40B4-BE49-F238E27FC236}">
                <a16:creationId xmlns:a16="http://schemas.microsoft.com/office/drawing/2014/main" id="{882BB804-9768-4963-A034-1DA70B9DB6DD}"/>
              </a:ext>
            </a:extLst>
          </p:cNvPr>
          <p:cNvSpPr/>
          <p:nvPr/>
        </p:nvSpPr>
        <p:spPr>
          <a:xfrm>
            <a:off x="510189" y="1240102"/>
            <a:ext cx="4469135" cy="666164"/>
          </a:xfrm>
          <a:prstGeom prst="roundRect">
            <a:avLst>
              <a:gd name="adj" fmla="val 10346"/>
            </a:avLst>
          </a:prstGeom>
          <a:solidFill>
            <a:srgbClr val="70AD47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Bold"/>
              <a:ea typeface="KoPub돋움체 Bold"/>
              <a:cs typeface="+mn-cs"/>
            </a:endParaRPr>
          </a:p>
        </p:txBody>
      </p:sp>
      <p:sp>
        <p:nvSpPr>
          <p:cNvPr id="29" name="사각형: 둥근 모서리 32">
            <a:extLst>
              <a:ext uri="{FF2B5EF4-FFF2-40B4-BE49-F238E27FC236}">
                <a16:creationId xmlns:a16="http://schemas.microsoft.com/office/drawing/2014/main" id="{0FAE455E-E082-47C4-84F9-3A1E405A5D63}"/>
              </a:ext>
            </a:extLst>
          </p:cNvPr>
          <p:cNvSpPr/>
          <p:nvPr/>
        </p:nvSpPr>
        <p:spPr>
          <a:xfrm>
            <a:off x="510188" y="1664478"/>
            <a:ext cx="8204223" cy="4534616"/>
          </a:xfrm>
          <a:prstGeom prst="roundRect">
            <a:avLst>
              <a:gd name="adj" fmla="val 2975"/>
            </a:avLst>
          </a:prstGeom>
          <a:solidFill>
            <a:schemeClr val="bg1"/>
          </a:solidFill>
          <a:ln w="28575">
            <a:solidFill>
              <a:srgbClr val="70AD47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/>
              <a:ea typeface="KoPub돋움체 Medium"/>
              <a:cs typeface="+mn-c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6227" y="1240547"/>
            <a:ext cx="43187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ko-KR" altLang="en-US" sz="2000" b="0" i="0" u="none" strike="noStrike" kern="1200" cap="none" spc="-100" normalizeH="0" baseline="0">
                <a:solidFill>
                  <a:prstClr val="white"/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직장 내 괴롭힘 발생 시 사용자 조치 의무</a:t>
            </a:r>
            <a:r>
              <a:rPr lang="en-US" altLang="ko-KR" sz="1600" spc="-100">
                <a:solidFill>
                  <a:srgbClr val="0068bf"/>
                </a:solidFill>
              </a:rPr>
              <a:t> </a:t>
            </a:r>
            <a:endParaRPr lang="en-US" altLang="ko-KR" sz="1600" spc="-100">
              <a:solidFill>
                <a:srgbClr val="0068bf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99870" y="1769586"/>
            <a:ext cx="7993871" cy="388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ClrTx/>
              <a:buFont typeface="Arial"/>
              <a:buChar char="•"/>
              <a:defRPr/>
            </a:pPr>
            <a:r>
              <a:rPr kumimoji="0" lang="ko-KR" altLang="en-US" sz="1800" b="0" i="0" u="none" strike="noStrike" kern="1200" cap="none" spc="-100" normalizeH="0" baseline="0"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</a:rPr>
              <a:t>신고 접수 또는 인지 시</a:t>
            </a:r>
            <a:r>
              <a:rPr kumimoji="0" lang="en-US" altLang="ko-KR" sz="1800" b="0" i="0" u="none" strike="noStrike" kern="1200" cap="none" spc="-100" normalizeH="0" baseline="0"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</a:rPr>
              <a:t>, </a:t>
            </a:r>
            <a:r>
              <a:rPr kumimoji="0" lang="ko-KR" altLang="en-US" sz="1800" b="0" i="0" u="none" strike="noStrike" kern="1200" cap="none" spc="-100" normalizeH="0" baseline="0">
                <a:solidFill>
                  <a:srgbClr val="ff0000"/>
                </a:solidFill>
                <a:effectLst/>
                <a:uLnTx/>
                <a:uFillTx/>
                <a:latin typeface="KoPub돋움체 Bold"/>
                <a:ea typeface="KoPub돋움체 Bold"/>
              </a:rPr>
              <a:t>지체 없이 </a:t>
            </a:r>
            <a:r>
              <a:rPr kumimoji="0" lang="ko-KR" altLang="en-US" sz="1800" b="0" i="0" u="none" strike="noStrike" kern="1200" cap="none" spc="-100" normalizeH="0" baseline="0"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</a:rPr>
              <a:t>당사자 등 대상으로 </a:t>
            </a:r>
            <a:r>
              <a:rPr kumimoji="0" lang="ko-KR" altLang="en-US" sz="1800" b="0" i="0" u="none" strike="noStrike" kern="1200" cap="none" spc="-100" normalizeH="0" baseline="0">
                <a:solidFill>
                  <a:srgbClr val="ff0000"/>
                </a:solidFill>
                <a:effectLst/>
                <a:uLnTx/>
                <a:uFillTx/>
                <a:latin typeface="KoPub돋움체 Bold"/>
                <a:ea typeface="KoPub돋움체 Bold"/>
              </a:rPr>
              <a:t>객관적으로 사실확인 조사</a:t>
            </a:r>
            <a:endParaRPr kumimoji="0" lang="ko-KR" altLang="en-US" sz="1800" b="0" i="0" u="none" strike="noStrike" kern="1200" cap="none" spc="-100" normalizeH="0" baseline="0">
              <a:solidFill>
                <a:srgbClr val="ff0000"/>
              </a:solidFill>
              <a:effectLst/>
              <a:uLnTx/>
              <a:uFillTx/>
              <a:latin typeface="KoPub돋움체 Bold"/>
              <a:ea typeface="KoPub돋움체 Bold"/>
            </a:endParaRPr>
          </a:p>
          <a:p>
            <a:pPr marL="285750" marR="0" lvl="0" indent="-2857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ClrTx/>
              <a:buFont typeface="Arial"/>
              <a:buChar char="•"/>
              <a:defRPr/>
            </a:pPr>
            <a:r>
              <a:rPr kumimoji="0" lang="ko-KR" altLang="en-US" sz="1800" b="0" i="0" u="none" strike="noStrike" kern="1200" cap="none" spc="-100" normalizeH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KoPub돋움체 Bold"/>
                <a:ea typeface="KoPub돋움체 Bold"/>
              </a:rPr>
              <a:t>조사기간 중 피해 근로자 </a:t>
            </a:r>
            <a:r>
              <a:rPr kumimoji="0" lang="ko-KR" altLang="en-US" sz="1800" b="0" i="0" u="none" strike="noStrike" kern="1200" cap="none" spc="-100" normalizeH="0" baseline="0"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</a:rPr>
              <a:t>보호를 위해 필요한 경우 </a:t>
            </a:r>
            <a:r>
              <a:rPr kumimoji="0" lang="ko-KR" altLang="en-US" sz="1800" b="0" i="0" u="none" strike="noStrike" kern="1200" cap="none" spc="-100" normalizeH="0" baseline="0">
                <a:solidFill>
                  <a:srgbClr val="ff0000"/>
                </a:solidFill>
                <a:effectLst/>
                <a:uLnTx/>
                <a:uFillTx/>
                <a:latin typeface="KoPub돋움체 Bold"/>
                <a:ea typeface="KoPub돋움체 Bold"/>
              </a:rPr>
              <a:t>근무장소 변경</a:t>
            </a:r>
            <a:r>
              <a:rPr kumimoji="0" lang="en-US" altLang="ko-KR" sz="1800" b="0" i="0" u="none" strike="noStrike" kern="1200" cap="none" spc="-100" normalizeH="0" baseline="0"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</a:rPr>
              <a:t>, </a:t>
            </a:r>
            <a:r>
              <a:rPr kumimoji="0" lang="ko-KR" altLang="en-US" sz="1800" b="0" i="0" u="none" strike="noStrike" kern="1200" cap="none" spc="-100" normalizeH="0" baseline="0">
                <a:solidFill>
                  <a:srgbClr val="ff0000"/>
                </a:solidFill>
                <a:effectLst/>
                <a:uLnTx/>
                <a:uFillTx/>
                <a:latin typeface="KoPub돋움체 Bold"/>
                <a:ea typeface="KoPub돋움체 Bold"/>
              </a:rPr>
              <a:t>유급휴가명령</a:t>
            </a:r>
            <a:r>
              <a:rPr kumimoji="0" lang="ko-KR" altLang="en-US" sz="1800" b="0" i="0" u="none" strike="noStrike" kern="1200" cap="none" spc="-100" normalizeH="0" baseline="0"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</a:rPr>
              <a:t> 등 적절한 조치</a:t>
            </a:r>
            <a:r>
              <a:rPr kumimoji="0" lang="en-US" altLang="ko-KR" sz="1800" b="0" i="0" u="none" strike="noStrike" kern="1200" cap="none" spc="-100" normalizeH="0" baseline="0"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</a:rPr>
              <a:t>(</a:t>
            </a:r>
            <a:r>
              <a:rPr kumimoji="0" lang="ko-KR" altLang="en-US" sz="1800" b="0" i="0" u="none" strike="noStrike" kern="1200" cap="none" spc="-100" normalizeH="0" baseline="0"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</a:rPr>
              <a:t>피해자의 의사에 반하는 조치 금지</a:t>
            </a:r>
            <a:r>
              <a:rPr kumimoji="0" lang="en-US" altLang="ko-KR" sz="1800" b="0" i="0" u="none" strike="noStrike" kern="1200" cap="none" spc="-100" normalizeH="0" baseline="0"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</a:rPr>
              <a:t>)</a:t>
            </a:r>
            <a:endParaRPr kumimoji="0" lang="en-US" altLang="ko-KR" sz="1800" b="0" i="0" u="none" strike="noStrike" kern="1200" cap="none" spc="-100" normalizeH="0" baseline="0"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KoPub돋움체 Bold"/>
              <a:ea typeface="KoPub돋움체 Bold"/>
            </a:endParaRPr>
          </a:p>
          <a:p>
            <a:pPr marL="285750" marR="0" lvl="0" indent="-2857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ClrTx/>
              <a:buFont typeface="Arial"/>
              <a:buChar char="•"/>
              <a:defRPr/>
            </a:pPr>
            <a:r>
              <a:rPr kumimoji="0" lang="ko-KR" altLang="en-US" sz="1800" b="0" i="0" u="none" strike="noStrike" kern="1200" cap="none" spc="-100" normalizeH="0" baseline="0"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</a:rPr>
              <a:t>조사결과 </a:t>
            </a:r>
            <a:r>
              <a:rPr kumimoji="0" lang="ko-KR" altLang="en-US" sz="1800" b="0" i="0" u="none" strike="noStrike" kern="1200" cap="none" spc="-100" normalizeH="0" baseline="0">
                <a:solidFill>
                  <a:srgbClr val="404040"/>
                </a:solidFill>
                <a:effectLst/>
                <a:uLnTx/>
                <a:uFillTx/>
                <a:latin typeface="KoPub돋움체 Bold"/>
                <a:ea typeface="KoPub돋움체 Bold"/>
              </a:rPr>
              <a:t>직장 내 괴롭힘에 해당할 경우 </a:t>
            </a:r>
            <a:r>
              <a:rPr kumimoji="0" lang="ko-KR" altLang="en-US" sz="1800" b="0" i="0" u="none" strike="noStrike" kern="1200" cap="none" spc="-100" normalizeH="0" baseline="0">
                <a:solidFill>
                  <a:srgbClr val="ff0000"/>
                </a:solidFill>
                <a:effectLst/>
                <a:uLnTx/>
                <a:uFillTx/>
                <a:latin typeface="KoPub돋움체 Bold"/>
                <a:ea typeface="KoPub돋움체 Bold"/>
              </a:rPr>
              <a:t>피해자가 요청</a:t>
            </a:r>
            <a:r>
              <a:rPr kumimoji="0" lang="ko-KR" altLang="en-US" sz="1800" b="0" i="0" u="none" strike="noStrike" kern="1200" cap="none" spc="-100" normalizeH="0" baseline="0"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</a:rPr>
              <a:t>하면 </a:t>
            </a:r>
            <a:r>
              <a:rPr kumimoji="0" lang="ko-KR" altLang="en-US" sz="1800" b="0" i="0" u="none" strike="noStrike" kern="1200" cap="none" spc="-100" normalizeH="0" baseline="0">
                <a:solidFill>
                  <a:srgbClr val="ff0000"/>
                </a:solidFill>
                <a:effectLst/>
                <a:uLnTx/>
                <a:uFillTx/>
                <a:latin typeface="KoPub돋움체 Bold"/>
                <a:ea typeface="KoPub돋움체 Bold"/>
              </a:rPr>
              <a:t>근무장소 변경</a:t>
            </a:r>
            <a:r>
              <a:rPr kumimoji="0" lang="en-US" altLang="ko-KR" sz="1800" b="0" i="0" u="none" strike="noStrike" kern="1200" cap="none" spc="-100" normalizeH="0" baseline="0">
                <a:solidFill>
                  <a:srgbClr val="ff0000"/>
                </a:solidFill>
                <a:effectLst/>
                <a:uLnTx/>
                <a:uFillTx/>
                <a:latin typeface="KoPub돋움체 Bold"/>
                <a:ea typeface="KoPub돋움체 Bold"/>
              </a:rPr>
              <a:t>, </a:t>
            </a:r>
            <a:r>
              <a:rPr kumimoji="0" lang="ko-KR" altLang="en-US" sz="1800" b="0" i="0" u="none" strike="noStrike" kern="1200" cap="none" spc="-100" normalizeH="0" baseline="0">
                <a:solidFill>
                  <a:srgbClr val="ff0000"/>
                </a:solidFill>
                <a:effectLst/>
                <a:uLnTx/>
                <a:uFillTx/>
                <a:latin typeface="KoPub돋움체 Bold"/>
                <a:ea typeface="KoPub돋움체 Bold"/>
              </a:rPr>
              <a:t>배치전환</a:t>
            </a:r>
            <a:r>
              <a:rPr kumimoji="0" lang="en-US" altLang="ko-KR" sz="1800" b="0" i="0" u="none" strike="noStrike" kern="1200" cap="none" spc="-100" normalizeH="0" baseline="0">
                <a:solidFill>
                  <a:srgbClr val="ff0000"/>
                </a:solidFill>
                <a:effectLst/>
                <a:uLnTx/>
                <a:uFillTx/>
                <a:latin typeface="KoPub돋움체 Bold"/>
                <a:ea typeface="KoPub돋움체 Bold"/>
              </a:rPr>
              <a:t>, </a:t>
            </a:r>
            <a:r>
              <a:rPr kumimoji="0" lang="ko-KR" altLang="en-US" sz="1800" b="0" i="0" u="none" strike="noStrike" kern="1200" cap="none" spc="-100" normalizeH="0" baseline="0">
                <a:solidFill>
                  <a:srgbClr val="ff0000"/>
                </a:solidFill>
                <a:effectLst/>
                <a:uLnTx/>
                <a:uFillTx/>
                <a:latin typeface="KoPub돋움체 Bold"/>
                <a:ea typeface="KoPub돋움체 Bold"/>
              </a:rPr>
              <a:t>유급휴가명령</a:t>
            </a:r>
            <a:r>
              <a:rPr kumimoji="0" lang="ko-KR" altLang="en-US" sz="1800" b="0" i="0" u="none" strike="noStrike" kern="1200" cap="none" spc="-100" normalizeH="0" baseline="0"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</a:rPr>
              <a:t> 등 적절한 조치를 취할 것</a:t>
            </a:r>
            <a:endParaRPr kumimoji="0" lang="ko-KR" altLang="en-US" sz="1800" b="0" i="0" u="none" strike="noStrike" kern="1200" cap="none" spc="-100" normalizeH="0" baseline="0"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KoPub돋움체 Bold"/>
              <a:ea typeface="KoPub돋움체 Bold"/>
            </a:endParaRPr>
          </a:p>
          <a:p>
            <a:pPr marL="285750" marR="0" lvl="0" indent="-2857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ClrTx/>
              <a:buFont typeface="Arial"/>
              <a:buChar char="•"/>
              <a:defRPr/>
            </a:pPr>
            <a:r>
              <a:rPr kumimoji="0" lang="ko-KR" altLang="en-US" sz="1800" b="0" i="0" u="none" strike="noStrike" kern="1200" cap="none" spc="-100" normalizeH="0" baseline="0"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</a:rPr>
              <a:t>조사결과 </a:t>
            </a:r>
            <a:r>
              <a:rPr kumimoji="0" lang="ko-KR" altLang="en-US" sz="1800" b="0" i="0" u="none" strike="noStrike" kern="1200" cap="none" spc="-100" normalizeH="0" baseline="0">
                <a:solidFill>
                  <a:srgbClr val="404040"/>
                </a:solidFill>
                <a:effectLst/>
                <a:uLnTx/>
                <a:uFillTx/>
                <a:latin typeface="KoPub돋움체 Bold"/>
                <a:ea typeface="KoPub돋움체 Bold"/>
              </a:rPr>
              <a:t>직장 내 괴롭힘에 </a:t>
            </a:r>
            <a:r>
              <a:rPr kumimoji="0" lang="ko-KR" altLang="en-US" sz="1800" b="0" i="0" u="none" strike="noStrike" kern="1200" cap="none" spc="-100" normalizeH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KoPub돋움체 Bold"/>
                <a:ea typeface="KoPub돋움체 Bold"/>
              </a:rPr>
              <a:t>해당할 경우 </a:t>
            </a:r>
            <a:r>
              <a:rPr kumimoji="0" lang="ko-KR" altLang="en-US" sz="1800" b="0" i="0" u="none" strike="noStrike" kern="1200" cap="none" spc="-100" normalizeH="0" baseline="0">
                <a:solidFill>
                  <a:srgbClr val="ff0000"/>
                </a:solidFill>
                <a:effectLst/>
                <a:uLnTx/>
                <a:uFillTx/>
                <a:latin typeface="KoPub돋움체 Bold"/>
                <a:ea typeface="KoPub돋움체 Bold"/>
              </a:rPr>
              <a:t>가해자 징계</a:t>
            </a:r>
            <a:r>
              <a:rPr kumimoji="0" lang="en-US" altLang="ko-KR" sz="1800" b="0" i="0" u="none" strike="noStrike" kern="1200" cap="none" spc="-100" normalizeH="0" baseline="0">
                <a:solidFill>
                  <a:srgbClr val="ff0000"/>
                </a:solidFill>
                <a:effectLst/>
                <a:uLnTx/>
                <a:uFillTx/>
                <a:latin typeface="KoPub돋움체 Bold"/>
                <a:ea typeface="KoPub돋움체 Bold"/>
              </a:rPr>
              <a:t>, </a:t>
            </a:r>
            <a:r>
              <a:rPr kumimoji="0" lang="ko-KR" altLang="en-US" sz="1800" b="0" i="0" u="none" strike="noStrike" kern="1200" cap="none" spc="-100" normalizeH="0" baseline="0">
                <a:solidFill>
                  <a:srgbClr val="ff0000"/>
                </a:solidFill>
                <a:effectLst/>
                <a:uLnTx/>
                <a:uFillTx/>
                <a:latin typeface="KoPub돋움체 Bold"/>
                <a:ea typeface="KoPub돋움체 Bold"/>
              </a:rPr>
              <a:t>근무장소 변경 </a:t>
            </a:r>
            <a:r>
              <a:rPr kumimoji="0" lang="ko-KR" altLang="en-US" sz="1800" b="0" i="0" u="none" strike="noStrike" kern="1200" cap="none" spc="-100" normalizeH="0" baseline="0"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</a:rPr>
              <a:t>등 필요한 조치</a:t>
            </a:r>
            <a:r>
              <a:rPr kumimoji="0" lang="en-US" altLang="ko-KR" sz="1800" b="0" i="0" u="none" strike="noStrike" kern="1200" cap="none" spc="-100" normalizeH="0" baseline="0"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</a:rPr>
              <a:t>, </a:t>
            </a:r>
            <a:r>
              <a:rPr kumimoji="0" lang="ko-KR" altLang="en-US" sz="1800" b="0" i="0" u="none" strike="noStrike" kern="1200" cap="none" spc="-100" normalizeH="0" baseline="0"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</a:rPr>
              <a:t>이 경우 징계 등 조치 전에 </a:t>
            </a:r>
            <a:r>
              <a:rPr kumimoji="0" lang="ko-KR" altLang="en-US" sz="1800" b="0" i="0" u="none" strike="noStrike" kern="1200" cap="none" spc="-100" normalizeH="0" baseline="0">
                <a:solidFill>
                  <a:srgbClr val="ff0000"/>
                </a:solidFill>
                <a:effectLst/>
                <a:uLnTx/>
                <a:uFillTx/>
                <a:latin typeface="KoPub돋움체 Bold"/>
                <a:ea typeface="KoPub돋움체 Bold"/>
              </a:rPr>
              <a:t>피해근로자의 의견</a:t>
            </a:r>
            <a:r>
              <a:rPr kumimoji="0" lang="ko-KR" altLang="en-US" sz="1800" b="0" i="0" u="none" strike="noStrike" kern="1200" cap="none" spc="-100" normalizeH="0" baseline="0"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</a:rPr>
              <a:t>을 들을 것</a:t>
            </a:r>
            <a:endParaRPr kumimoji="0" lang="ko-KR" altLang="en-US" sz="1800" b="0" i="0" u="none" strike="noStrike" kern="1200" cap="none" spc="-100" normalizeH="0" baseline="0"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KoPub돋움체 Bold"/>
              <a:ea typeface="KoPub돋움체 Bold"/>
            </a:endParaRPr>
          </a:p>
          <a:p>
            <a:pPr marL="285750" marR="0" lvl="0" indent="-2857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ClrTx/>
              <a:buFont typeface="Arial"/>
              <a:buChar char="•"/>
              <a:defRPr/>
            </a:pPr>
            <a:r>
              <a:rPr lang="ko-KR" altLang="en-US" spc="-100">
                <a:solidFill>
                  <a:prstClr val="black">
                    <a:lumMod val="75000"/>
                    <a:lumOff val="25000"/>
                  </a:prstClr>
                </a:solidFill>
                <a:latin typeface="KoPub돋움체 Bold"/>
                <a:ea typeface="KoPub돋움체 Bold"/>
              </a:rPr>
              <a:t>조사 과정 중 알게 된 비밀 누설 금지</a:t>
            </a:r>
            <a:r>
              <a:rPr lang="en-US" altLang="ko-KR" spc="-100">
                <a:solidFill>
                  <a:prstClr val="black">
                    <a:lumMod val="75000"/>
                    <a:lumOff val="25000"/>
                  </a:prstClr>
                </a:solidFill>
                <a:latin typeface="KoPub돋움체 Bold"/>
                <a:ea typeface="KoPub돋움체 Bold"/>
              </a:rPr>
              <a:t>(</a:t>
            </a:r>
            <a:r>
              <a:rPr lang="ko-KR" altLang="en-US" spc="-100">
                <a:solidFill>
                  <a:prstClr val="black">
                    <a:lumMod val="75000"/>
                    <a:lumOff val="25000"/>
                  </a:prstClr>
                </a:solidFill>
                <a:latin typeface="KoPub돋움체 Bold"/>
                <a:ea typeface="KoPub돋움체 Bold"/>
              </a:rPr>
              <a:t>조사 내용 사용자 보고 및 관계 기관에 요청에 따른 제공은 제외</a:t>
            </a:r>
            <a:r>
              <a:rPr lang="en-US" altLang="ko-KR" spc="-100">
                <a:solidFill>
                  <a:prstClr val="black">
                    <a:lumMod val="75000"/>
                    <a:lumOff val="25000"/>
                  </a:prstClr>
                </a:solidFill>
                <a:latin typeface="KoPub돋움체 Bold"/>
                <a:ea typeface="KoPub돋움체 Bold"/>
              </a:rPr>
              <a:t>)</a:t>
            </a:r>
            <a:endParaRPr lang="en-US" altLang="ko-KR" spc="-100"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KoPub돋움체 Bold"/>
              <a:ea typeface="KoPub돋움체 Bold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79200" y="5723272"/>
            <a:ext cx="7975399" cy="361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457200" rtl="0" eaLnBrk="1" latinLnBrk="0" hangingPunct="1">
              <a:lnSpc>
                <a:spcPts val="2160"/>
              </a:lnSpc>
              <a:spcBef>
                <a:spcPts val="0"/>
              </a:spcBef>
              <a:spcAft>
                <a:spcPts val="400"/>
              </a:spcAft>
              <a:buClrTx/>
              <a:buFont typeface="Arial"/>
              <a:buChar char="•"/>
              <a:defRPr/>
            </a:pPr>
            <a:r>
              <a:rPr kumimoji="0" lang="ko-KR" altLang="en-US" sz="1800" b="0" i="0" u="none" strike="noStrike" kern="1200" cap="none" spc="-100" normalizeH="0"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rPr>
              <a:t>피해 근로자 및 신고자에게 해고나 그 밖의 불리한 처우 금지</a:t>
            </a:r>
            <a:endParaRPr kumimoji="0" lang="en-US" altLang="ko-KR" sz="1800" b="0" i="0" u="none" strike="noStrike" kern="1200" cap="none" spc="-100" normalizeH="0"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KoPub돋움체 Bold"/>
              <a:ea typeface="KoPub돋움체 Bold"/>
              <a:cs typeface="+mn-cs"/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5C43C120-A838-4D53-B2E9-EEAD66894412}"/>
              </a:ext>
            </a:extLst>
          </p:cNvPr>
          <p:cNvGrpSpPr/>
          <p:nvPr/>
        </p:nvGrpSpPr>
        <p:grpSpPr>
          <a:xfrm rot="543637">
            <a:off x="6281605" y="5509560"/>
            <a:ext cx="2534396" cy="725137"/>
            <a:chOff x="5969902" y="1398328"/>
            <a:chExt cx="2719891" cy="968100"/>
          </a:xfrm>
        </p:grpSpPr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EA490ACC-078F-4B68-9F37-E0CA1487BD83}"/>
                </a:ext>
              </a:extLst>
            </p:cNvPr>
            <p:cNvSpPr/>
            <p:nvPr/>
          </p:nvSpPr>
          <p:spPr>
            <a:xfrm rot="21055769">
              <a:off x="6303985" y="1398328"/>
              <a:ext cx="2044344" cy="9364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/>
                <a:ea typeface="KoPub돋움체 Medium"/>
                <a:cs typeface="+mn-cs"/>
              </a:endParaRPr>
            </a:p>
          </p:txBody>
        </p:sp>
        <p:pic>
          <p:nvPicPr>
            <p:cNvPr id="44" name="그림 43">
              <a:extLst>
                <a:ext uri="{FF2B5EF4-FFF2-40B4-BE49-F238E27FC236}">
                  <a16:creationId xmlns:a16="http://schemas.microsoft.com/office/drawing/2014/main" id="{A7A0D272-8AC5-472E-AFEE-4EC6C45C3E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056377">
              <a:off x="6302866" y="1402006"/>
              <a:ext cx="2038211" cy="964422"/>
            </a:xfrm>
            <a:prstGeom prst="rect">
              <a:avLst/>
            </a:prstGeom>
          </p:spPr>
        </p:pic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6DF26AEB-4AD2-4EAE-83CC-592B85E6D481}"/>
                </a:ext>
              </a:extLst>
            </p:cNvPr>
            <p:cNvSpPr/>
            <p:nvPr/>
          </p:nvSpPr>
          <p:spPr>
            <a:xfrm rot="21056377">
              <a:off x="5969902" y="1508715"/>
              <a:ext cx="2719891" cy="6985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0" i="0" u="none" strike="noStrike" kern="1200" cap="none" normalizeH="0" baseline="0" noProof="0" dirty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3</a:t>
              </a:r>
              <a:r>
                <a:rPr kumimoji="0" lang="ko-KR" altLang="en-US" sz="1400" b="0" i="0" u="none" strike="noStrike" kern="1200" cap="none" normalizeH="0" baseline="0" noProof="0" dirty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년 </a:t>
              </a:r>
              <a:r>
                <a:rPr kumimoji="0" lang="ko-KR" altLang="en-US" sz="1400" b="0" i="0" u="none" strike="noStrike" kern="1200" cap="none" normalizeH="0" baseline="0" noProof="0" dirty="0" smtClean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이하 징역 </a:t>
              </a:r>
              <a:r>
                <a:rPr kumimoji="0" lang="ko-KR" altLang="en-US" sz="1400" b="0" i="0" u="none" strike="noStrike" kern="1200" cap="none" normalizeH="0" baseline="0" noProof="0" dirty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또는 </a:t>
              </a:r>
              <a:r>
                <a:rPr kumimoji="0" lang="en-US" altLang="ko-KR" sz="1400" b="0" i="0" u="none" strike="noStrike" kern="1200" cap="none" normalizeH="0" baseline="0" noProof="0" dirty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/>
              </a:r>
              <a:br>
                <a:rPr kumimoji="0" lang="en-US" altLang="ko-KR" sz="1400" b="0" i="0" u="none" strike="noStrike" kern="1200" cap="none" normalizeH="0" baseline="0" noProof="0" dirty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</a:br>
              <a:r>
                <a:rPr kumimoji="0" lang="en-US" altLang="ko-KR" sz="1400" b="0" i="0" u="none" strike="noStrike" kern="1200" cap="none" normalizeH="0" baseline="0" noProof="0" dirty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3</a:t>
              </a:r>
              <a:r>
                <a:rPr kumimoji="0" lang="ko-KR" altLang="en-US" sz="1400" b="0" i="0" u="none" strike="noStrike" kern="1200" cap="none" normalizeH="0" baseline="0" noProof="0" dirty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천만원 이하의 벌금</a:t>
              </a:r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5C43C120-A838-4D53-B2E9-EEAD66894412}"/>
              </a:ext>
            </a:extLst>
          </p:cNvPr>
          <p:cNvGrpSpPr/>
          <p:nvPr/>
        </p:nvGrpSpPr>
        <p:grpSpPr>
          <a:xfrm rot="543637">
            <a:off x="7076375" y="1404600"/>
            <a:ext cx="2271622" cy="492414"/>
            <a:chOff x="5972632" y="1379479"/>
            <a:chExt cx="2719891" cy="986950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EA490ACC-078F-4B68-9F37-E0CA1487BD83}"/>
                </a:ext>
              </a:extLst>
            </p:cNvPr>
            <p:cNvSpPr/>
            <p:nvPr/>
          </p:nvSpPr>
          <p:spPr>
            <a:xfrm rot="21055769">
              <a:off x="6301894" y="1379479"/>
              <a:ext cx="2044345" cy="9364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/>
                <a:ea typeface="KoPub돋움체 Medium"/>
                <a:cs typeface="+mn-cs"/>
              </a:endParaRPr>
            </a:p>
          </p:txBody>
        </p:sp>
        <p:pic>
          <p:nvPicPr>
            <p:cNvPr id="60" name="그림 59">
              <a:extLst>
                <a:ext uri="{FF2B5EF4-FFF2-40B4-BE49-F238E27FC236}">
                  <a16:creationId xmlns:a16="http://schemas.microsoft.com/office/drawing/2014/main" id="{A7A0D272-8AC5-472E-AFEE-4EC6C45C3E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056377">
              <a:off x="6302867" y="1402006"/>
              <a:ext cx="2038212" cy="964423"/>
            </a:xfrm>
            <a:prstGeom prst="rect">
              <a:avLst/>
            </a:prstGeom>
          </p:spPr>
        </p:pic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id="{6DF26AEB-4AD2-4EAE-83CC-592B85E6D481}"/>
                </a:ext>
              </a:extLst>
            </p:cNvPr>
            <p:cNvSpPr/>
            <p:nvPr/>
          </p:nvSpPr>
          <p:spPr>
            <a:xfrm rot="21056377">
              <a:off x="5972632" y="1572640"/>
              <a:ext cx="2719891" cy="6168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0" i="0" u="none" strike="noStrike" kern="1200" cap="none" normalizeH="0" baseline="0" noProof="0" dirty="0" smtClean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500</a:t>
              </a:r>
              <a:r>
                <a:rPr kumimoji="0" lang="ko-KR" altLang="en-US" sz="1400" b="0" i="0" u="none" strike="noStrike" kern="1200" cap="none" normalizeH="0" baseline="0" noProof="0" dirty="0" smtClean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만원 이하 과태료</a:t>
              </a:r>
              <a:endParaRPr kumimoji="0" lang="ko-KR" altLang="en-US" sz="1400" b="0" i="0" u="none" strike="noStrike" kern="1200" cap="none" normalizeH="0" baseline="0" noProof="0" dirty="0">
                <a:ln>
                  <a:noFill/>
                </a:ln>
                <a:solidFill>
                  <a:srgbClr val="BE1E2D"/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5C43C120-A838-4D53-B2E9-EEAD66894412}"/>
              </a:ext>
            </a:extLst>
          </p:cNvPr>
          <p:cNvGrpSpPr/>
          <p:nvPr/>
        </p:nvGrpSpPr>
        <p:grpSpPr>
          <a:xfrm rot="543637">
            <a:off x="5394337" y="3510589"/>
            <a:ext cx="2271622" cy="492414"/>
            <a:chOff x="5972632" y="1379479"/>
            <a:chExt cx="2719891" cy="986950"/>
          </a:xfrm>
        </p:grpSpPr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EA490ACC-078F-4B68-9F37-E0CA1487BD83}"/>
                </a:ext>
              </a:extLst>
            </p:cNvPr>
            <p:cNvSpPr/>
            <p:nvPr/>
          </p:nvSpPr>
          <p:spPr>
            <a:xfrm rot="21055769">
              <a:off x="6301894" y="1379479"/>
              <a:ext cx="2044345" cy="9364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/>
                <a:ea typeface="KoPub돋움체 Medium"/>
                <a:cs typeface="+mn-cs"/>
              </a:endParaRPr>
            </a:p>
          </p:txBody>
        </p:sp>
        <p:pic>
          <p:nvPicPr>
            <p:cNvPr id="43" name="그림 42">
              <a:extLst>
                <a:ext uri="{FF2B5EF4-FFF2-40B4-BE49-F238E27FC236}">
                  <a16:creationId xmlns:a16="http://schemas.microsoft.com/office/drawing/2014/main" id="{A7A0D272-8AC5-472E-AFEE-4EC6C45C3E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056377">
              <a:off x="6302867" y="1402006"/>
              <a:ext cx="2038212" cy="964423"/>
            </a:xfrm>
            <a:prstGeom prst="rect">
              <a:avLst/>
            </a:prstGeom>
          </p:spPr>
        </p:pic>
        <p:sp>
          <p:nvSpPr>
            <p:cNvPr id="62" name="직사각형 61">
              <a:extLst>
                <a:ext uri="{FF2B5EF4-FFF2-40B4-BE49-F238E27FC236}">
                  <a16:creationId xmlns:a16="http://schemas.microsoft.com/office/drawing/2014/main" id="{6DF26AEB-4AD2-4EAE-83CC-592B85E6D481}"/>
                </a:ext>
              </a:extLst>
            </p:cNvPr>
            <p:cNvSpPr/>
            <p:nvPr/>
          </p:nvSpPr>
          <p:spPr>
            <a:xfrm rot="21056377">
              <a:off x="5972632" y="1572640"/>
              <a:ext cx="2719891" cy="6168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0" i="0" u="none" strike="noStrike" kern="1200" cap="none" normalizeH="0" baseline="0" noProof="0" dirty="0" smtClean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500</a:t>
              </a:r>
              <a:r>
                <a:rPr kumimoji="0" lang="ko-KR" altLang="en-US" sz="1400" b="0" i="0" u="none" strike="noStrike" kern="1200" cap="none" normalizeH="0" baseline="0" noProof="0" dirty="0" smtClean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만원 이하 과태료</a:t>
              </a:r>
              <a:endParaRPr kumimoji="0" lang="ko-KR" altLang="en-US" sz="1400" b="0" i="0" u="none" strike="noStrike" kern="1200" cap="none" normalizeH="0" baseline="0" noProof="0" dirty="0">
                <a:ln>
                  <a:noFill/>
                </a:ln>
                <a:solidFill>
                  <a:srgbClr val="BE1E2D"/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endParaRPr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5C43C120-A838-4D53-B2E9-EEAD66894412}"/>
              </a:ext>
            </a:extLst>
          </p:cNvPr>
          <p:cNvGrpSpPr/>
          <p:nvPr/>
        </p:nvGrpSpPr>
        <p:grpSpPr>
          <a:xfrm rot="543637">
            <a:off x="5928411" y="4368342"/>
            <a:ext cx="2271622" cy="492414"/>
            <a:chOff x="5972632" y="1379479"/>
            <a:chExt cx="2719891" cy="986950"/>
          </a:xfrm>
        </p:grpSpPr>
        <p:sp>
          <p:nvSpPr>
            <p:cNvPr id="64" name="직사각형 63">
              <a:extLst>
                <a:ext uri="{FF2B5EF4-FFF2-40B4-BE49-F238E27FC236}">
                  <a16:creationId xmlns:a16="http://schemas.microsoft.com/office/drawing/2014/main" id="{EA490ACC-078F-4B68-9F37-E0CA1487BD83}"/>
                </a:ext>
              </a:extLst>
            </p:cNvPr>
            <p:cNvSpPr/>
            <p:nvPr/>
          </p:nvSpPr>
          <p:spPr>
            <a:xfrm rot="21055769">
              <a:off x="6301894" y="1379479"/>
              <a:ext cx="2044345" cy="9364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/>
                <a:ea typeface="KoPub돋움체 Medium"/>
                <a:cs typeface="+mn-cs"/>
              </a:endParaRPr>
            </a:p>
          </p:txBody>
        </p:sp>
        <p:pic>
          <p:nvPicPr>
            <p:cNvPr id="65" name="그림 64">
              <a:extLst>
                <a:ext uri="{FF2B5EF4-FFF2-40B4-BE49-F238E27FC236}">
                  <a16:creationId xmlns:a16="http://schemas.microsoft.com/office/drawing/2014/main" id="{A7A0D272-8AC5-472E-AFEE-4EC6C45C3E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056377">
              <a:off x="6302867" y="1402006"/>
              <a:ext cx="2038212" cy="964423"/>
            </a:xfrm>
            <a:prstGeom prst="rect">
              <a:avLst/>
            </a:prstGeom>
          </p:spPr>
        </p:pic>
        <p:sp>
          <p:nvSpPr>
            <p:cNvPr id="66" name="직사각형 65">
              <a:extLst>
                <a:ext uri="{FF2B5EF4-FFF2-40B4-BE49-F238E27FC236}">
                  <a16:creationId xmlns:a16="http://schemas.microsoft.com/office/drawing/2014/main" id="{6DF26AEB-4AD2-4EAE-83CC-592B85E6D481}"/>
                </a:ext>
              </a:extLst>
            </p:cNvPr>
            <p:cNvSpPr/>
            <p:nvPr/>
          </p:nvSpPr>
          <p:spPr>
            <a:xfrm rot="21056377">
              <a:off x="5972632" y="1572640"/>
              <a:ext cx="2719891" cy="6168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0" i="0" u="none" strike="noStrike" kern="1200" cap="none" normalizeH="0" baseline="0" noProof="0" dirty="0" smtClean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500</a:t>
              </a:r>
              <a:r>
                <a:rPr kumimoji="0" lang="ko-KR" altLang="en-US" sz="1400" b="0" i="0" u="none" strike="noStrike" kern="1200" cap="none" normalizeH="0" baseline="0" noProof="0" dirty="0" smtClean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만원 이하 과태료</a:t>
              </a:r>
              <a:endParaRPr kumimoji="0" lang="ko-KR" altLang="en-US" sz="1400" b="0" i="0" u="none" strike="noStrike" kern="1200" cap="none" normalizeH="0" baseline="0" noProof="0" dirty="0">
                <a:ln>
                  <a:noFill/>
                </a:ln>
                <a:solidFill>
                  <a:srgbClr val="BE1E2D"/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endParaRPr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5C43C120-A838-4D53-B2E9-EEAD66894412}"/>
              </a:ext>
            </a:extLst>
          </p:cNvPr>
          <p:cNvGrpSpPr/>
          <p:nvPr/>
        </p:nvGrpSpPr>
        <p:grpSpPr>
          <a:xfrm rot="543637">
            <a:off x="2554032" y="5226430"/>
            <a:ext cx="2271622" cy="492414"/>
            <a:chOff x="5972632" y="1379479"/>
            <a:chExt cx="2719891" cy="986950"/>
          </a:xfrm>
        </p:grpSpPr>
        <p:sp>
          <p:nvSpPr>
            <p:cNvPr id="68" name="직사각형 67">
              <a:extLst>
                <a:ext uri="{FF2B5EF4-FFF2-40B4-BE49-F238E27FC236}">
                  <a16:creationId xmlns:a16="http://schemas.microsoft.com/office/drawing/2014/main" id="{EA490ACC-078F-4B68-9F37-E0CA1487BD83}"/>
                </a:ext>
              </a:extLst>
            </p:cNvPr>
            <p:cNvSpPr/>
            <p:nvPr/>
          </p:nvSpPr>
          <p:spPr>
            <a:xfrm rot="21055769">
              <a:off x="6301894" y="1379479"/>
              <a:ext cx="2044345" cy="9364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/>
                <a:ea typeface="KoPub돋움체 Medium"/>
                <a:cs typeface="+mn-cs"/>
              </a:endParaRPr>
            </a:p>
          </p:txBody>
        </p:sp>
        <p:pic>
          <p:nvPicPr>
            <p:cNvPr id="69" name="그림 68">
              <a:extLst>
                <a:ext uri="{FF2B5EF4-FFF2-40B4-BE49-F238E27FC236}">
                  <a16:creationId xmlns:a16="http://schemas.microsoft.com/office/drawing/2014/main" id="{A7A0D272-8AC5-472E-AFEE-4EC6C45C3E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056377">
              <a:off x="6302867" y="1402006"/>
              <a:ext cx="2038212" cy="964423"/>
            </a:xfrm>
            <a:prstGeom prst="rect">
              <a:avLst/>
            </a:prstGeom>
          </p:spPr>
        </p:pic>
        <p:sp>
          <p:nvSpPr>
            <p:cNvPr id="70" name="직사각형 69">
              <a:extLst>
                <a:ext uri="{FF2B5EF4-FFF2-40B4-BE49-F238E27FC236}">
                  <a16:creationId xmlns:a16="http://schemas.microsoft.com/office/drawing/2014/main" id="{6DF26AEB-4AD2-4EAE-83CC-592B85E6D481}"/>
                </a:ext>
              </a:extLst>
            </p:cNvPr>
            <p:cNvSpPr/>
            <p:nvPr/>
          </p:nvSpPr>
          <p:spPr>
            <a:xfrm rot="21056377">
              <a:off x="5972632" y="1572640"/>
              <a:ext cx="2719891" cy="6168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0" i="0" u="none" strike="noStrike" kern="1200" cap="none" normalizeH="0" baseline="0" noProof="0" dirty="0" smtClean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500</a:t>
              </a:r>
              <a:r>
                <a:rPr kumimoji="0" lang="ko-KR" altLang="en-US" sz="1400" b="0" i="0" u="none" strike="noStrike" kern="1200" cap="none" normalizeH="0" baseline="0" noProof="0" dirty="0" smtClean="0">
                  <a:ln>
                    <a:noFill/>
                  </a:ln>
                  <a:solidFill>
                    <a:srgbClr val="BE1E2D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만원 이하 과태료</a:t>
              </a:r>
              <a:endParaRPr kumimoji="0" lang="ko-KR" altLang="en-US" sz="1400" b="0" i="0" u="none" strike="noStrike" kern="1200" cap="none" normalizeH="0" baseline="0" noProof="0" dirty="0">
                <a:ln>
                  <a:noFill/>
                </a:ln>
                <a:solidFill>
                  <a:srgbClr val="BE1E2D"/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endParaRPr>
            </a:p>
          </p:txBody>
        </p:sp>
      </p:grpSp>
      <p:sp>
        <p:nvSpPr>
          <p:cNvPr id="46" name="자유형: 도형 36">
            <a:extLst>
              <a:ext uri="{FF2B5EF4-FFF2-40B4-BE49-F238E27FC236}">
                <a16:creationId xmlns:a16="http://schemas.microsoft.com/office/drawing/2014/main" id="{DBAE2FC9-4032-45EF-A92F-DD7DE1763C50}"/>
              </a:ext>
            </a:extLst>
          </p:cNvPr>
          <p:cNvSpPr/>
          <p:nvPr/>
        </p:nvSpPr>
        <p:spPr>
          <a:xfrm>
            <a:off x="0" y="-12187"/>
            <a:ext cx="3374967" cy="288184"/>
          </a:xfrm>
          <a:custGeom>
            <a:avLst/>
            <a:gdLst>
              <a:gd name="connsiteX0" fmla="*/ 0 w 2405175"/>
              <a:gd name="connsiteY0" fmla="*/ 0 h 288184"/>
              <a:gd name="connsiteX1" fmla="*/ 1173275 w 2405175"/>
              <a:gd name="connsiteY1" fmla="*/ 0 h 288184"/>
              <a:gd name="connsiteX2" fmla="*/ 1889760 w 2405175"/>
              <a:gd name="connsiteY2" fmla="*/ 0 h 288184"/>
              <a:gd name="connsiteX3" fmla="*/ 2405175 w 2405175"/>
              <a:gd name="connsiteY3" fmla="*/ 0 h 288184"/>
              <a:gd name="connsiteX4" fmla="*/ 2257855 w 2405175"/>
              <a:gd name="connsiteY4" fmla="*/ 283104 h 288184"/>
              <a:gd name="connsiteX5" fmla="*/ 1173275 w 2405175"/>
              <a:gd name="connsiteY5" fmla="*/ 288184 h 288184"/>
              <a:gd name="connsiteX6" fmla="*/ 1173275 w 2405175"/>
              <a:gd name="connsiteY6" fmla="*/ 284602 h 288184"/>
              <a:gd name="connsiteX7" fmla="*/ 0 w 2405175"/>
              <a:gd name="connsiteY7" fmla="*/ 288184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5175" h="288184">
                <a:moveTo>
                  <a:pt x="0" y="0"/>
                </a:moveTo>
                <a:lnTo>
                  <a:pt x="1173275" y="0"/>
                </a:lnTo>
                <a:lnTo>
                  <a:pt x="1889760" y="0"/>
                </a:lnTo>
                <a:lnTo>
                  <a:pt x="2405175" y="0"/>
                </a:lnTo>
                <a:lnTo>
                  <a:pt x="2257855" y="283104"/>
                </a:lnTo>
                <a:lnTo>
                  <a:pt x="1173275" y="288184"/>
                </a:lnTo>
                <a:lnTo>
                  <a:pt x="1173275" y="284602"/>
                </a:lnTo>
                <a:lnTo>
                  <a:pt x="0" y="288184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-8736" y="-20140"/>
            <a:ext cx="3211618" cy="294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400" spc="-250">
                <a:solidFill>
                  <a:schemeClr val="bg1"/>
                </a:solidFill>
                <a:latin typeface="나눔명조 ExtraBold"/>
                <a:ea typeface="나눔명조 ExtraBold"/>
              </a:rPr>
              <a:t>Ⅴ</a:t>
            </a:r>
            <a:r>
              <a:rPr lang="en-US" altLang="ko-KR" sz="1400" spc="-250">
                <a:solidFill>
                  <a:schemeClr val="bg1"/>
                </a:solidFill>
              </a:rPr>
              <a:t>.  </a:t>
            </a:r>
            <a:r>
              <a:rPr lang="ko-KR" altLang="en-US" sz="1400" spc="-250">
                <a:solidFill>
                  <a:schemeClr val="bg1"/>
                </a:solidFill>
              </a:rPr>
              <a:t>직장내 괴롭힘 금지</a:t>
            </a:r>
            <a:r>
              <a:rPr lang="en-US" altLang="ko-KR" sz="1400" spc="-250">
                <a:solidFill>
                  <a:schemeClr val="bg1"/>
                </a:solidFill>
              </a:rPr>
              <a:t>,  </a:t>
            </a:r>
            <a:r>
              <a:rPr lang="ko-KR" altLang="en-US" sz="1400" spc="-250">
                <a:solidFill>
                  <a:schemeClr val="bg1"/>
                </a:solidFill>
              </a:rPr>
              <a:t>성희롱 예방 </a:t>
            </a:r>
            <a:r>
              <a:rPr lang="en-US" altLang="ko-KR" sz="1400" spc="-250">
                <a:solidFill>
                  <a:schemeClr val="bg1"/>
                </a:solidFill>
              </a:rPr>
              <a:t>&amp; </a:t>
            </a:r>
            <a:r>
              <a:rPr lang="ko-KR" altLang="en-US" sz="1400" spc="-250">
                <a:solidFill>
                  <a:schemeClr val="bg1"/>
                </a:solidFill>
              </a:rPr>
              <a:t>모성보호</a:t>
            </a:r>
            <a:endParaRPr lang="ko-KR" altLang="en-US" sz="1400" spc="-25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441F5D47-13A5-427C-95E1-A2CBCFA9F766}"/>
              </a:ext>
            </a:extLst>
          </p:cNvPr>
          <p:cNvSpPr/>
          <p:nvPr/>
        </p:nvSpPr>
        <p:spPr>
          <a:xfrm>
            <a:off x="4974205" y="1268971"/>
            <a:ext cx="22140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8BF"/>
                </a:solidFill>
                <a:effectLst/>
                <a:uLnTx/>
                <a:uFillTx/>
                <a:latin typeface="KoPub돋움체 Medium"/>
                <a:ea typeface="KoPub돋움체 Medium"/>
                <a:cs typeface="+mn-cs"/>
              </a:rPr>
              <a:t>(</a:t>
            </a: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8BF"/>
                </a:solidFill>
                <a:effectLst/>
                <a:uLnTx/>
                <a:uFillTx/>
                <a:latin typeface="KoPub돋움체 Medium"/>
                <a:ea typeface="KoPub돋움체 Medium"/>
                <a:cs typeface="+mn-cs"/>
              </a:rPr>
              <a:t>근로기준법 제</a:t>
            </a: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8BF"/>
                </a:solidFill>
                <a:effectLst/>
                <a:uLnTx/>
                <a:uFillTx/>
                <a:latin typeface="KoPub돋움체 Medium"/>
                <a:ea typeface="KoPub돋움체 Medium"/>
                <a:cs typeface="+mn-cs"/>
              </a:rPr>
              <a:t>76</a:t>
            </a: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8BF"/>
                </a:solidFill>
                <a:effectLst/>
                <a:uLnTx/>
                <a:uFillTx/>
                <a:latin typeface="KoPub돋움체 Medium"/>
                <a:ea typeface="KoPub돋움체 Medium"/>
                <a:cs typeface="+mn-cs"/>
              </a:rPr>
              <a:t>조의</a:t>
            </a:r>
            <a:r>
              <a:rPr lang="en-US" altLang="ko-KR" sz="1600" dirty="0">
                <a:solidFill>
                  <a:srgbClr val="0068BF"/>
                </a:solidFill>
                <a:latin typeface="KoPub돋움체 Medium"/>
                <a:ea typeface="KoPub돋움체 Medium"/>
              </a:rPr>
              <a:t>3</a:t>
            </a: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8BF"/>
                </a:solidFill>
                <a:effectLst/>
                <a:uLnTx/>
                <a:uFillTx/>
                <a:latin typeface="KoPub돋움체 Medium"/>
                <a:ea typeface="KoPub돋움체 Medium"/>
                <a:cs typeface="+mn-cs"/>
              </a:rPr>
              <a:t>) </a:t>
            </a: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68BF"/>
              </a:solidFill>
              <a:effectLst/>
              <a:uLnTx/>
              <a:uFillTx/>
              <a:latin typeface="KoPub돋움체 Medium"/>
              <a:ea typeface="KoPub돋움체 Medium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1629720"/>
      </p:ext>
    </p:extLst>
  </p:cSld>
  <p:clrMapOvr>
    <a:masterClrMapping/>
  </p:clrMapOvr>
</p:sld>
</file>

<file path=ppt/slides/slide4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CF0DBD74-7B52-4021-8BF6-3A2EA437367F}"/>
              </a:ext>
            </a:extLst>
          </p:cNvPr>
          <p:cNvCxnSpPr>
            <a:cxnSpLocks/>
          </p:cNvCxnSpPr>
          <p:nvPr/>
        </p:nvCxnSpPr>
        <p:spPr>
          <a:xfrm flipH="1">
            <a:off x="1498806" y="4841278"/>
            <a:ext cx="580839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CB104987-A2EE-4484-9042-3F5FF2617FCD}"/>
              </a:ext>
            </a:extLst>
          </p:cNvPr>
          <p:cNvCxnSpPr>
            <a:cxnSpLocks/>
          </p:cNvCxnSpPr>
          <p:nvPr/>
        </p:nvCxnSpPr>
        <p:spPr>
          <a:xfrm flipH="1">
            <a:off x="1206677" y="3668856"/>
            <a:ext cx="921453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A456489D-CE74-4098-92DC-5A3C9CA28AC9}"/>
              </a:ext>
            </a:extLst>
          </p:cNvPr>
          <p:cNvCxnSpPr>
            <a:cxnSpLocks/>
          </p:cNvCxnSpPr>
          <p:nvPr/>
        </p:nvCxnSpPr>
        <p:spPr>
          <a:xfrm flipH="1">
            <a:off x="895481" y="5963626"/>
            <a:ext cx="1232649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A3F03C32-FE65-4001-860B-33217CF706FF}"/>
              </a:ext>
            </a:extLst>
          </p:cNvPr>
          <p:cNvSpPr/>
          <p:nvPr/>
        </p:nvSpPr>
        <p:spPr>
          <a:xfrm>
            <a:off x="2048115" y="5490712"/>
            <a:ext cx="6696912" cy="666164"/>
          </a:xfrm>
          <a:prstGeom prst="roundRect">
            <a:avLst>
              <a:gd name="adj" fmla="val 10346"/>
            </a:avLst>
          </a:prstGeom>
          <a:solidFill>
            <a:srgbClr val="70AD47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66FF8444-F6A8-47DA-BD5F-C60552B1130E}"/>
              </a:ext>
            </a:extLst>
          </p:cNvPr>
          <p:cNvSpPr/>
          <p:nvPr/>
        </p:nvSpPr>
        <p:spPr>
          <a:xfrm>
            <a:off x="2048115" y="5868828"/>
            <a:ext cx="6696912" cy="615342"/>
          </a:xfrm>
          <a:prstGeom prst="roundRect">
            <a:avLst>
              <a:gd name="adj" fmla="val 10346"/>
            </a:avLst>
          </a:prstGeom>
          <a:solidFill>
            <a:srgbClr val="F7F7F7"/>
          </a:solidFill>
          <a:ln w="12700">
            <a:solidFill>
              <a:srgbClr val="70AD47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CB87071C-B999-4E04-BB69-F6E90C1724D5}"/>
              </a:ext>
            </a:extLst>
          </p:cNvPr>
          <p:cNvSpPr/>
          <p:nvPr/>
        </p:nvSpPr>
        <p:spPr>
          <a:xfrm>
            <a:off x="2048115" y="4301965"/>
            <a:ext cx="6696912" cy="666164"/>
          </a:xfrm>
          <a:prstGeom prst="roundRect">
            <a:avLst>
              <a:gd name="adj" fmla="val 10346"/>
            </a:avLst>
          </a:prstGeom>
          <a:solidFill>
            <a:srgbClr val="70AD47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98B1D349-3643-46C9-8C25-44AFADFAA2D1}"/>
              </a:ext>
            </a:extLst>
          </p:cNvPr>
          <p:cNvSpPr/>
          <p:nvPr/>
        </p:nvSpPr>
        <p:spPr>
          <a:xfrm>
            <a:off x="2048115" y="4680081"/>
            <a:ext cx="6696912" cy="615342"/>
          </a:xfrm>
          <a:prstGeom prst="roundRect">
            <a:avLst>
              <a:gd name="adj" fmla="val 10346"/>
            </a:avLst>
          </a:prstGeom>
          <a:solidFill>
            <a:srgbClr val="F7F7F7"/>
          </a:solidFill>
          <a:ln w="12700">
            <a:solidFill>
              <a:srgbClr val="70AD47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46ADE6E4-E19D-4952-80CE-6C9F395C61EA}"/>
              </a:ext>
            </a:extLst>
          </p:cNvPr>
          <p:cNvSpPr/>
          <p:nvPr/>
        </p:nvSpPr>
        <p:spPr>
          <a:xfrm>
            <a:off x="2048115" y="3103115"/>
            <a:ext cx="6696912" cy="666164"/>
          </a:xfrm>
          <a:prstGeom prst="roundRect">
            <a:avLst>
              <a:gd name="adj" fmla="val 10346"/>
            </a:avLst>
          </a:prstGeom>
          <a:solidFill>
            <a:srgbClr val="70AD47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1ECB30-F404-4B82-BB5D-A58B4F4E7096}"/>
              </a:ext>
            </a:extLst>
          </p:cNvPr>
          <p:cNvSpPr txBox="1"/>
          <p:nvPr/>
        </p:nvSpPr>
        <p:spPr>
          <a:xfrm>
            <a:off x="2085306" y="3105321"/>
            <a:ext cx="5870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bg1"/>
                </a:solidFill>
                <a:latin typeface="+mj-ea"/>
                <a:ea typeface="+mj-ea"/>
              </a:rPr>
              <a:t>직장 내의 지위를 이용하거나 업무와 관련</a:t>
            </a:r>
            <a:endParaRPr lang="en-US" altLang="ko-KR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C24944AE-1F8A-44D2-A169-6E91433BDD64}"/>
              </a:ext>
            </a:extLst>
          </p:cNvPr>
          <p:cNvSpPr/>
          <p:nvPr/>
        </p:nvSpPr>
        <p:spPr>
          <a:xfrm>
            <a:off x="2048115" y="3481231"/>
            <a:ext cx="6696912" cy="615342"/>
          </a:xfrm>
          <a:prstGeom prst="roundRect">
            <a:avLst>
              <a:gd name="adj" fmla="val 10346"/>
            </a:avLst>
          </a:prstGeom>
          <a:solidFill>
            <a:srgbClr val="F7F7F7"/>
          </a:solidFill>
          <a:ln w="12700">
            <a:solidFill>
              <a:srgbClr val="70AD47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95DCA7D6-4D1A-46C1-95B1-8D6278BE7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/>
              <a:t>직장 내 성희롱 예방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05893F-98A2-4445-9BDD-D35A3B9998F7}"/>
              </a:ext>
            </a:extLst>
          </p:cNvPr>
          <p:cNvSpPr txBox="1"/>
          <p:nvPr/>
        </p:nvSpPr>
        <p:spPr>
          <a:xfrm>
            <a:off x="2085306" y="4304433"/>
            <a:ext cx="5870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76213" algn="l"/>
              </a:tabLst>
            </a:pPr>
            <a:r>
              <a:rPr lang="ko-KR" altLang="en-US" sz="2000" dirty="0">
                <a:solidFill>
                  <a:schemeClr val="bg1"/>
                </a:solidFill>
                <a:latin typeface="+mj-ea"/>
                <a:ea typeface="+mj-ea"/>
              </a:rPr>
              <a:t>성적인 언어나 행동 등을 </a:t>
            </a:r>
            <a:r>
              <a:rPr lang="ko-KR" altLang="en-US" sz="2000" dirty="0" smtClean="0">
                <a:solidFill>
                  <a:schemeClr val="bg1"/>
                </a:solidFill>
                <a:latin typeface="+mj-ea"/>
                <a:ea typeface="+mj-ea"/>
              </a:rPr>
              <a:t>조건으로 한 </a:t>
            </a:r>
            <a:r>
              <a:rPr lang="ko-KR" altLang="en-US" sz="2000" dirty="0">
                <a:solidFill>
                  <a:schemeClr val="bg1"/>
                </a:solidFill>
                <a:latin typeface="+mj-ea"/>
                <a:ea typeface="+mj-ea"/>
              </a:rPr>
              <a:t>고용상의 불이익</a:t>
            </a:r>
            <a:endParaRPr lang="en-US" altLang="ko-KR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231ADA-3A73-4246-898A-E698781A0483}"/>
              </a:ext>
            </a:extLst>
          </p:cNvPr>
          <p:cNvSpPr txBox="1"/>
          <p:nvPr/>
        </p:nvSpPr>
        <p:spPr>
          <a:xfrm>
            <a:off x="2085306" y="5484195"/>
            <a:ext cx="5167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bg1"/>
                </a:solidFill>
                <a:latin typeface="+mj-ea"/>
                <a:ea typeface="+mj-ea"/>
              </a:rPr>
              <a:t>성적 굴욕감 또는 혐오감 유발</a:t>
            </a:r>
            <a:endParaRPr lang="en-US" altLang="ko-KR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1E0025-D616-4DDE-BA7A-85046FA664DB}"/>
              </a:ext>
            </a:extLst>
          </p:cNvPr>
          <p:cNvSpPr txBox="1"/>
          <p:nvPr/>
        </p:nvSpPr>
        <p:spPr>
          <a:xfrm>
            <a:off x="2031791" y="3501587"/>
            <a:ext cx="6713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직장 내의 지위를 이용하거나 업무와 관련이 있는 </a:t>
            </a: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경우라면 사업장 </a:t>
            </a: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밖이나 근무시간 외에도 성립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31791" y="4711601"/>
            <a:ext cx="6713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성적 언동이나 성적 요구에 불응한 것을 이유로 근로조건을 일방적으로 불리하게 하는 경우</a:t>
            </a:r>
            <a:endParaRPr lang="en-US" altLang="ko-KR" sz="16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31791" y="5879874"/>
            <a:ext cx="68613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성적 굴욕감 유발 여부의 판단은 피해자의 주관적인 사정을 고려하되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b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</a:b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사회통념상 합리적인 사람이 피해자의 입장이라면 취했을 판단과 대응을 함께 고려</a:t>
            </a:r>
            <a:endParaRPr lang="en-US" altLang="ko-KR" sz="16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17" name="직사각형 17">
            <a:extLst>
              <a:ext uri="{FF2B5EF4-FFF2-40B4-BE49-F238E27FC236}">
                <a16:creationId xmlns:a16="http://schemas.microsoft.com/office/drawing/2014/main" id="{4E459A7A-C818-4E72-A802-1B63A667A80E}"/>
              </a:ext>
            </a:extLst>
          </p:cNvPr>
          <p:cNvSpPr/>
          <p:nvPr/>
        </p:nvSpPr>
        <p:spPr>
          <a:xfrm rot="10800000" flipH="1">
            <a:off x="1768665" y="1231161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17">
            <a:extLst>
              <a:ext uri="{FF2B5EF4-FFF2-40B4-BE49-F238E27FC236}">
                <a16:creationId xmlns:a16="http://schemas.microsoft.com/office/drawing/2014/main" id="{B6851506-B48B-4570-B472-1C91B3D57354}"/>
              </a:ext>
            </a:extLst>
          </p:cNvPr>
          <p:cNvSpPr/>
          <p:nvPr/>
        </p:nvSpPr>
        <p:spPr>
          <a:xfrm rot="10800000" flipH="1">
            <a:off x="1117352" y="1231161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2F11035-056E-4B3D-8D64-BE5461BD4E33}"/>
              </a:ext>
            </a:extLst>
          </p:cNvPr>
          <p:cNvSpPr/>
          <p:nvPr/>
        </p:nvSpPr>
        <p:spPr>
          <a:xfrm>
            <a:off x="995669" y="1566567"/>
            <a:ext cx="7749358" cy="111892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1683804" y="1651775"/>
            <a:ext cx="7064991" cy="908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직장 내의 지위를 이용하거나 업무와 관련하여 다른 근로자에게 </a:t>
            </a:r>
            <a:b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</a:b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성적인 언동 등으로 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성적굴욕감 또는 혐오감을 느끼게 하거나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성적언동 및 기타 요구에 대한 불응을 이유로 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근로조건 및 고용상의 불이익을 주는 것</a:t>
            </a:r>
            <a:endParaRPr lang="ko-KR" altLang="en-US" spc="-100">
              <a:solidFill>
                <a:srgbClr val="0070c0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8D822304-3477-4908-BB62-A53EA9241C10}"/>
              </a:ext>
            </a:extLst>
          </p:cNvPr>
          <p:cNvSpPr/>
          <p:nvPr/>
        </p:nvSpPr>
        <p:spPr>
          <a:xfrm>
            <a:off x="1677459" y="1216232"/>
            <a:ext cx="2002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직장 내 성희롱이란 </a:t>
            </a: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BF8B43B7-C436-471E-964F-4296486B95E8}"/>
              </a:ext>
            </a:extLst>
          </p:cNvPr>
          <p:cNvSpPr/>
          <p:nvPr/>
        </p:nvSpPr>
        <p:spPr>
          <a:xfrm>
            <a:off x="484623" y="1216367"/>
            <a:ext cx="1088760" cy="10887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1C95B289-0058-4F5B-BA35-C659DB3AA646}"/>
              </a:ext>
            </a:extLst>
          </p:cNvPr>
          <p:cNvSpPr/>
          <p:nvPr/>
        </p:nvSpPr>
        <p:spPr>
          <a:xfrm>
            <a:off x="575716" y="1307460"/>
            <a:ext cx="906575" cy="9065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07DAC4EA-E50C-40CE-9236-3740F2AE2925}"/>
              </a:ext>
            </a:extLst>
          </p:cNvPr>
          <p:cNvSpPr/>
          <p:nvPr/>
        </p:nvSpPr>
        <p:spPr>
          <a:xfrm>
            <a:off x="803933" y="1526606"/>
            <a:ext cx="663343" cy="665266"/>
          </a:xfrm>
          <a:custGeom>
            <a:avLst/>
            <a:gdLst>
              <a:gd name="connsiteX0" fmla="*/ 306705 w 686203"/>
              <a:gd name="connsiteY0" fmla="*/ 0 h 676696"/>
              <a:gd name="connsiteX1" fmla="*/ 683107 w 686203"/>
              <a:gd name="connsiteY1" fmla="*/ 201525 h 676696"/>
              <a:gd name="connsiteX2" fmla="*/ 686203 w 686203"/>
              <a:gd name="connsiteY2" fmla="*/ 232237 h 676696"/>
              <a:gd name="connsiteX3" fmla="*/ 324268 w 686203"/>
              <a:gd name="connsiteY3" fmla="*/ 676316 h 676696"/>
              <a:gd name="connsiteX4" fmla="*/ 320504 w 686203"/>
              <a:gd name="connsiteY4" fmla="*/ 676696 h 676696"/>
              <a:gd name="connsiteX5" fmla="*/ 0 w 686203"/>
              <a:gd name="connsiteY5" fmla="*/ 455295 h 676696"/>
              <a:gd name="connsiteX6" fmla="*/ 306705 w 686203"/>
              <a:gd name="connsiteY6" fmla="*/ 0 h 676696"/>
              <a:gd name="connsiteX0" fmla="*/ 321945 w 686203"/>
              <a:gd name="connsiteY0" fmla="*/ 0 h 665266"/>
              <a:gd name="connsiteX1" fmla="*/ 683107 w 686203"/>
              <a:gd name="connsiteY1" fmla="*/ 190095 h 665266"/>
              <a:gd name="connsiteX2" fmla="*/ 686203 w 686203"/>
              <a:gd name="connsiteY2" fmla="*/ 220807 h 665266"/>
              <a:gd name="connsiteX3" fmla="*/ 324268 w 686203"/>
              <a:gd name="connsiteY3" fmla="*/ 664886 h 665266"/>
              <a:gd name="connsiteX4" fmla="*/ 320504 w 686203"/>
              <a:gd name="connsiteY4" fmla="*/ 665266 h 665266"/>
              <a:gd name="connsiteX5" fmla="*/ 0 w 686203"/>
              <a:gd name="connsiteY5" fmla="*/ 443865 h 665266"/>
              <a:gd name="connsiteX6" fmla="*/ 321945 w 686203"/>
              <a:gd name="connsiteY6" fmla="*/ 0 h 665266"/>
              <a:gd name="connsiteX0" fmla="*/ 299085 w 663343"/>
              <a:gd name="connsiteY0" fmla="*/ 0 h 665266"/>
              <a:gd name="connsiteX1" fmla="*/ 660247 w 663343"/>
              <a:gd name="connsiteY1" fmla="*/ 190095 h 665266"/>
              <a:gd name="connsiteX2" fmla="*/ 663343 w 663343"/>
              <a:gd name="connsiteY2" fmla="*/ 220807 h 665266"/>
              <a:gd name="connsiteX3" fmla="*/ 301408 w 663343"/>
              <a:gd name="connsiteY3" fmla="*/ 664886 h 665266"/>
              <a:gd name="connsiteX4" fmla="*/ 297644 w 663343"/>
              <a:gd name="connsiteY4" fmla="*/ 665266 h 665266"/>
              <a:gd name="connsiteX5" fmla="*/ 0 w 663343"/>
              <a:gd name="connsiteY5" fmla="*/ 457200 h 665266"/>
              <a:gd name="connsiteX6" fmla="*/ 299085 w 663343"/>
              <a:gd name="connsiteY6" fmla="*/ 0 h 665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3343" h="665266">
                <a:moveTo>
                  <a:pt x="299085" y="0"/>
                </a:moveTo>
                <a:lnTo>
                  <a:pt x="660247" y="190095"/>
                </a:lnTo>
                <a:lnTo>
                  <a:pt x="663343" y="220807"/>
                </a:lnTo>
                <a:cubicBezTo>
                  <a:pt x="663343" y="439858"/>
                  <a:pt x="507964" y="622619"/>
                  <a:pt x="301408" y="664886"/>
                </a:cubicBezTo>
                <a:lnTo>
                  <a:pt x="297644" y="665266"/>
                </a:lnTo>
                <a:lnTo>
                  <a:pt x="0" y="457200"/>
                </a:lnTo>
                <a:lnTo>
                  <a:pt x="299085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8BEBEB50-D550-4F89-ABA5-86A45A76A6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318" y="1527564"/>
            <a:ext cx="568329" cy="463151"/>
          </a:xfrm>
          <a:prstGeom prst="rect">
            <a:avLst/>
          </a:prstGeom>
        </p:spPr>
      </p:pic>
      <p:sp>
        <p:nvSpPr>
          <p:cNvPr id="41" name="직사각형 40">
            <a:extLst>
              <a:ext uri="{FF2B5EF4-FFF2-40B4-BE49-F238E27FC236}">
                <a16:creationId xmlns:a16="http://schemas.microsoft.com/office/drawing/2014/main" id="{441F5D47-13A5-427C-95E1-A2CBCFA9F766}"/>
              </a:ext>
            </a:extLst>
          </p:cNvPr>
          <p:cNvSpPr/>
          <p:nvPr/>
        </p:nvSpPr>
        <p:spPr>
          <a:xfrm>
            <a:off x="3835612" y="1210136"/>
            <a:ext cx="17988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>
                <a:solidFill>
                  <a:srgbClr val="0068BF"/>
                </a:solidFill>
              </a:rPr>
              <a:t>(</a:t>
            </a:r>
            <a:r>
              <a:rPr lang="ko-KR" altLang="en-US" sz="1600">
                <a:solidFill>
                  <a:srgbClr val="0068BF"/>
                </a:solidFill>
              </a:rPr>
              <a:t>남녀고평법 제</a:t>
            </a:r>
            <a:r>
              <a:rPr lang="en-US" altLang="ko-KR" sz="1600">
                <a:solidFill>
                  <a:srgbClr val="0068BF"/>
                </a:solidFill>
              </a:rPr>
              <a:t>2</a:t>
            </a:r>
            <a:r>
              <a:rPr lang="ko-KR" altLang="en-US" sz="1600">
                <a:solidFill>
                  <a:srgbClr val="0068BF"/>
                </a:solidFill>
              </a:rPr>
              <a:t>조</a:t>
            </a:r>
            <a:r>
              <a:rPr lang="en-US" altLang="ko-KR" sz="1600">
                <a:solidFill>
                  <a:srgbClr val="0068BF"/>
                </a:solidFill>
              </a:rPr>
              <a:t>)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DF15C83-1D5C-4FE6-9458-FABA5FFDCCC8}"/>
              </a:ext>
            </a:extLst>
          </p:cNvPr>
          <p:cNvSpPr txBox="1"/>
          <p:nvPr/>
        </p:nvSpPr>
        <p:spPr>
          <a:xfrm>
            <a:off x="118925" y="4232748"/>
            <a:ext cx="12617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/>
              <a:t>직장내 성희롱 </a:t>
            </a:r>
            <a:r>
              <a:rPr lang="ko-KR" altLang="en-US" sz="2000">
                <a:latin typeface="+mj-ea"/>
                <a:ea typeface="+mj-ea"/>
              </a:rPr>
              <a:t>성립요건</a:t>
            </a:r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2ADE4FF0-BF3D-49DB-9424-F83B6AEB38B3}"/>
              </a:ext>
            </a:extLst>
          </p:cNvPr>
          <p:cNvSpPr/>
          <p:nvPr/>
        </p:nvSpPr>
        <p:spPr>
          <a:xfrm>
            <a:off x="-8735" y="3086411"/>
            <a:ext cx="1588993" cy="3246780"/>
          </a:xfrm>
          <a:custGeom>
            <a:avLst/>
            <a:gdLst>
              <a:gd name="connsiteX0" fmla="*/ 0 w 1588993"/>
              <a:gd name="connsiteY0" fmla="*/ 0 h 3246780"/>
              <a:gd name="connsiteX1" fmla="*/ 129943 w 1588993"/>
              <a:gd name="connsiteY1" fmla="*/ 6562 h 3246780"/>
              <a:gd name="connsiteX2" fmla="*/ 1588993 w 1588993"/>
              <a:gd name="connsiteY2" fmla="*/ 1623390 h 3246780"/>
              <a:gd name="connsiteX3" fmla="*/ 129943 w 1588993"/>
              <a:gd name="connsiteY3" fmla="*/ 3240218 h 3246780"/>
              <a:gd name="connsiteX4" fmla="*/ 0 w 1588993"/>
              <a:gd name="connsiteY4" fmla="*/ 3246780 h 3246780"/>
              <a:gd name="connsiteX5" fmla="*/ 0 w 1588993"/>
              <a:gd name="connsiteY5" fmla="*/ 3142863 h 3246780"/>
              <a:gd name="connsiteX6" fmla="*/ 119318 w 1588993"/>
              <a:gd name="connsiteY6" fmla="*/ 3136838 h 3246780"/>
              <a:gd name="connsiteX7" fmla="*/ 1485076 w 1588993"/>
              <a:gd name="connsiteY7" fmla="*/ 1623390 h 3246780"/>
              <a:gd name="connsiteX8" fmla="*/ 119318 w 1588993"/>
              <a:gd name="connsiteY8" fmla="*/ 109942 h 3246780"/>
              <a:gd name="connsiteX9" fmla="*/ 0 w 1588993"/>
              <a:gd name="connsiteY9" fmla="*/ 103917 h 3246780"/>
              <a:gd name="connsiteX10" fmla="*/ 0 w 1588993"/>
              <a:gd name="connsiteY10" fmla="*/ 0 h 3246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88993" h="3246780">
                <a:moveTo>
                  <a:pt x="0" y="0"/>
                </a:moveTo>
                <a:lnTo>
                  <a:pt x="129943" y="6562"/>
                </a:lnTo>
                <a:cubicBezTo>
                  <a:pt x="949470" y="89789"/>
                  <a:pt x="1588993" y="781905"/>
                  <a:pt x="1588993" y="1623390"/>
                </a:cubicBezTo>
                <a:cubicBezTo>
                  <a:pt x="1588993" y="2464875"/>
                  <a:pt x="949470" y="3156991"/>
                  <a:pt x="129943" y="3240218"/>
                </a:cubicBezTo>
                <a:lnTo>
                  <a:pt x="0" y="3246780"/>
                </a:lnTo>
                <a:lnTo>
                  <a:pt x="0" y="3142863"/>
                </a:lnTo>
                <a:lnTo>
                  <a:pt x="119318" y="3136838"/>
                </a:lnTo>
                <a:cubicBezTo>
                  <a:pt x="886444" y="3058932"/>
                  <a:pt x="1485076" y="2411070"/>
                  <a:pt x="1485076" y="1623390"/>
                </a:cubicBezTo>
                <a:cubicBezTo>
                  <a:pt x="1485076" y="835710"/>
                  <a:pt x="886444" y="187848"/>
                  <a:pt x="119318" y="109942"/>
                </a:cubicBezTo>
                <a:lnTo>
                  <a:pt x="0" y="103917"/>
                </a:lnTo>
                <a:lnTo>
                  <a:pt x="0" y="0"/>
                </a:lnTo>
                <a:close/>
              </a:path>
            </a:pathLst>
          </a:custGeom>
          <a:solidFill>
            <a:srgbClr val="FF78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7" name="그룹 36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38" name="직각 삼각형 37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40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40" name="자유형: 도형 36">
            <a:extLst>
              <a:ext uri="{FF2B5EF4-FFF2-40B4-BE49-F238E27FC236}">
                <a16:creationId xmlns:a16="http://schemas.microsoft.com/office/drawing/2014/main" id="{DBAE2FC9-4032-45EF-A92F-DD7DE1763C50}"/>
              </a:ext>
            </a:extLst>
          </p:cNvPr>
          <p:cNvSpPr/>
          <p:nvPr/>
        </p:nvSpPr>
        <p:spPr>
          <a:xfrm>
            <a:off x="0" y="-12187"/>
            <a:ext cx="3374967" cy="288184"/>
          </a:xfrm>
          <a:custGeom>
            <a:avLst/>
            <a:gdLst>
              <a:gd name="connsiteX0" fmla="*/ 0 w 2405175"/>
              <a:gd name="connsiteY0" fmla="*/ 0 h 288184"/>
              <a:gd name="connsiteX1" fmla="*/ 1173275 w 2405175"/>
              <a:gd name="connsiteY1" fmla="*/ 0 h 288184"/>
              <a:gd name="connsiteX2" fmla="*/ 1889760 w 2405175"/>
              <a:gd name="connsiteY2" fmla="*/ 0 h 288184"/>
              <a:gd name="connsiteX3" fmla="*/ 2405175 w 2405175"/>
              <a:gd name="connsiteY3" fmla="*/ 0 h 288184"/>
              <a:gd name="connsiteX4" fmla="*/ 2257855 w 2405175"/>
              <a:gd name="connsiteY4" fmla="*/ 283104 h 288184"/>
              <a:gd name="connsiteX5" fmla="*/ 1173275 w 2405175"/>
              <a:gd name="connsiteY5" fmla="*/ 288184 h 288184"/>
              <a:gd name="connsiteX6" fmla="*/ 1173275 w 2405175"/>
              <a:gd name="connsiteY6" fmla="*/ 284602 h 288184"/>
              <a:gd name="connsiteX7" fmla="*/ 0 w 2405175"/>
              <a:gd name="connsiteY7" fmla="*/ 288184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5175" h="288184">
                <a:moveTo>
                  <a:pt x="0" y="0"/>
                </a:moveTo>
                <a:lnTo>
                  <a:pt x="1173275" y="0"/>
                </a:lnTo>
                <a:lnTo>
                  <a:pt x="1889760" y="0"/>
                </a:lnTo>
                <a:lnTo>
                  <a:pt x="2405175" y="0"/>
                </a:lnTo>
                <a:lnTo>
                  <a:pt x="2257855" y="283104"/>
                </a:lnTo>
                <a:lnTo>
                  <a:pt x="1173275" y="288184"/>
                </a:lnTo>
                <a:lnTo>
                  <a:pt x="1173275" y="284602"/>
                </a:lnTo>
                <a:lnTo>
                  <a:pt x="0" y="288184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-8736" y="-20140"/>
            <a:ext cx="3211618" cy="294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400" spc="-250">
                <a:solidFill>
                  <a:schemeClr val="bg1"/>
                </a:solidFill>
                <a:latin typeface="나눔명조 ExtraBold"/>
                <a:ea typeface="나눔명조 ExtraBold"/>
              </a:rPr>
              <a:t>Ⅴ</a:t>
            </a:r>
            <a:r>
              <a:rPr lang="en-US" altLang="ko-KR" sz="1400" spc="-250">
                <a:solidFill>
                  <a:schemeClr val="bg1"/>
                </a:solidFill>
              </a:rPr>
              <a:t>.  </a:t>
            </a:r>
            <a:r>
              <a:rPr lang="ko-KR" altLang="en-US" sz="1400" spc="-250">
                <a:solidFill>
                  <a:schemeClr val="bg1"/>
                </a:solidFill>
              </a:rPr>
              <a:t>직장내 괴롭힘 금지</a:t>
            </a:r>
            <a:r>
              <a:rPr lang="en-US" altLang="ko-KR" sz="1400" spc="-250">
                <a:solidFill>
                  <a:schemeClr val="bg1"/>
                </a:solidFill>
              </a:rPr>
              <a:t>,  </a:t>
            </a:r>
            <a:r>
              <a:rPr lang="ko-KR" altLang="en-US" sz="1400" spc="-250">
                <a:solidFill>
                  <a:schemeClr val="bg1"/>
                </a:solidFill>
              </a:rPr>
              <a:t>성희롱 예방 </a:t>
            </a:r>
            <a:r>
              <a:rPr lang="en-US" altLang="ko-KR" sz="1400" spc="-250">
                <a:solidFill>
                  <a:schemeClr val="bg1"/>
                </a:solidFill>
              </a:rPr>
              <a:t>&amp; </a:t>
            </a:r>
            <a:r>
              <a:rPr lang="ko-KR" altLang="en-US" sz="1400" spc="-250">
                <a:solidFill>
                  <a:schemeClr val="bg1"/>
                </a:solidFill>
              </a:rPr>
              <a:t>모성보호</a:t>
            </a:r>
            <a:endParaRPr lang="ko-KR" altLang="en-US" sz="1400" spc="-25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83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사각형: 둥근 모서리 36"/>
          <p:cNvSpPr/>
          <p:nvPr/>
        </p:nvSpPr>
        <p:spPr>
          <a:xfrm>
            <a:off x="395889" y="4311628"/>
            <a:ext cx="4321154" cy="666164"/>
          </a:xfrm>
          <a:prstGeom prst="roundRect">
            <a:avLst>
              <a:gd name="adj" fmla="val 10346"/>
            </a:avLst>
          </a:prstGeom>
          <a:solidFill>
            <a:srgbClr val="70ad47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vert="horz" wrap="square" lIns="91440" tIns="45720" rIns="91440" bIns="45720" anchor="ctr" anchorCtr="0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endParaRPr lang="ko-KR" altLang="en-US" sz="2000">
              <a:solidFill>
                <a:schemeClr val="bg1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38" name="사각형: 둥근 모서리 37"/>
          <p:cNvSpPr/>
          <p:nvPr/>
        </p:nvSpPr>
        <p:spPr>
          <a:xfrm>
            <a:off x="395888" y="4727435"/>
            <a:ext cx="8204223" cy="1949590"/>
          </a:xfrm>
          <a:prstGeom prst="roundRect">
            <a:avLst>
              <a:gd name="adj" fmla="val 2975"/>
            </a:avLst>
          </a:prstGeom>
          <a:solidFill>
            <a:schemeClr val="bg1"/>
          </a:solidFill>
          <a:ln w="28575">
            <a:solidFill>
              <a:srgbClr val="70ad47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vert="horz" wrap="square" lIns="91440" tIns="45720" rIns="91440" bIns="45720" anchor="ctr" anchorCtr="0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32" name="사각형: 둥근 모서리 31"/>
          <p:cNvSpPr/>
          <p:nvPr/>
        </p:nvSpPr>
        <p:spPr>
          <a:xfrm>
            <a:off x="395889" y="1240102"/>
            <a:ext cx="4781508" cy="666164"/>
          </a:xfrm>
          <a:prstGeom prst="roundRect">
            <a:avLst>
              <a:gd name="adj" fmla="val 10346"/>
            </a:avLst>
          </a:prstGeom>
          <a:solidFill>
            <a:srgbClr val="70ad47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vert="horz" wrap="square" lIns="91440" tIns="45720" rIns="91440" bIns="45720" anchor="ctr" anchorCtr="0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endParaRPr lang="ko-KR" altLang="en-US" sz="2000">
              <a:solidFill>
                <a:schemeClr val="bg1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33" name="사각형: 둥근 모서리 32"/>
          <p:cNvSpPr/>
          <p:nvPr/>
        </p:nvSpPr>
        <p:spPr>
          <a:xfrm>
            <a:off x="395888" y="1664478"/>
            <a:ext cx="8204223" cy="2424720"/>
          </a:xfrm>
          <a:prstGeom prst="roundRect">
            <a:avLst>
              <a:gd name="adj" fmla="val 2975"/>
            </a:avLst>
          </a:prstGeom>
          <a:solidFill>
            <a:schemeClr val="bg1"/>
          </a:solidFill>
          <a:ln w="28575">
            <a:solidFill>
              <a:srgbClr val="70ad47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vert="horz" wrap="square" lIns="91440" tIns="45720" rIns="91440" bIns="45720" anchor="ctr" anchorCtr="0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 fontScale="90000"/>
          </a:bodyPr>
          <a:lstStyle/>
          <a:p>
            <a:pPr lvl="0">
              <a:defRPr/>
            </a:pPr>
            <a:r>
              <a:rPr lang="ko-KR" altLang="en-US"/>
              <a:t>직장 내 성희롱 예방</a:t>
            </a:r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12949" y="1240547"/>
            <a:ext cx="4847328" cy="395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spc="-100">
                <a:solidFill>
                  <a:schemeClr val="bg1"/>
                </a:solidFill>
                <a:latin typeface="+mj-ea"/>
                <a:ea typeface="+mj-ea"/>
                <a:cs typeface="+mn-cs"/>
              </a:rPr>
              <a:t>직장 내 성희롱 발생 시 사업주의 조치 의무</a:t>
            </a:r>
            <a:endParaRPr lang="en-US" altLang="ko-KR" sz="2000" spc="-100">
              <a:solidFill>
                <a:schemeClr val="bg1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0150" y="1769285"/>
            <a:ext cx="5526801" cy="1686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lnSpc>
                <a:spcPts val="2160"/>
              </a:lnSpc>
              <a:spcAft>
                <a:spcPts val="400"/>
              </a:spcAft>
              <a:buFont typeface="Arial"/>
              <a:buChar char="•"/>
              <a:defRPr/>
            </a:pPr>
            <a:r>
              <a:rPr lang="ko-KR" altLang="en-US">
                <a:solidFill>
                  <a:schemeClr val="tx1"/>
                </a:solidFill>
                <a:latin typeface="+mj-ea"/>
                <a:ea typeface="+mj-ea"/>
                <a:cs typeface="+mn-cs"/>
              </a:rPr>
              <a:t>신고 접수 또는 인지 시</a:t>
            </a:r>
            <a:r>
              <a:rPr lang="en-US" altLang="ko-KR">
                <a:solidFill>
                  <a:schemeClr val="tx1"/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>
                <a:solidFill>
                  <a:schemeClr val="tx1"/>
                </a:solidFill>
                <a:latin typeface="+mj-ea"/>
                <a:ea typeface="+mj-ea"/>
                <a:cs typeface="+mn-cs"/>
              </a:rPr>
              <a:t>지체 없이 사실확인 조사</a:t>
            </a:r>
            <a:endParaRPr lang="ko-KR" altLang="en-US">
              <a:solidFill>
                <a:schemeClr val="tx1"/>
              </a:solidFill>
              <a:latin typeface="+mj-ea"/>
              <a:ea typeface="+mj-ea"/>
              <a:cs typeface="+mn-cs"/>
            </a:endParaRPr>
          </a:p>
          <a:p>
            <a:pPr marL="285750" lvl="0" indent="-285750">
              <a:lnSpc>
                <a:spcPts val="2160"/>
              </a:lnSpc>
              <a:spcAft>
                <a:spcPts val="400"/>
              </a:spcAft>
              <a:buFont typeface="Arial"/>
              <a:buChar char="•"/>
              <a:defRPr/>
            </a:pPr>
            <a:r>
              <a:rPr lang="ko-KR" altLang="en-US">
                <a:solidFill>
                  <a:schemeClr val="tx1"/>
                </a:solidFill>
                <a:latin typeface="+mj-ea"/>
                <a:ea typeface="+mj-ea"/>
                <a:cs typeface="+mn-cs"/>
              </a:rPr>
              <a:t>피해 근로자 요청시 적절한 조치</a:t>
            </a:r>
            <a:endParaRPr lang="ko-KR" altLang="en-US">
              <a:solidFill>
                <a:schemeClr val="tx1"/>
              </a:solidFill>
              <a:latin typeface="+mj-ea"/>
              <a:ea typeface="+mj-ea"/>
              <a:cs typeface="+mn-cs"/>
            </a:endParaRPr>
          </a:p>
          <a:p>
            <a:pPr marL="285750" lvl="0" indent="-285750">
              <a:lnSpc>
                <a:spcPts val="2160"/>
              </a:lnSpc>
              <a:spcAft>
                <a:spcPts val="400"/>
              </a:spcAft>
              <a:buFont typeface="Arial"/>
              <a:buChar char="•"/>
              <a:defRPr/>
            </a:pPr>
            <a:r>
              <a:rPr lang="ko-KR" altLang="en-US">
                <a:solidFill>
                  <a:schemeClr val="tx1"/>
                </a:solidFill>
                <a:latin typeface="+mj-ea"/>
                <a:ea typeface="+mj-ea"/>
                <a:cs typeface="+mn-cs"/>
              </a:rPr>
              <a:t>행위자에 대한 징계 등 조치</a:t>
            </a:r>
            <a:endParaRPr lang="ko-KR" altLang="en-US">
              <a:solidFill>
                <a:schemeClr val="tx1"/>
              </a:solidFill>
              <a:latin typeface="+mj-ea"/>
              <a:ea typeface="+mj-ea"/>
            </a:endParaRPr>
          </a:p>
          <a:p>
            <a:pPr marL="0" lvl="0" indent="0">
              <a:lnSpc>
                <a:spcPts val="2160"/>
              </a:lnSpc>
              <a:spcAft>
                <a:spcPts val="400"/>
              </a:spcAft>
              <a:buFont typeface="Arial"/>
              <a:buNone/>
              <a:defRPr/>
            </a:pPr>
            <a:r>
              <a:rPr lang="ko-KR" altLang="en-US" sz="1200">
                <a:solidFill>
                  <a:schemeClr val="tx1"/>
                </a:solidFill>
                <a:latin typeface="+mj-ea"/>
                <a:ea typeface="+mj-ea"/>
              </a:rPr>
              <a:t>      </a:t>
            </a:r>
            <a:r>
              <a:rPr lang="en-US" altLang="ko-KR" sz="1200">
                <a:solidFill>
                  <a:schemeClr val="tx1"/>
                </a:solidFill>
                <a:latin typeface="+mj-ea"/>
                <a:ea typeface="+mj-ea"/>
              </a:rPr>
              <a:t> * ‘26.11</a:t>
            </a:r>
            <a:r>
              <a:rPr lang="ko-KR" altLang="en-US" sz="1200">
                <a:solidFill>
                  <a:schemeClr val="tx1"/>
                </a:solidFill>
                <a:latin typeface="+mj-ea"/>
                <a:ea typeface="+mj-ea"/>
              </a:rPr>
              <a:t>월 부터 법인 대표자</a:t>
            </a:r>
            <a:r>
              <a:rPr lang="en-US" altLang="ko-KR" sz="120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1200">
                <a:solidFill>
                  <a:schemeClr val="tx1"/>
                </a:solidFill>
                <a:latin typeface="+mj-ea"/>
                <a:ea typeface="+mj-ea"/>
              </a:rPr>
              <a:t>친족포함</a:t>
            </a:r>
            <a:r>
              <a:rPr lang="en-US" altLang="ko-KR" sz="1200">
                <a:solidFill>
                  <a:schemeClr val="tx1"/>
                </a:solidFill>
                <a:latin typeface="+mj-ea"/>
                <a:ea typeface="+mj-ea"/>
              </a:rPr>
              <a:t>)</a:t>
            </a:r>
            <a:r>
              <a:rPr lang="ko-KR" altLang="en-US" sz="1200">
                <a:solidFill>
                  <a:schemeClr val="tx1"/>
                </a:solidFill>
                <a:latin typeface="+mj-ea"/>
                <a:ea typeface="+mj-ea"/>
              </a:rPr>
              <a:t>의 성희롱에 대해서는 과태료 부과</a:t>
            </a:r>
            <a:endParaRPr lang="ko-KR" altLang="en-US" sz="1200">
              <a:solidFill>
                <a:schemeClr val="tx1"/>
              </a:solidFill>
              <a:latin typeface="+mj-ea"/>
              <a:ea typeface="+mj-ea"/>
            </a:endParaRPr>
          </a:p>
          <a:p>
            <a:pPr marL="285750" lvl="0" indent="-285750">
              <a:lnSpc>
                <a:spcPts val="2160"/>
              </a:lnSpc>
              <a:spcAft>
                <a:spcPts val="400"/>
              </a:spcAft>
              <a:buFont typeface="Arial"/>
              <a:buChar char="•"/>
              <a:defRPr/>
            </a:pPr>
            <a:r>
              <a:rPr lang="ko-KR" altLang="en-US">
                <a:solidFill>
                  <a:schemeClr val="tx1"/>
                </a:solidFill>
                <a:latin typeface="+mj-ea"/>
                <a:ea typeface="+mj-ea"/>
                <a:cs typeface="+mn-cs"/>
              </a:rPr>
              <a:t>조사과정에서 알게 된 비밀 등 누설 금지</a:t>
            </a:r>
            <a:endParaRPr lang="en-US" altLang="ko-KR" sz="1400">
              <a:solidFill>
                <a:schemeClr val="tx1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50150" y="3463407"/>
            <a:ext cx="5526801" cy="3652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lnSpc>
                <a:spcPts val="2160"/>
              </a:lnSpc>
              <a:spcAft>
                <a:spcPts val="400"/>
              </a:spcAft>
              <a:buFont typeface="Arial"/>
              <a:buChar char="•"/>
              <a:defRPr/>
            </a:pP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피해 근로자 및 신고자에 불리한 처우 금지</a:t>
            </a:r>
            <a:endParaRPr lang="en-US" altLang="ko-KR" sz="14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grpSp>
        <p:nvGrpSpPr>
          <p:cNvPr id="34" name="그룹 33"/>
          <p:cNvGrpSpPr/>
          <p:nvPr/>
        </p:nvGrpSpPr>
        <p:grpSpPr>
          <a:xfrm rot="0">
            <a:off x="1151196" y="3194815"/>
            <a:ext cx="6693606" cy="22860"/>
            <a:chOff x="426719" y="4672303"/>
            <a:chExt cx="8305801" cy="22860"/>
          </a:xfrm>
        </p:grpSpPr>
        <p:cxnSp>
          <p:nvCxnSpPr>
            <p:cNvPr id="35" name="직선 연결선 34"/>
            <p:cNvCxnSpPr/>
            <p:nvPr/>
          </p:nvCxnSpPr>
          <p:spPr>
            <a:xfrm>
              <a:off x="426719" y="4695163"/>
              <a:ext cx="8305801" cy="0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연결선 35"/>
            <p:cNvCxnSpPr/>
            <p:nvPr/>
          </p:nvCxnSpPr>
          <p:spPr>
            <a:xfrm>
              <a:off x="426719" y="4672303"/>
              <a:ext cx="83058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그룹 21"/>
          <p:cNvGrpSpPr/>
          <p:nvPr/>
        </p:nvGrpSpPr>
        <p:grpSpPr>
          <a:xfrm rot="543637">
            <a:off x="6092280" y="2115109"/>
            <a:ext cx="2174753" cy="787667"/>
            <a:chOff x="5962017" y="1398328"/>
            <a:chExt cx="2719891" cy="968085"/>
          </a:xfrm>
        </p:grpSpPr>
        <p:sp>
          <p:nvSpPr>
            <p:cNvPr id="23" name="직사각형 22"/>
            <p:cNvSpPr/>
            <p:nvPr/>
          </p:nvSpPr>
          <p:spPr>
            <a:xfrm rot="21055768">
              <a:off x="6303985" y="1398328"/>
              <a:ext cx="2044344" cy="9364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 sz="1400"/>
            </a:p>
          </p:txBody>
        </p:sp>
        <p:pic>
          <p:nvPicPr>
            <p:cNvPr id="25" name="그림 24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 rot="21056376">
              <a:off x="6302858" y="1401996"/>
              <a:ext cx="2038211" cy="964417"/>
            </a:xfrm>
            <a:prstGeom prst="rect">
              <a:avLst/>
            </a:prstGeom>
          </p:spPr>
        </p:pic>
        <p:sp>
          <p:nvSpPr>
            <p:cNvPr id="26" name="직사각형 25"/>
            <p:cNvSpPr/>
            <p:nvPr/>
          </p:nvSpPr>
          <p:spPr>
            <a:xfrm rot="21056376">
              <a:off x="5962372" y="1505005"/>
              <a:ext cx="2719891" cy="7094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 sz="1600">
                  <a:solidFill>
                    <a:srgbClr val="be1e2d"/>
                  </a:solidFill>
                  <a:latin typeface="+mj-ea"/>
                  <a:ea typeface="+mj-ea"/>
                  <a:cs typeface="+mn-cs"/>
                </a:rPr>
                <a:t>위반 시 </a:t>
              </a:r>
              <a:r>
                <a:rPr lang="en-US" altLang="ko-KR" sz="1600">
                  <a:solidFill>
                    <a:srgbClr val="be1e2d"/>
                  </a:solidFill>
                  <a:latin typeface="+mj-ea"/>
                  <a:ea typeface="+mj-ea"/>
                  <a:cs typeface="+mn-cs"/>
                </a:rPr>
                <a:t>500</a:t>
              </a:r>
              <a:r>
                <a:rPr lang="ko-KR" altLang="en-US" sz="1600">
                  <a:solidFill>
                    <a:srgbClr val="be1e2d"/>
                  </a:solidFill>
                  <a:latin typeface="+mj-ea"/>
                  <a:ea typeface="+mj-ea"/>
                  <a:cs typeface="+mn-cs"/>
                </a:rPr>
                <a:t>만원</a:t>
              </a:r>
              <a:endParaRPr lang="ko-KR" altLang="en-US" sz="1600">
                <a:solidFill>
                  <a:srgbClr val="be1e2d"/>
                </a:solidFill>
                <a:latin typeface="+mj-ea"/>
                <a:ea typeface="+mj-ea"/>
                <a:cs typeface="+mn-cs"/>
              </a:endParaRPr>
            </a:p>
            <a:p>
              <a:pPr lvl="0" algn="ctr">
                <a:defRPr/>
              </a:pPr>
              <a:r>
                <a:rPr lang="ko-KR" altLang="en-US" sz="1600">
                  <a:solidFill>
                    <a:srgbClr val="be1e2d"/>
                  </a:solidFill>
                  <a:latin typeface="+mj-ea"/>
                  <a:ea typeface="+mj-ea"/>
                  <a:cs typeface="+mn-cs"/>
                </a:rPr>
                <a:t>이하의 과태료</a:t>
              </a:r>
              <a:endParaRPr lang="ko-KR" altLang="en-US" sz="1600">
                <a:solidFill>
                  <a:srgbClr val="be1e2d"/>
                </a:solidFill>
                <a:latin typeface="+mj-ea"/>
                <a:ea typeface="+mj-ea"/>
                <a:cs typeface="+mn-cs"/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 rot="543637">
            <a:off x="6089154" y="3252188"/>
            <a:ext cx="2174753" cy="787667"/>
            <a:chOff x="5969893" y="1398328"/>
            <a:chExt cx="2719891" cy="968085"/>
          </a:xfrm>
        </p:grpSpPr>
        <p:sp>
          <p:nvSpPr>
            <p:cNvPr id="28" name="직사각형 27"/>
            <p:cNvSpPr/>
            <p:nvPr/>
          </p:nvSpPr>
          <p:spPr>
            <a:xfrm rot="21055768">
              <a:off x="6303985" y="1398328"/>
              <a:ext cx="2044344" cy="9364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 sz="1400"/>
            </a:p>
          </p:txBody>
        </p:sp>
        <p:pic>
          <p:nvPicPr>
            <p:cNvPr id="29" name="그림 28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 rot="21056376">
              <a:off x="6302858" y="1401996"/>
              <a:ext cx="2038211" cy="964417"/>
            </a:xfrm>
            <a:prstGeom prst="rect">
              <a:avLst/>
            </a:prstGeom>
          </p:spPr>
        </p:pic>
        <p:sp>
          <p:nvSpPr>
            <p:cNvPr id="30" name="직사각형 29"/>
            <p:cNvSpPr/>
            <p:nvPr/>
          </p:nvSpPr>
          <p:spPr>
            <a:xfrm rot="21056376">
              <a:off x="5968370" y="1498726"/>
              <a:ext cx="2719891" cy="6997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ko-KR" sz="1600" spc="-150">
                  <a:solidFill>
                    <a:srgbClr val="be1e2d"/>
                  </a:solidFill>
                  <a:latin typeface="+mj-ea"/>
                  <a:ea typeface="+mj-ea"/>
                  <a:cs typeface="+mn-cs"/>
                </a:rPr>
                <a:t>3</a:t>
              </a:r>
              <a:r>
                <a:rPr lang="ko-KR" altLang="en-US" sz="1600" spc="-150">
                  <a:solidFill>
                    <a:srgbClr val="be1e2d"/>
                  </a:solidFill>
                  <a:latin typeface="+mj-ea"/>
                  <a:ea typeface="+mj-ea"/>
                  <a:cs typeface="+mn-cs"/>
                </a:rPr>
                <a:t>년 이하 징역 또는 </a:t>
              </a:r>
              <a:br>
                <a:rPr lang="en-US" altLang="ko-KR" sz="1600" spc="-150">
                  <a:solidFill>
                    <a:srgbClr val="be1e2d"/>
                  </a:solidFill>
                  <a:latin typeface="+mj-ea"/>
                  <a:ea typeface="+mj-ea"/>
                  <a:cs typeface="+mn-cs"/>
                </a:rPr>
              </a:br>
              <a:r>
                <a:rPr lang="en-US" altLang="ko-KR" sz="1600" spc="-150">
                  <a:solidFill>
                    <a:srgbClr val="be1e2d"/>
                  </a:solidFill>
                  <a:latin typeface="+mj-ea"/>
                  <a:ea typeface="+mj-ea"/>
                  <a:cs typeface="+mn-cs"/>
                </a:rPr>
                <a:t>3</a:t>
              </a:r>
              <a:r>
                <a:rPr lang="ko-KR" altLang="en-US" sz="1600" spc="-150">
                  <a:solidFill>
                    <a:srgbClr val="be1e2d"/>
                  </a:solidFill>
                  <a:latin typeface="+mj-ea"/>
                  <a:ea typeface="+mj-ea"/>
                  <a:cs typeface="+mn-cs"/>
                </a:rPr>
                <a:t>천만원 이하의 벌금</a:t>
              </a:r>
              <a:endParaRPr lang="ko-KR" altLang="en-US" sz="1600" spc="-150">
                <a:solidFill>
                  <a:srgbClr val="be1e2d"/>
                </a:solidFill>
                <a:latin typeface="+mj-ea"/>
                <a:ea typeface="+mj-ea"/>
                <a:cs typeface="+mn-cs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512949" y="4310980"/>
            <a:ext cx="42653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>
                <a:solidFill>
                  <a:schemeClr val="bg1"/>
                </a:solidFill>
                <a:latin typeface="+mj-ea"/>
                <a:ea typeface="+mj-ea"/>
                <a:cs typeface="+mn-cs"/>
              </a:rPr>
              <a:t>직장 내 성희롱 예방 조치</a:t>
            </a:r>
            <a:endParaRPr lang="ko-KR" altLang="en-US" sz="2000">
              <a:solidFill>
                <a:schemeClr val="bg1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1405329" y="4898717"/>
            <a:ext cx="3852471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2274989" y="5567793"/>
            <a:ext cx="496067" cy="1906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1050150" y="4830242"/>
            <a:ext cx="5870468" cy="358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/>
              <a:buChar char="•"/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직장 내 성희롱 예방교육 연 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1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회 이상 실시</a:t>
            </a:r>
            <a:endParaRPr lang="en-US" altLang="ko-KR" sz="14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05329" y="5176414"/>
            <a:ext cx="7194782" cy="641456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lvl="0">
              <a:buClr>
                <a:schemeClr val="tx1">
                  <a:lumMod val="75000"/>
                  <a:lumOff val="25000"/>
                </a:schemeClr>
              </a:buClr>
              <a:buNone/>
              <a:defRPr/>
            </a:pPr>
            <a:r>
              <a:rPr lang="ko-KR" altLang="en-US" sz="1200" spc="-50">
                <a:solidFill>
                  <a:schemeClr val="tx1"/>
                </a:solidFill>
                <a:latin typeface="+mj-ea"/>
                <a:ea typeface="+mj-ea"/>
                <a:cs typeface="+mn-cs"/>
              </a:rPr>
              <a:t>* </a:t>
            </a:r>
            <a:r>
              <a:rPr lang="en-US" altLang="ko-KR" sz="1200" spc="-50">
                <a:solidFill>
                  <a:schemeClr val="tx1"/>
                </a:solidFill>
                <a:latin typeface="+mj-ea"/>
                <a:ea typeface="+mj-ea"/>
                <a:cs typeface="+mn-cs"/>
              </a:rPr>
              <a:t>10</a:t>
            </a:r>
            <a:r>
              <a:rPr lang="ko-KR" altLang="en-US" sz="1200" spc="-50">
                <a:solidFill>
                  <a:schemeClr val="tx1"/>
                </a:solidFill>
                <a:latin typeface="+mj-ea"/>
                <a:ea typeface="+mj-ea"/>
                <a:cs typeface="+mn-cs"/>
              </a:rPr>
              <a:t>인미만 사업장 또는 동성으로만 이루어진 사업장은 교육에 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ea"/>
                <a:ea typeface="+mj-ea"/>
              </a:rPr>
              <a:t>갈음하여</a:t>
            </a:r>
            <a:r>
              <a:rPr lang="ko-KR" altLang="en-US" sz="1200" spc="-50">
                <a:solidFill>
                  <a:schemeClr val="tx1"/>
                </a:solidFill>
                <a:latin typeface="+mj-ea"/>
                <a:ea typeface="+mj-ea"/>
                <a:cs typeface="+mn-cs"/>
              </a:rPr>
              <a:t> 교육자료를 사업장에 게시 및 배포 가능</a:t>
            </a:r>
            <a:r>
              <a:rPr lang="en-US" altLang="ko-KR" sz="1200" spc="-50">
                <a:solidFill>
                  <a:schemeClr val="tx1"/>
                </a:solidFill>
                <a:latin typeface="+mj-ea"/>
                <a:ea typeface="+mj-ea"/>
                <a:cs typeface="+mn-cs"/>
              </a:rPr>
              <a:t>,</a:t>
            </a:r>
            <a:r>
              <a:rPr lang="en-US" altLang="ko-KR" sz="120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200">
                <a:solidFill>
                  <a:schemeClr val="tx1"/>
                </a:solidFill>
                <a:latin typeface="+mj-ea"/>
                <a:ea typeface="+mj-ea"/>
              </a:rPr>
              <a:t>사업 규모에 관계없이 사업장별 성희롱 발생시 자체 처리절차</a:t>
            </a:r>
            <a:r>
              <a:rPr lang="en-US" altLang="ko-KR" sz="120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1200">
                <a:solidFill>
                  <a:schemeClr val="tx1"/>
                </a:solidFill>
                <a:latin typeface="+mj-ea"/>
                <a:ea typeface="+mj-ea"/>
              </a:rPr>
              <a:t>조치기준 등의 교육이 반드시 포함되어야 함</a:t>
            </a:r>
            <a:br>
              <a:rPr lang="en-US" altLang="ko-KR" sz="1200" spc="-50">
                <a:solidFill>
                  <a:schemeClr val="tx1"/>
                </a:solidFill>
                <a:ea typeface="+mj-ea"/>
              </a:rPr>
            </a:br>
            <a:r>
              <a:rPr lang="en-US" altLang="ko-KR" sz="1200" spc="-50">
                <a:solidFill>
                  <a:schemeClr val="tx1"/>
                </a:solidFill>
                <a:latin typeface="+mj-ea"/>
                <a:ea typeface="+mj-ea"/>
                <a:cs typeface="+mn-cs"/>
              </a:rPr>
              <a:t>    </a:t>
            </a:r>
            <a:r>
              <a:rPr lang="ko-KR" altLang="en-US" sz="1200" spc="-50">
                <a:solidFill>
                  <a:schemeClr val="tx1"/>
                </a:solidFill>
                <a:ea typeface="+mj-ea"/>
              </a:rPr>
              <a:t>⇒</a:t>
            </a:r>
            <a:r>
              <a:rPr lang="ko-KR" altLang="en-US" sz="1200" spc="-50">
                <a:solidFill>
                  <a:schemeClr val="tx1"/>
                </a:solidFill>
                <a:latin typeface="+mj-ea"/>
                <a:ea typeface="+mj-ea"/>
                <a:cs typeface="+mn-cs"/>
              </a:rPr>
              <a:t> 위반시 </a:t>
            </a:r>
            <a:r>
              <a:rPr lang="en-US" altLang="ko-KR" sz="1200" spc="-50">
                <a:solidFill>
                  <a:schemeClr val="tx1"/>
                </a:solidFill>
                <a:latin typeface="+mj-ea"/>
                <a:ea typeface="+mj-ea"/>
                <a:cs typeface="+mn-cs"/>
              </a:rPr>
              <a:t>500</a:t>
            </a:r>
            <a:r>
              <a:rPr lang="ko-KR" altLang="en-US" sz="1200" spc="-50">
                <a:solidFill>
                  <a:schemeClr val="tx1"/>
                </a:solidFill>
                <a:latin typeface="+mj-ea"/>
                <a:ea typeface="+mj-ea"/>
                <a:cs typeface="+mn-cs"/>
              </a:rPr>
              <a:t>만원 이하의 과태료</a:t>
            </a:r>
            <a:endParaRPr lang="ko-KR" altLang="en-US" sz="1200" spc="-50">
              <a:solidFill>
                <a:schemeClr val="tx1"/>
              </a:solidFill>
              <a:latin typeface="+mj-ea"/>
              <a:ea typeface="+mj-ea"/>
              <a:cs typeface="+mn-cs"/>
            </a:endParaRPr>
          </a:p>
        </p:txBody>
      </p:sp>
      <p:grpSp>
        <p:nvGrpSpPr>
          <p:cNvPr id="45" name="그룹 44"/>
          <p:cNvGrpSpPr/>
          <p:nvPr/>
        </p:nvGrpSpPr>
        <p:grpSpPr>
          <a:xfrm rot="0"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46" name="직각 삼각형 45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47" name="슬라이드 번호 개체 틀 5"/>
            <p:cNvSpPr txBox="1"/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fld id="{C282C9E2-717B-4897-B27B-3CD08C879F39}" type="slidenum">
                <a:rPr lang="ko-KR" altLang="en-US" sz="800">
                  <a:solidFill>
                    <a:schemeClr val="bg1"/>
                  </a:solidFill>
                </a:rPr>
                <a:pPr lvl="0">
                  <a:defRPr/>
                </a:pPr>
                <a:t>41</a:t>
              </a:fld>
              <a:endParaRPr lang="ko-KR" altLang="en-US" sz="800">
                <a:solidFill>
                  <a:schemeClr val="bg1"/>
                </a:solidFill>
              </a:endParaRPr>
            </a:p>
          </p:txBody>
        </p:sp>
      </p:grpSp>
      <p:sp>
        <p:nvSpPr>
          <p:cNvPr id="40" name="자유형: 도형 36"/>
          <p:cNvSpPr/>
          <p:nvPr/>
        </p:nvSpPr>
        <p:spPr>
          <a:xfrm>
            <a:off x="0" y="-12187"/>
            <a:ext cx="3374967" cy="288184"/>
          </a:xfrm>
          <a:custGeom>
            <a:avLst/>
            <a:gdLst>
              <a:gd name="connsiteX0" fmla="*/ 0 w 2405175"/>
              <a:gd name="connsiteY0" fmla="*/ 0 h 288184"/>
              <a:gd name="connsiteX1" fmla="*/ 1173275 w 2405175"/>
              <a:gd name="connsiteY1" fmla="*/ 0 h 288184"/>
              <a:gd name="connsiteX2" fmla="*/ 1889760 w 2405175"/>
              <a:gd name="connsiteY2" fmla="*/ 0 h 288184"/>
              <a:gd name="connsiteX3" fmla="*/ 2405175 w 2405175"/>
              <a:gd name="connsiteY3" fmla="*/ 0 h 288184"/>
              <a:gd name="connsiteX4" fmla="*/ 2257855 w 2405175"/>
              <a:gd name="connsiteY4" fmla="*/ 283104 h 288184"/>
              <a:gd name="connsiteX5" fmla="*/ 1173275 w 2405175"/>
              <a:gd name="connsiteY5" fmla="*/ 288184 h 288184"/>
              <a:gd name="connsiteX6" fmla="*/ 1173275 w 2405175"/>
              <a:gd name="connsiteY6" fmla="*/ 284602 h 288184"/>
              <a:gd name="connsiteX7" fmla="*/ 0 w 2405175"/>
              <a:gd name="connsiteY7" fmla="*/ 288184 h 28818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5175" h="288184">
                <a:moveTo>
                  <a:pt x="0" y="0"/>
                </a:moveTo>
                <a:lnTo>
                  <a:pt x="1173275" y="0"/>
                </a:lnTo>
                <a:lnTo>
                  <a:pt x="1889760" y="0"/>
                </a:lnTo>
                <a:lnTo>
                  <a:pt x="2405175" y="0"/>
                </a:lnTo>
                <a:lnTo>
                  <a:pt x="2257855" y="283104"/>
                </a:lnTo>
                <a:lnTo>
                  <a:pt x="1173275" y="288184"/>
                </a:lnTo>
                <a:lnTo>
                  <a:pt x="1173275" y="284602"/>
                </a:lnTo>
                <a:lnTo>
                  <a:pt x="0" y="288184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anchor="ctr">
            <a:noAutofit/>
          </a:bodyPr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-8736" y="-20140"/>
            <a:ext cx="3211618" cy="294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400" spc="-250">
                <a:solidFill>
                  <a:schemeClr val="bg1"/>
                </a:solidFill>
                <a:latin typeface="나눔명조 ExtraBold"/>
                <a:ea typeface="나눔명조 ExtraBold"/>
              </a:rPr>
              <a:t>Ⅴ</a:t>
            </a:r>
            <a:r>
              <a:rPr lang="en-US" altLang="ko-KR" sz="1400" spc="-250">
                <a:solidFill>
                  <a:schemeClr val="bg1"/>
                </a:solidFill>
              </a:rPr>
              <a:t>.  </a:t>
            </a:r>
            <a:r>
              <a:rPr lang="ko-KR" altLang="en-US" sz="1400" spc="-250">
                <a:solidFill>
                  <a:schemeClr val="bg1"/>
                </a:solidFill>
              </a:rPr>
              <a:t>직장내 괴롭힘 금지</a:t>
            </a:r>
            <a:r>
              <a:rPr lang="en-US" altLang="ko-KR" sz="1400" spc="-250">
                <a:solidFill>
                  <a:schemeClr val="bg1"/>
                </a:solidFill>
              </a:rPr>
              <a:t>,  </a:t>
            </a:r>
            <a:r>
              <a:rPr lang="ko-KR" altLang="en-US" sz="1400" spc="-250">
                <a:solidFill>
                  <a:schemeClr val="bg1"/>
                </a:solidFill>
              </a:rPr>
              <a:t>성희롱 예방 </a:t>
            </a:r>
            <a:r>
              <a:rPr lang="en-US" altLang="ko-KR" sz="1400" spc="-250">
                <a:solidFill>
                  <a:schemeClr val="bg1"/>
                </a:solidFill>
              </a:rPr>
              <a:t>&amp; </a:t>
            </a:r>
            <a:r>
              <a:rPr lang="ko-KR" altLang="en-US" sz="1400" spc="-250">
                <a:solidFill>
                  <a:schemeClr val="bg1"/>
                </a:solidFill>
              </a:rPr>
              <a:t>모성보호</a:t>
            </a:r>
            <a:endParaRPr lang="ko-KR" altLang="en-US" sz="1400" spc="-250">
              <a:solidFill>
                <a:schemeClr val="bg1"/>
              </a:solidFill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1405329" y="5822362"/>
            <a:ext cx="4351415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51" name="TextBox 50"/>
          <p:cNvSpPr txBox="1"/>
          <p:nvPr/>
        </p:nvSpPr>
        <p:spPr>
          <a:xfrm>
            <a:off x="1063757" y="5760690"/>
            <a:ext cx="58704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/>
              <a:buChar char="•"/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직장 내 성희롱 예방교육 자료 및 예방지침 게시</a:t>
            </a:r>
            <a:endParaRPr lang="en-US" altLang="ko-KR" sz="14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405329" y="6100059"/>
            <a:ext cx="7194782" cy="451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>
              <a:buFont typeface="Arial"/>
              <a:buChar char="•"/>
              <a:defRPr/>
            </a:pP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(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필수 포함 사항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) ① 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직장 내 성희롱에 관한 법령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 ② 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사업장의 직장 내 성희롱 발생시 처리절차와 조치기준 </a:t>
            </a:r>
            <a:endParaRPr lang="ko-KR" altLang="en-US" sz="12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lvl="0">
              <a:buClr>
                <a:schemeClr val="tx1">
                  <a:lumMod val="75000"/>
                  <a:lumOff val="25000"/>
                </a:schemeClr>
              </a:buClr>
              <a:buNone/>
              <a:defRPr/>
            </a:pP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     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③ 사업장의 직장 내 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ea"/>
                <a:ea typeface="+mj-ea"/>
              </a:rPr>
              <a:t>성희롱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 피해 근로자의 고충상담 및 구제 절차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 ④ 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그 밖에 직장 내 성희롱 예방에 필요한 사항</a:t>
            </a:r>
            <a:endParaRPr lang="en-US" altLang="ko-KR" sz="12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05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8D7858FD-6D85-4DEB-A15E-89E905075B4F}"/>
              </a:ext>
            </a:extLst>
          </p:cNvPr>
          <p:cNvSpPr/>
          <p:nvPr/>
        </p:nvSpPr>
        <p:spPr>
          <a:xfrm>
            <a:off x="269120" y="6017514"/>
            <a:ext cx="8768860" cy="702638"/>
          </a:xfrm>
          <a:prstGeom prst="roundRect">
            <a:avLst>
              <a:gd name="adj" fmla="val 20149"/>
            </a:avLst>
          </a:prstGeom>
          <a:solidFill>
            <a:srgbClr val="E2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0B83F59A-F5CE-40CE-93E7-D7A9344B3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/>
              <a:t>성희롱의 대표적 유형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90880" y="1303708"/>
            <a:ext cx="5574309" cy="1037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lvl="0" indent="-182563" latinLnBrk="1">
              <a:spcAft>
                <a:spcPts val="500"/>
              </a:spcAft>
              <a:buFont typeface="Arial"/>
              <a:buChar char="•"/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입맞춤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·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포옹 또는 뒤에서 껴안는 등의 신체적 접촉행위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marL="182563" lvl="0" indent="-182563" latinLnBrk="1">
              <a:spcAft>
                <a:spcPts val="500"/>
              </a:spcAft>
              <a:buFont typeface="Arial"/>
              <a:buChar char="•"/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가슴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·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엉덩이 등 특정 신체부위를 만지는 행위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marL="182563" lvl="0" indent="-182563" latinLnBrk="1">
              <a:spcAft>
                <a:spcPts val="500"/>
              </a:spcAft>
              <a:buFont typeface="Arial"/>
              <a:buChar char="•"/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안마나 애무를 강요하는 행위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59476D26-0128-44AB-BF9F-E2B367800339}"/>
              </a:ext>
            </a:extLst>
          </p:cNvPr>
          <p:cNvGrpSpPr/>
          <p:nvPr/>
        </p:nvGrpSpPr>
        <p:grpSpPr>
          <a:xfrm>
            <a:off x="655320" y="1221625"/>
            <a:ext cx="1215737" cy="1215737"/>
            <a:chOff x="106714" y="1671461"/>
            <a:chExt cx="905256" cy="905256"/>
          </a:xfrm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F1B3F607-41DD-4E37-888A-E6900212D0D8}"/>
                </a:ext>
              </a:extLst>
            </p:cNvPr>
            <p:cNvSpPr/>
            <p:nvPr/>
          </p:nvSpPr>
          <p:spPr>
            <a:xfrm>
              <a:off x="106714" y="1671461"/>
              <a:ext cx="905256" cy="905256"/>
            </a:xfrm>
            <a:prstGeom prst="ellipse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F06F75C4-643D-4981-954F-D8648DEDC74C}"/>
                </a:ext>
              </a:extLst>
            </p:cNvPr>
            <p:cNvSpPr/>
            <p:nvPr/>
          </p:nvSpPr>
          <p:spPr>
            <a:xfrm>
              <a:off x="206038" y="1766771"/>
              <a:ext cx="805932" cy="809946"/>
            </a:xfrm>
            <a:custGeom>
              <a:avLst/>
              <a:gdLst>
                <a:gd name="connsiteX0" fmla="*/ 628199 w 805932"/>
                <a:gd name="connsiteY0" fmla="*/ 0 h 809946"/>
                <a:gd name="connsiteX1" fmla="*/ 673361 w 805932"/>
                <a:gd name="connsiteY1" fmla="*/ 37262 h 809946"/>
                <a:gd name="connsiteX2" fmla="*/ 805932 w 805932"/>
                <a:gd name="connsiteY2" fmla="*/ 357318 h 809946"/>
                <a:gd name="connsiteX3" fmla="*/ 353304 w 805932"/>
                <a:gd name="connsiteY3" fmla="*/ 809946 h 809946"/>
                <a:gd name="connsiteX4" fmla="*/ 33247 w 805932"/>
                <a:gd name="connsiteY4" fmla="*/ 677374 h 809946"/>
                <a:gd name="connsiteX5" fmla="*/ 0 w 805932"/>
                <a:gd name="connsiteY5" fmla="*/ 637078 h 809946"/>
                <a:gd name="connsiteX6" fmla="*/ 628199 w 805932"/>
                <a:gd name="connsiteY6" fmla="*/ 0 h 809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5932" h="809946">
                  <a:moveTo>
                    <a:pt x="628199" y="0"/>
                  </a:moveTo>
                  <a:lnTo>
                    <a:pt x="673361" y="37262"/>
                  </a:lnTo>
                  <a:cubicBezTo>
                    <a:pt x="755270" y="119171"/>
                    <a:pt x="805932" y="232328"/>
                    <a:pt x="805932" y="357318"/>
                  </a:cubicBezTo>
                  <a:cubicBezTo>
                    <a:pt x="805932" y="607298"/>
                    <a:pt x="603284" y="809946"/>
                    <a:pt x="353304" y="809946"/>
                  </a:cubicBezTo>
                  <a:cubicBezTo>
                    <a:pt x="228314" y="809946"/>
                    <a:pt x="115157" y="759284"/>
                    <a:pt x="33247" y="677374"/>
                  </a:cubicBezTo>
                  <a:lnTo>
                    <a:pt x="0" y="637078"/>
                  </a:lnTo>
                  <a:lnTo>
                    <a:pt x="628199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직사각형 2">
            <a:extLst>
              <a:ext uri="{FF2B5EF4-FFF2-40B4-BE49-F238E27FC236}">
                <a16:creationId xmlns:a16="http://schemas.microsoft.com/office/drawing/2014/main" id="{B8766967-A3D4-478F-83A4-3F113687DA48}"/>
              </a:ext>
            </a:extLst>
          </p:cNvPr>
          <p:cNvSpPr/>
          <p:nvPr/>
        </p:nvSpPr>
        <p:spPr>
          <a:xfrm>
            <a:off x="842291" y="1490939"/>
            <a:ext cx="857927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육체적</a:t>
            </a:r>
            <a:endParaRPr lang="en-US" altLang="ko-KR" sz="2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ko-KR" alt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행위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90880" y="2670819"/>
            <a:ext cx="6404889" cy="171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lvl="0" indent="-182563" latinLnBrk="1">
              <a:spcAft>
                <a:spcPts val="500"/>
              </a:spcAft>
              <a:buFont typeface="Arial"/>
              <a:buChar char="•"/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음란한 농담이나 음탕하고 상스러운 이야기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전화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문자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SNS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등 포함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endParaRPr lang="en-US" altLang="ko-KR" sz="1600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82563" lvl="0" indent="-182563" latinLnBrk="1">
              <a:spcAft>
                <a:spcPts val="500"/>
              </a:spcAft>
              <a:buFont typeface="Arial"/>
              <a:buChar char="•"/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외모를 평가하거나 성적으로 비유하거나 신체부위 언급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marL="182563" lvl="0" indent="-182563" latinLnBrk="1">
              <a:spcAft>
                <a:spcPts val="500"/>
              </a:spcAft>
              <a:buFont typeface="Arial"/>
              <a:buChar char="•"/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성적인 사실관계를 묻거나 성적인 내용의 정보를 의도적으로 확산 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marL="182563" lvl="0" indent="-182563" latinLnBrk="1">
              <a:spcAft>
                <a:spcPts val="500"/>
              </a:spcAft>
              <a:buFont typeface="Arial"/>
              <a:buChar char="•"/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성적인 관계를 강요하거나 회유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marL="182563" lvl="0" indent="-182563" latinLnBrk="1">
              <a:spcAft>
                <a:spcPts val="500"/>
              </a:spcAft>
              <a:buFont typeface="Arial"/>
              <a:buChar char="•"/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회식 등에서 옆에 앉혀 술을 따르도록 강요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2891F610-05B8-456B-95D8-138A651F1ED1}"/>
              </a:ext>
            </a:extLst>
          </p:cNvPr>
          <p:cNvGrpSpPr/>
          <p:nvPr/>
        </p:nvGrpSpPr>
        <p:grpSpPr>
          <a:xfrm>
            <a:off x="655320" y="2945095"/>
            <a:ext cx="1215737" cy="1215737"/>
            <a:chOff x="106714" y="2934866"/>
            <a:chExt cx="905256" cy="905256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1448EFBA-CCF5-4720-BBCF-ED9E8D51F3FC}"/>
                </a:ext>
              </a:extLst>
            </p:cNvPr>
            <p:cNvSpPr/>
            <p:nvPr/>
          </p:nvSpPr>
          <p:spPr>
            <a:xfrm>
              <a:off x="106714" y="2934866"/>
              <a:ext cx="905256" cy="905256"/>
            </a:xfrm>
            <a:prstGeom prst="ellipse">
              <a:avLst/>
            </a:prstGeom>
            <a:solidFill>
              <a:srgbClr val="3864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F1E8D7E5-7832-4494-8E8C-1DFCE76915CC}"/>
                </a:ext>
              </a:extLst>
            </p:cNvPr>
            <p:cNvSpPr/>
            <p:nvPr/>
          </p:nvSpPr>
          <p:spPr>
            <a:xfrm>
              <a:off x="206038" y="3030176"/>
              <a:ext cx="805932" cy="809946"/>
            </a:xfrm>
            <a:custGeom>
              <a:avLst/>
              <a:gdLst>
                <a:gd name="connsiteX0" fmla="*/ 628199 w 805932"/>
                <a:gd name="connsiteY0" fmla="*/ 0 h 809946"/>
                <a:gd name="connsiteX1" fmla="*/ 673361 w 805932"/>
                <a:gd name="connsiteY1" fmla="*/ 37262 h 809946"/>
                <a:gd name="connsiteX2" fmla="*/ 805932 w 805932"/>
                <a:gd name="connsiteY2" fmla="*/ 357318 h 809946"/>
                <a:gd name="connsiteX3" fmla="*/ 353304 w 805932"/>
                <a:gd name="connsiteY3" fmla="*/ 809946 h 809946"/>
                <a:gd name="connsiteX4" fmla="*/ 33247 w 805932"/>
                <a:gd name="connsiteY4" fmla="*/ 677374 h 809946"/>
                <a:gd name="connsiteX5" fmla="*/ 0 w 805932"/>
                <a:gd name="connsiteY5" fmla="*/ 637078 h 809946"/>
                <a:gd name="connsiteX6" fmla="*/ 628199 w 805932"/>
                <a:gd name="connsiteY6" fmla="*/ 0 h 809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5932" h="809946">
                  <a:moveTo>
                    <a:pt x="628199" y="0"/>
                  </a:moveTo>
                  <a:lnTo>
                    <a:pt x="673361" y="37262"/>
                  </a:lnTo>
                  <a:cubicBezTo>
                    <a:pt x="755270" y="119171"/>
                    <a:pt x="805932" y="232328"/>
                    <a:pt x="805932" y="357318"/>
                  </a:cubicBezTo>
                  <a:cubicBezTo>
                    <a:pt x="805932" y="607298"/>
                    <a:pt x="603284" y="809946"/>
                    <a:pt x="353304" y="809946"/>
                  </a:cubicBezTo>
                  <a:cubicBezTo>
                    <a:pt x="228314" y="809946"/>
                    <a:pt x="115157" y="759284"/>
                    <a:pt x="33247" y="677374"/>
                  </a:cubicBezTo>
                  <a:lnTo>
                    <a:pt x="0" y="637078"/>
                  </a:lnTo>
                  <a:lnTo>
                    <a:pt x="628199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9FA65365-F210-4902-B13A-42A4E8E0E1C9}"/>
              </a:ext>
            </a:extLst>
          </p:cNvPr>
          <p:cNvSpPr/>
          <p:nvPr/>
        </p:nvSpPr>
        <p:spPr>
          <a:xfrm>
            <a:off x="842291" y="3222029"/>
            <a:ext cx="857927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언어적</a:t>
            </a:r>
            <a:endParaRPr lang="en-US" altLang="ko-KR" sz="2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 fontAlgn="base" latinLnBrk="1"/>
            <a:r>
              <a:rPr lang="ko-KR" alt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행위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90881" y="4894752"/>
            <a:ext cx="6633296" cy="6945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lvl="0" indent="-182563" latinLnBrk="1">
              <a:spcAft>
                <a:spcPts val="500"/>
              </a:spcAft>
              <a:buFont typeface="Arial"/>
              <a:buChar char="•"/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음란한 사진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·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낙서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·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출판물 등의 게시 및 제공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전화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문자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SNS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등 포함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endParaRPr lang="en-US" altLang="ko-KR" sz="1600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82563" lvl="0" indent="-182563" latinLnBrk="1">
              <a:spcAft>
                <a:spcPts val="500"/>
              </a:spcAft>
              <a:buFont typeface="Arial"/>
              <a:buChar char="•"/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성과 관련된 특정 신체부위를 고의적으로 노출하거나 만지는 행위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B8B730EA-8B09-42C3-831A-23CC06C7589A}"/>
              </a:ext>
            </a:extLst>
          </p:cNvPr>
          <p:cNvGrpSpPr/>
          <p:nvPr/>
        </p:nvGrpSpPr>
        <p:grpSpPr>
          <a:xfrm>
            <a:off x="655320" y="4642109"/>
            <a:ext cx="1215737" cy="1215737"/>
            <a:chOff x="106714" y="4087783"/>
            <a:chExt cx="905256" cy="905256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FF4E6F0F-640A-40E3-B7CD-AE0800CF97C1}"/>
                </a:ext>
              </a:extLst>
            </p:cNvPr>
            <p:cNvSpPr/>
            <p:nvPr/>
          </p:nvSpPr>
          <p:spPr>
            <a:xfrm>
              <a:off x="106714" y="4087783"/>
              <a:ext cx="905256" cy="90525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EB280F07-A573-4772-8632-DD5C18EF1BD3}"/>
                </a:ext>
              </a:extLst>
            </p:cNvPr>
            <p:cNvSpPr/>
            <p:nvPr/>
          </p:nvSpPr>
          <p:spPr>
            <a:xfrm>
              <a:off x="206038" y="4183093"/>
              <a:ext cx="805932" cy="809946"/>
            </a:xfrm>
            <a:custGeom>
              <a:avLst/>
              <a:gdLst>
                <a:gd name="connsiteX0" fmla="*/ 628199 w 805932"/>
                <a:gd name="connsiteY0" fmla="*/ 0 h 809946"/>
                <a:gd name="connsiteX1" fmla="*/ 673361 w 805932"/>
                <a:gd name="connsiteY1" fmla="*/ 37262 h 809946"/>
                <a:gd name="connsiteX2" fmla="*/ 805932 w 805932"/>
                <a:gd name="connsiteY2" fmla="*/ 357318 h 809946"/>
                <a:gd name="connsiteX3" fmla="*/ 353304 w 805932"/>
                <a:gd name="connsiteY3" fmla="*/ 809946 h 809946"/>
                <a:gd name="connsiteX4" fmla="*/ 33247 w 805932"/>
                <a:gd name="connsiteY4" fmla="*/ 677374 h 809946"/>
                <a:gd name="connsiteX5" fmla="*/ 0 w 805932"/>
                <a:gd name="connsiteY5" fmla="*/ 637078 h 809946"/>
                <a:gd name="connsiteX6" fmla="*/ 628199 w 805932"/>
                <a:gd name="connsiteY6" fmla="*/ 0 h 809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5932" h="809946">
                  <a:moveTo>
                    <a:pt x="628199" y="0"/>
                  </a:moveTo>
                  <a:lnTo>
                    <a:pt x="673361" y="37262"/>
                  </a:lnTo>
                  <a:cubicBezTo>
                    <a:pt x="755270" y="119171"/>
                    <a:pt x="805932" y="232328"/>
                    <a:pt x="805932" y="357318"/>
                  </a:cubicBezTo>
                  <a:cubicBezTo>
                    <a:pt x="805932" y="607298"/>
                    <a:pt x="603284" y="809946"/>
                    <a:pt x="353304" y="809946"/>
                  </a:cubicBezTo>
                  <a:cubicBezTo>
                    <a:pt x="228314" y="809946"/>
                    <a:pt x="115157" y="759284"/>
                    <a:pt x="33247" y="677374"/>
                  </a:cubicBezTo>
                  <a:lnTo>
                    <a:pt x="0" y="637078"/>
                  </a:lnTo>
                  <a:lnTo>
                    <a:pt x="628199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83535AD-8333-44E5-BDF9-9E5263CC7100}"/>
              </a:ext>
            </a:extLst>
          </p:cNvPr>
          <p:cNvSpPr/>
          <p:nvPr/>
        </p:nvSpPr>
        <p:spPr>
          <a:xfrm>
            <a:off x="808628" y="4911423"/>
            <a:ext cx="925253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 latinLnBrk="1"/>
            <a:r>
              <a:rPr lang="ko-KR" alt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시각적</a:t>
            </a:r>
            <a:endParaRPr lang="en-US" altLang="ko-KR" sz="2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ctr" fontAlgn="base" latinLnBrk="1"/>
            <a:r>
              <a:rPr lang="ko-KR" alt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행위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B04944-DC7B-46F3-AEE2-8D0DEA6A3025}"/>
              </a:ext>
            </a:extLst>
          </p:cNvPr>
          <p:cNvSpPr txBox="1"/>
          <p:nvPr/>
        </p:nvSpPr>
        <p:spPr>
          <a:xfrm>
            <a:off x="406193" y="6068528"/>
            <a:ext cx="8494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 latinLnBrk="1"/>
            <a:r>
              <a:rPr lang="ko-KR" altLang="en-US">
                <a:solidFill>
                  <a:srgbClr val="0070C0"/>
                </a:solidFill>
                <a:latin typeface="+mj-ea"/>
                <a:ea typeface="+mj-ea"/>
              </a:rPr>
              <a:t>그 밖에 사회통념상 성적 굴욕감 또는 혐오감을 느끼게 하는 것으로 </a:t>
            </a:r>
            <a:r>
              <a:rPr lang="en-US" altLang="ko-KR">
                <a:solidFill>
                  <a:srgbClr val="0070C0"/>
                </a:solidFill>
                <a:latin typeface="+mj-ea"/>
                <a:ea typeface="+mj-ea"/>
              </a:rPr>
              <a:t/>
            </a:r>
            <a:br>
              <a:rPr lang="en-US" altLang="ko-KR">
                <a:solidFill>
                  <a:srgbClr val="0070C0"/>
                </a:solidFill>
                <a:latin typeface="+mj-ea"/>
                <a:ea typeface="+mj-ea"/>
              </a:rPr>
            </a:br>
            <a:r>
              <a:rPr lang="ko-KR" altLang="en-US">
                <a:solidFill>
                  <a:srgbClr val="0070C0"/>
                </a:solidFill>
                <a:latin typeface="+mj-ea"/>
                <a:ea typeface="+mj-ea"/>
              </a:rPr>
              <a:t>인정되는 언어나 행동 </a:t>
            </a:r>
          </a:p>
        </p:txBody>
      </p:sp>
      <p:pic>
        <p:nvPicPr>
          <p:cNvPr id="36" name="나눔선">
            <a:extLst>
              <a:ext uri="{FF2B5EF4-FFF2-40B4-BE49-F238E27FC236}">
                <a16:creationId xmlns:a16="http://schemas.microsoft.com/office/drawing/2014/main" id="{5F0F0C3A-CED5-423E-BCD5-21F03AE689A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2270" b="-22111"/>
          <a:stretch/>
        </p:blipFill>
        <p:spPr>
          <a:xfrm>
            <a:off x="1538575" y="2551314"/>
            <a:ext cx="7605425" cy="187802"/>
          </a:xfrm>
          <a:prstGeom prst="rect">
            <a:avLst/>
          </a:prstGeom>
        </p:spPr>
      </p:pic>
      <p:pic>
        <p:nvPicPr>
          <p:cNvPr id="37" name="나눔선">
            <a:extLst>
              <a:ext uri="{FF2B5EF4-FFF2-40B4-BE49-F238E27FC236}">
                <a16:creationId xmlns:a16="http://schemas.microsoft.com/office/drawing/2014/main" id="{9F2E394E-C5C0-4958-8928-43565A80A7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2270" b="-22111"/>
          <a:stretch/>
        </p:blipFill>
        <p:spPr>
          <a:xfrm>
            <a:off x="1538575" y="4574773"/>
            <a:ext cx="7605425" cy="187802"/>
          </a:xfrm>
          <a:prstGeom prst="rect">
            <a:avLst/>
          </a:prstGeom>
        </p:spPr>
      </p:pic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F60C877A-1FCF-48BF-9E5E-0B402EA087C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93741" y="6580823"/>
            <a:ext cx="4502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fld id="{C282C9E2-717B-4897-B27B-3CD08C879F39}" type="slidenum">
              <a:rPr lang="ko-KR" altLang="en-US" smtClean="0"/>
              <a:pPr/>
              <a:t>42</a:t>
            </a:fld>
            <a:endParaRPr lang="ko-KR" altLang="en-US"/>
          </a:p>
        </p:txBody>
      </p:sp>
      <p:grpSp>
        <p:nvGrpSpPr>
          <p:cNvPr id="34" name="그룹 33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35" name="직각 삼각형 34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42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29" name="자유형: 도형 36">
            <a:extLst>
              <a:ext uri="{FF2B5EF4-FFF2-40B4-BE49-F238E27FC236}">
                <a16:creationId xmlns:a16="http://schemas.microsoft.com/office/drawing/2014/main" id="{DBAE2FC9-4032-45EF-A92F-DD7DE1763C50}"/>
              </a:ext>
            </a:extLst>
          </p:cNvPr>
          <p:cNvSpPr/>
          <p:nvPr/>
        </p:nvSpPr>
        <p:spPr>
          <a:xfrm>
            <a:off x="0" y="-12187"/>
            <a:ext cx="3374967" cy="288184"/>
          </a:xfrm>
          <a:custGeom>
            <a:avLst/>
            <a:gdLst>
              <a:gd name="connsiteX0" fmla="*/ 0 w 2405175"/>
              <a:gd name="connsiteY0" fmla="*/ 0 h 288184"/>
              <a:gd name="connsiteX1" fmla="*/ 1173275 w 2405175"/>
              <a:gd name="connsiteY1" fmla="*/ 0 h 288184"/>
              <a:gd name="connsiteX2" fmla="*/ 1889760 w 2405175"/>
              <a:gd name="connsiteY2" fmla="*/ 0 h 288184"/>
              <a:gd name="connsiteX3" fmla="*/ 2405175 w 2405175"/>
              <a:gd name="connsiteY3" fmla="*/ 0 h 288184"/>
              <a:gd name="connsiteX4" fmla="*/ 2257855 w 2405175"/>
              <a:gd name="connsiteY4" fmla="*/ 283104 h 288184"/>
              <a:gd name="connsiteX5" fmla="*/ 1173275 w 2405175"/>
              <a:gd name="connsiteY5" fmla="*/ 288184 h 288184"/>
              <a:gd name="connsiteX6" fmla="*/ 1173275 w 2405175"/>
              <a:gd name="connsiteY6" fmla="*/ 284602 h 288184"/>
              <a:gd name="connsiteX7" fmla="*/ 0 w 2405175"/>
              <a:gd name="connsiteY7" fmla="*/ 288184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5175" h="288184">
                <a:moveTo>
                  <a:pt x="0" y="0"/>
                </a:moveTo>
                <a:lnTo>
                  <a:pt x="1173275" y="0"/>
                </a:lnTo>
                <a:lnTo>
                  <a:pt x="1889760" y="0"/>
                </a:lnTo>
                <a:lnTo>
                  <a:pt x="2405175" y="0"/>
                </a:lnTo>
                <a:lnTo>
                  <a:pt x="2257855" y="283104"/>
                </a:lnTo>
                <a:lnTo>
                  <a:pt x="1173275" y="288184"/>
                </a:lnTo>
                <a:lnTo>
                  <a:pt x="1173275" y="284602"/>
                </a:lnTo>
                <a:lnTo>
                  <a:pt x="0" y="288184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-8736" y="-20140"/>
            <a:ext cx="3211618" cy="294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400" spc="-250">
                <a:solidFill>
                  <a:schemeClr val="bg1"/>
                </a:solidFill>
                <a:latin typeface="나눔명조 ExtraBold"/>
                <a:ea typeface="나눔명조 ExtraBold"/>
              </a:rPr>
              <a:t>Ⅴ</a:t>
            </a:r>
            <a:r>
              <a:rPr lang="en-US" altLang="ko-KR" sz="1400" spc="-250">
                <a:solidFill>
                  <a:schemeClr val="bg1"/>
                </a:solidFill>
              </a:rPr>
              <a:t>.  </a:t>
            </a:r>
            <a:r>
              <a:rPr lang="ko-KR" altLang="en-US" sz="1400" spc="-250">
                <a:solidFill>
                  <a:schemeClr val="bg1"/>
                </a:solidFill>
              </a:rPr>
              <a:t>직장내 괴롭힘 금지</a:t>
            </a:r>
            <a:r>
              <a:rPr lang="en-US" altLang="ko-KR" sz="1400" spc="-250">
                <a:solidFill>
                  <a:schemeClr val="bg1"/>
                </a:solidFill>
              </a:rPr>
              <a:t>,  </a:t>
            </a:r>
            <a:r>
              <a:rPr lang="ko-KR" altLang="en-US" sz="1400" spc="-250">
                <a:solidFill>
                  <a:schemeClr val="bg1"/>
                </a:solidFill>
              </a:rPr>
              <a:t>성희롱 예방 </a:t>
            </a:r>
            <a:r>
              <a:rPr lang="en-US" altLang="ko-KR" sz="1400" spc="-250">
                <a:solidFill>
                  <a:schemeClr val="bg1"/>
                </a:solidFill>
              </a:rPr>
              <a:t>&amp; </a:t>
            </a:r>
            <a:r>
              <a:rPr lang="ko-KR" altLang="en-US" sz="1400" spc="-250">
                <a:solidFill>
                  <a:schemeClr val="bg1"/>
                </a:solidFill>
              </a:rPr>
              <a:t>모성보호</a:t>
            </a:r>
            <a:endParaRPr lang="ko-KR" altLang="en-US" sz="1400" spc="-25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21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사각형: 둥근 모서리 20"/>
          <p:cNvSpPr/>
          <p:nvPr/>
        </p:nvSpPr>
        <p:spPr>
          <a:xfrm>
            <a:off x="1130181" y="2071648"/>
            <a:ext cx="7704815" cy="2044613"/>
          </a:xfrm>
          <a:prstGeom prst="roundRect">
            <a:avLst>
              <a:gd name="adj" fmla="val 7971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15" name="Freeform 5"/>
          <p:cNvSpPr/>
          <p:nvPr/>
        </p:nvSpPr>
        <p:spPr>
          <a:xfrm>
            <a:off x="0" y="2064258"/>
            <a:ext cx="1952625" cy="2035053"/>
          </a:xfrm>
          <a:custGeom>
            <a:avLst/>
            <a:gdLst>
              <a:gd name="T0" fmla="*/ 40 w 786"/>
              <a:gd name="T1" fmla="*/ 597 h 597"/>
              <a:gd name="T2" fmla="*/ 0 w 786"/>
              <a:gd name="T3" fmla="*/ 557 h 597"/>
              <a:gd name="T4" fmla="*/ 0 w 786"/>
              <a:gd name="T5" fmla="*/ 339 h 597"/>
              <a:gd name="T6" fmla="*/ 0 w 786"/>
              <a:gd name="T7" fmla="*/ 259 h 597"/>
              <a:gd name="T8" fmla="*/ 0 w 786"/>
              <a:gd name="T9" fmla="*/ 40 h 597"/>
              <a:gd name="T10" fmla="*/ 40 w 786"/>
              <a:gd name="T11" fmla="*/ 0 h 597"/>
              <a:gd name="T12" fmla="*/ 583 w 786"/>
              <a:gd name="T13" fmla="*/ 0 h 597"/>
              <a:gd name="T14" fmla="*/ 643 w 786"/>
              <a:gd name="T15" fmla="*/ 35 h 597"/>
              <a:gd name="T16" fmla="*/ 775 w 786"/>
              <a:gd name="T17" fmla="*/ 264 h 597"/>
              <a:gd name="T18" fmla="*/ 775 w 786"/>
              <a:gd name="T19" fmla="*/ 333 h 597"/>
              <a:gd name="T20" fmla="*/ 643 w 786"/>
              <a:gd name="T21" fmla="*/ 563 h 597"/>
              <a:gd name="T22" fmla="*/ 583 w 786"/>
              <a:gd name="T23" fmla="*/ 597 h 597"/>
              <a:gd name="T24" fmla="*/ 40 w 786"/>
              <a:gd name="T25" fmla="*/ 597 h 597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6" h="597">
                <a:moveTo>
                  <a:pt x="40" y="597"/>
                </a:moveTo>
                <a:cubicBezTo>
                  <a:pt x="18" y="597"/>
                  <a:pt x="0" y="579"/>
                  <a:pt x="0" y="557"/>
                </a:cubicBezTo>
                <a:quadBezTo>
                  <a:pt x="0" y="339"/>
                  <a:pt x="0" y="339"/>
                </a:quadBezTo>
                <a:cubicBezTo>
                  <a:pt x="0" y="317"/>
                  <a:pt x="0" y="281"/>
                  <a:pt x="0" y="259"/>
                </a:cubicBezTo>
                <a:quadBezTo>
                  <a:pt x="0" y="40"/>
                  <a:pt x="0" y="40"/>
                </a:quadBezTo>
                <a:cubicBezTo>
                  <a:pt x="0" y="18"/>
                  <a:pt x="18" y="0"/>
                  <a:pt x="40" y="0"/>
                </a:cubicBezTo>
                <a:quadBezTo>
                  <a:pt x="583" y="0"/>
                  <a:pt x="583" y="0"/>
                </a:quadBezTo>
                <a:cubicBezTo>
                  <a:pt x="605" y="0"/>
                  <a:pt x="632" y="16"/>
                  <a:pt x="643" y="35"/>
                </a:cubicBezTo>
                <a:quadBezTo>
                  <a:pt x="775" y="264"/>
                  <a:pt x="775" y="264"/>
                </a:quadBezTo>
                <a:cubicBezTo>
                  <a:pt x="786" y="283"/>
                  <a:pt x="786" y="314"/>
                  <a:pt x="775" y="333"/>
                </a:cubicBezTo>
                <a:quadBezTo>
                  <a:pt x="643" y="563"/>
                  <a:pt x="643" y="563"/>
                </a:quadBezTo>
                <a:cubicBezTo>
                  <a:pt x="632" y="582"/>
                  <a:pt x="605" y="597"/>
                  <a:pt x="583" y="597"/>
                </a:cubicBezTo>
                <a:lnTo>
                  <a:pt x="40" y="597"/>
                </a:lnTo>
                <a:close/>
              </a:path>
            </a:pathLst>
          </a:custGeom>
          <a:solidFill>
            <a:srgbClr val="80c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 fontScale="90000"/>
          </a:bodyPr>
          <a:lstStyle/>
          <a:p>
            <a:pPr lvl="0">
              <a:defRPr/>
            </a:pPr>
            <a:r>
              <a:rPr lang="ko-KR" altLang="en-US"/>
              <a:t>모성보호 및 일</a:t>
            </a:r>
            <a:r>
              <a:rPr lang="en-US" altLang="ko-KR"/>
              <a:t>·</a:t>
            </a:r>
            <a:r>
              <a:rPr lang="ko-KR" altLang="en-US"/>
              <a:t>가정 양립 지원제도</a:t>
            </a:r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149627" y="2128639"/>
            <a:ext cx="6516066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6213" lvl="0" indent="-176213">
              <a:lnSpc>
                <a:spcPts val="2100"/>
              </a:lnSpc>
              <a:buFont typeface="Arial"/>
              <a:buChar char="•"/>
              <a:defRPr/>
            </a:pP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임신 중인 근로자는 시간외근로 금지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근로기준법 제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74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조 제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항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en-US" altLang="ko-K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190DAA05-DDE3-4207-84AD-04780EE38943}"/>
              </a:ext>
            </a:extLst>
          </p:cNvPr>
          <p:cNvSpPr/>
          <p:nvPr/>
        </p:nvSpPr>
        <p:spPr>
          <a:xfrm>
            <a:off x="719945" y="1323832"/>
            <a:ext cx="7749358" cy="592044"/>
          </a:xfrm>
          <a:prstGeom prst="roundRect">
            <a:avLst>
              <a:gd name="adj" fmla="val 7305"/>
            </a:avLst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745268" y="1419799"/>
            <a:ext cx="7698701" cy="388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2000" spc="-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임신</a:t>
            </a:r>
            <a:r>
              <a:rPr lang="en-US" altLang="ko-KR" sz="2000" spc="-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·</a:t>
            </a:r>
            <a:r>
              <a:rPr lang="ko-KR" altLang="en-US" sz="2000" spc="-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출산</a:t>
            </a:r>
            <a:r>
              <a:rPr lang="en-US" altLang="ko-KR" sz="2000" spc="-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·</a:t>
            </a:r>
            <a:r>
              <a:rPr lang="ko-KR" altLang="en-US" sz="2000" spc="-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육아기 근로자의 모성보호 및 일</a:t>
            </a:r>
            <a:r>
              <a:rPr lang="en-US" altLang="ko-KR" sz="2000" spc="-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·</a:t>
            </a:r>
            <a:r>
              <a:rPr lang="ko-KR" altLang="en-US" sz="2000" spc="-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가정 양립을 지원하기 위한 제도</a:t>
            </a:r>
            <a:endParaRPr lang="ko-KR" altLang="en-US" sz="2000" spc="-2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49626" y="3110344"/>
            <a:ext cx="6937589" cy="1040651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176213" lvl="0" indent="-176213">
              <a:lnSpc>
                <a:spcPts val="2500"/>
              </a:lnSpc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/>
            </a:pPr>
            <a:r>
              <a:rPr lang="ko-KR" altLang="en-US" spc="-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ea"/>
                <a:ea typeface="+mj-ea"/>
              </a:rPr>
              <a:t>임신 중이거나 산후 </a:t>
            </a:r>
            <a:r>
              <a:rPr lang="en-US" altLang="ko-KR" spc="-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ea"/>
                <a:ea typeface="+mj-ea"/>
              </a:rPr>
              <a:t>1</a:t>
            </a:r>
            <a:r>
              <a:rPr lang="ko-KR" altLang="en-US" spc="-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ea"/>
                <a:ea typeface="+mj-ea"/>
              </a:rPr>
              <a:t>년 미만인 여성은 야간</a:t>
            </a:r>
            <a:r>
              <a:rPr lang="ko-KR" altLang="ko-KR" spc="-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ea"/>
                <a:ea typeface="+mj-ea"/>
              </a:rPr>
              <a:t>·</a:t>
            </a:r>
            <a:r>
              <a:rPr lang="ko-KR" altLang="en-US" spc="-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ea"/>
                <a:ea typeface="+mj-ea"/>
              </a:rPr>
              <a:t>휴일근로 금지</a:t>
            </a:r>
            <a:br>
              <a:rPr lang="ko-KR" altLang="ko-KR" spc="-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+mj-ea"/>
              </a:rPr>
            </a:br>
            <a:r>
              <a:rPr lang="ko-KR" altLang="en-US" spc="-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ea"/>
                <a:ea typeface="+mj-ea"/>
              </a:rPr>
              <a:t>단</a:t>
            </a:r>
            <a:r>
              <a:rPr lang="ko-KR" altLang="ko-KR" spc="-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ea"/>
                <a:ea typeface="+mj-ea"/>
              </a:rPr>
              <a:t>,</a:t>
            </a:r>
            <a:r>
              <a:rPr lang="ko-KR" altLang="en-US" spc="-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ea"/>
                <a:ea typeface="+mj-ea"/>
              </a:rPr>
              <a:t> 산후 </a:t>
            </a:r>
            <a:r>
              <a:rPr lang="en-US" altLang="ko-KR" spc="-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ea"/>
                <a:ea typeface="+mj-ea"/>
              </a:rPr>
              <a:t>1</a:t>
            </a:r>
            <a:r>
              <a:rPr lang="ko-KR" altLang="en-US" spc="-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ea"/>
                <a:ea typeface="+mj-ea"/>
              </a:rPr>
              <a:t>년 미만 여성의 동의가 있거나 임신 여성이 명시적으로 청구하는 경우로서 고용노동부장관 인가 시 가능</a:t>
            </a:r>
            <a:r>
              <a:rPr lang="ko-KR" altLang="ko-KR" spc="-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ea"/>
                <a:ea typeface="+mj-ea"/>
              </a:rPr>
              <a:t>(</a:t>
            </a:r>
            <a:r>
              <a:rPr lang="ko-KR" altLang="en-US" spc="-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ea"/>
                <a:ea typeface="+mj-ea"/>
              </a:rPr>
              <a:t>근로기준법 제</a:t>
            </a:r>
            <a:r>
              <a:rPr lang="ko-KR" altLang="ko-KR" spc="-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ea"/>
                <a:ea typeface="+mj-ea"/>
              </a:rPr>
              <a:t>70</a:t>
            </a:r>
            <a:r>
              <a:rPr lang="ko-KR" altLang="en-US" spc="-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ea"/>
                <a:ea typeface="+mj-ea"/>
              </a:rPr>
              <a:t>조 제</a:t>
            </a:r>
            <a:r>
              <a:rPr lang="ko-KR" altLang="ko-KR" spc="-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ea"/>
                <a:ea typeface="+mj-ea"/>
              </a:rPr>
              <a:t>2</a:t>
            </a:r>
            <a:r>
              <a:rPr lang="ko-KR" altLang="en-US" spc="-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ea"/>
                <a:ea typeface="+mj-ea"/>
              </a:rPr>
              <a:t>항</a:t>
            </a:r>
            <a:r>
              <a:rPr lang="ko-KR" altLang="ko-KR" spc="-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ea"/>
                <a:ea typeface="+mj-ea"/>
              </a:rPr>
              <a:t>)</a:t>
            </a:r>
            <a:endParaRPr lang="ko-KR" altLang="ko-KR" spc="-20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ea"/>
              <a:ea typeface="+mj-ea"/>
            </a:endParaRPr>
          </a:p>
        </p:txBody>
      </p:sp>
      <p:sp>
        <p:nvSpPr>
          <p:cNvPr id="31" name="Freeform 5"/>
          <p:cNvSpPr/>
          <p:nvPr/>
        </p:nvSpPr>
        <p:spPr>
          <a:xfrm>
            <a:off x="-56130" y="2171792"/>
            <a:ext cx="1999432" cy="1918518"/>
          </a:xfrm>
          <a:custGeom>
            <a:avLst/>
            <a:gdLst>
              <a:gd name="T0" fmla="*/ 40 w 786"/>
              <a:gd name="T1" fmla="*/ 597 h 597"/>
              <a:gd name="T2" fmla="*/ 0 w 786"/>
              <a:gd name="T3" fmla="*/ 557 h 597"/>
              <a:gd name="T4" fmla="*/ 0 w 786"/>
              <a:gd name="T5" fmla="*/ 339 h 597"/>
              <a:gd name="T6" fmla="*/ 0 w 786"/>
              <a:gd name="T7" fmla="*/ 259 h 597"/>
              <a:gd name="T8" fmla="*/ 0 w 786"/>
              <a:gd name="T9" fmla="*/ 40 h 597"/>
              <a:gd name="T10" fmla="*/ 40 w 786"/>
              <a:gd name="T11" fmla="*/ 0 h 597"/>
              <a:gd name="T12" fmla="*/ 583 w 786"/>
              <a:gd name="T13" fmla="*/ 0 h 597"/>
              <a:gd name="T14" fmla="*/ 643 w 786"/>
              <a:gd name="T15" fmla="*/ 35 h 597"/>
              <a:gd name="T16" fmla="*/ 775 w 786"/>
              <a:gd name="T17" fmla="*/ 264 h 597"/>
              <a:gd name="T18" fmla="*/ 775 w 786"/>
              <a:gd name="T19" fmla="*/ 333 h 597"/>
              <a:gd name="T20" fmla="*/ 643 w 786"/>
              <a:gd name="T21" fmla="*/ 563 h 597"/>
              <a:gd name="T22" fmla="*/ 583 w 786"/>
              <a:gd name="T23" fmla="*/ 597 h 597"/>
              <a:gd name="T24" fmla="*/ 40 w 786"/>
              <a:gd name="T25" fmla="*/ 597 h 597"/>
              <a:gd name="connsiteX0" fmla="*/ 509 w 9965"/>
              <a:gd name="connsiteY0" fmla="*/ 10000 h 10000"/>
              <a:gd name="connsiteX1" fmla="*/ 0 w 9965"/>
              <a:gd name="connsiteY1" fmla="*/ 9330 h 10000"/>
              <a:gd name="connsiteX2" fmla="*/ 0 w 9965"/>
              <a:gd name="connsiteY2" fmla="*/ 5678 h 10000"/>
              <a:gd name="connsiteX3" fmla="*/ 0 w 9965"/>
              <a:gd name="connsiteY3" fmla="*/ 4338 h 10000"/>
              <a:gd name="connsiteX4" fmla="*/ 509 w 9965"/>
              <a:gd name="connsiteY4" fmla="*/ 0 h 10000"/>
              <a:gd name="connsiteX5" fmla="*/ 7417 w 9965"/>
              <a:gd name="connsiteY5" fmla="*/ 0 h 10000"/>
              <a:gd name="connsiteX6" fmla="*/ 8181 w 9965"/>
              <a:gd name="connsiteY6" fmla="*/ 586 h 10000"/>
              <a:gd name="connsiteX7" fmla="*/ 9860 w 9965"/>
              <a:gd name="connsiteY7" fmla="*/ 4422 h 10000"/>
              <a:gd name="connsiteX8" fmla="*/ 9860 w 9965"/>
              <a:gd name="connsiteY8" fmla="*/ 5578 h 10000"/>
              <a:gd name="connsiteX9" fmla="*/ 8181 w 9965"/>
              <a:gd name="connsiteY9" fmla="*/ 9430 h 10000"/>
              <a:gd name="connsiteX10" fmla="*/ 7417 w 9965"/>
              <a:gd name="connsiteY10" fmla="*/ 10000 h 10000"/>
              <a:gd name="connsiteX11" fmla="*/ 509 w 9965"/>
              <a:gd name="connsiteY11" fmla="*/ 10000 h 10000"/>
              <a:gd name="connsiteX0" fmla="*/ 1062 w 10551"/>
              <a:gd name="connsiteY0" fmla="*/ 10216 h 10216"/>
              <a:gd name="connsiteX1" fmla="*/ 551 w 10551"/>
              <a:gd name="connsiteY1" fmla="*/ 9546 h 10216"/>
              <a:gd name="connsiteX2" fmla="*/ 551 w 10551"/>
              <a:gd name="connsiteY2" fmla="*/ 5894 h 10216"/>
              <a:gd name="connsiteX3" fmla="*/ 551 w 10551"/>
              <a:gd name="connsiteY3" fmla="*/ 4554 h 10216"/>
              <a:gd name="connsiteX4" fmla="*/ 7994 w 10551"/>
              <a:gd name="connsiteY4" fmla="*/ 216 h 10216"/>
              <a:gd name="connsiteX5" fmla="*/ 8761 w 10551"/>
              <a:gd name="connsiteY5" fmla="*/ 802 h 10216"/>
              <a:gd name="connsiteX6" fmla="*/ 10446 w 10551"/>
              <a:gd name="connsiteY6" fmla="*/ 4638 h 10216"/>
              <a:gd name="connsiteX7" fmla="*/ 10446 w 10551"/>
              <a:gd name="connsiteY7" fmla="*/ 5794 h 10216"/>
              <a:gd name="connsiteX8" fmla="*/ 8761 w 10551"/>
              <a:gd name="connsiteY8" fmla="*/ 9646 h 10216"/>
              <a:gd name="connsiteX9" fmla="*/ 7994 w 10551"/>
              <a:gd name="connsiteY9" fmla="*/ 10216 h 10216"/>
              <a:gd name="connsiteX10" fmla="*/ 1062 w 10551"/>
              <a:gd name="connsiteY10" fmla="*/ 10216 h 10216"/>
              <a:gd name="connsiteX0" fmla="*/ 1119 w 10608"/>
              <a:gd name="connsiteY0" fmla="*/ 9415 h 9415"/>
              <a:gd name="connsiteX1" fmla="*/ 608 w 10608"/>
              <a:gd name="connsiteY1" fmla="*/ 8745 h 9415"/>
              <a:gd name="connsiteX2" fmla="*/ 608 w 10608"/>
              <a:gd name="connsiteY2" fmla="*/ 5093 h 9415"/>
              <a:gd name="connsiteX3" fmla="*/ 608 w 10608"/>
              <a:gd name="connsiteY3" fmla="*/ 3753 h 9415"/>
              <a:gd name="connsiteX4" fmla="*/ 8818 w 10608"/>
              <a:gd name="connsiteY4" fmla="*/ 1 h 9415"/>
              <a:gd name="connsiteX5" fmla="*/ 10503 w 10608"/>
              <a:gd name="connsiteY5" fmla="*/ 3837 h 9415"/>
              <a:gd name="connsiteX6" fmla="*/ 10503 w 10608"/>
              <a:gd name="connsiteY6" fmla="*/ 4993 h 9415"/>
              <a:gd name="connsiteX7" fmla="*/ 8818 w 10608"/>
              <a:gd name="connsiteY7" fmla="*/ 8845 h 9415"/>
              <a:gd name="connsiteX8" fmla="*/ 8051 w 10608"/>
              <a:gd name="connsiteY8" fmla="*/ 9415 h 9415"/>
              <a:gd name="connsiteX9" fmla="*/ 1119 w 10608"/>
              <a:gd name="connsiteY9" fmla="*/ 9415 h 9415"/>
              <a:gd name="connsiteX0" fmla="*/ 1055 w 10000"/>
              <a:gd name="connsiteY0" fmla="*/ 10000 h 10000"/>
              <a:gd name="connsiteX1" fmla="*/ 573 w 10000"/>
              <a:gd name="connsiteY1" fmla="*/ 9288 h 10000"/>
              <a:gd name="connsiteX2" fmla="*/ 573 w 10000"/>
              <a:gd name="connsiteY2" fmla="*/ 5409 h 10000"/>
              <a:gd name="connsiteX3" fmla="*/ 573 w 10000"/>
              <a:gd name="connsiteY3" fmla="*/ 3986 h 10000"/>
              <a:gd name="connsiteX4" fmla="*/ 8313 w 10000"/>
              <a:gd name="connsiteY4" fmla="*/ 1 h 10000"/>
              <a:gd name="connsiteX5" fmla="*/ 9901 w 10000"/>
              <a:gd name="connsiteY5" fmla="*/ 4075 h 10000"/>
              <a:gd name="connsiteX6" fmla="*/ 9901 w 10000"/>
              <a:gd name="connsiteY6" fmla="*/ 5303 h 10000"/>
              <a:gd name="connsiteX7" fmla="*/ 8313 w 10000"/>
              <a:gd name="connsiteY7" fmla="*/ 9395 h 10000"/>
              <a:gd name="connsiteX8" fmla="*/ 7590 w 10000"/>
              <a:gd name="connsiteY8" fmla="*/ 10000 h 10000"/>
              <a:gd name="connsiteX9" fmla="*/ 1055 w 10000"/>
              <a:gd name="connsiteY9" fmla="*/ 10000 h 10000"/>
              <a:gd name="connsiteX0" fmla="*/ 1055 w 10000"/>
              <a:gd name="connsiteY0" fmla="*/ 10010 h 10010"/>
              <a:gd name="connsiteX1" fmla="*/ 573 w 10000"/>
              <a:gd name="connsiteY1" fmla="*/ 9298 h 10010"/>
              <a:gd name="connsiteX2" fmla="*/ 573 w 10000"/>
              <a:gd name="connsiteY2" fmla="*/ 5419 h 10010"/>
              <a:gd name="connsiteX3" fmla="*/ 8313 w 10000"/>
              <a:gd name="connsiteY3" fmla="*/ 11 h 10010"/>
              <a:gd name="connsiteX4" fmla="*/ 9901 w 10000"/>
              <a:gd name="connsiteY4" fmla="*/ 4085 h 10010"/>
              <a:gd name="connsiteX5" fmla="*/ 9901 w 10000"/>
              <a:gd name="connsiteY5" fmla="*/ 5313 h 10010"/>
              <a:gd name="connsiteX6" fmla="*/ 8313 w 10000"/>
              <a:gd name="connsiteY6" fmla="*/ 9405 h 10010"/>
              <a:gd name="connsiteX7" fmla="*/ 7590 w 10000"/>
              <a:gd name="connsiteY7" fmla="*/ 10010 h 10010"/>
              <a:gd name="connsiteX8" fmla="*/ 1055 w 10000"/>
              <a:gd name="connsiteY8" fmla="*/ 10010 h 10010"/>
              <a:gd name="connsiteX0" fmla="*/ 963 w 9908"/>
              <a:gd name="connsiteY0" fmla="*/ 10133 h 10404"/>
              <a:gd name="connsiteX1" fmla="*/ 481 w 9908"/>
              <a:gd name="connsiteY1" fmla="*/ 9421 h 10404"/>
              <a:gd name="connsiteX2" fmla="*/ 8221 w 9908"/>
              <a:gd name="connsiteY2" fmla="*/ 134 h 10404"/>
              <a:gd name="connsiteX3" fmla="*/ 9809 w 9908"/>
              <a:gd name="connsiteY3" fmla="*/ 4208 h 10404"/>
              <a:gd name="connsiteX4" fmla="*/ 9809 w 9908"/>
              <a:gd name="connsiteY4" fmla="*/ 5436 h 10404"/>
              <a:gd name="connsiteX5" fmla="*/ 8221 w 9908"/>
              <a:gd name="connsiteY5" fmla="*/ 9528 h 10404"/>
              <a:gd name="connsiteX6" fmla="*/ 7498 w 9908"/>
              <a:gd name="connsiteY6" fmla="*/ 10133 h 10404"/>
              <a:gd name="connsiteX7" fmla="*/ 963 w 9908"/>
              <a:gd name="connsiteY7" fmla="*/ 10133 h 10404"/>
              <a:gd name="connsiteX0" fmla="*/ 972 w 9999"/>
              <a:gd name="connsiteY0" fmla="*/ 9611 h 9871"/>
              <a:gd name="connsiteX1" fmla="*/ 485 w 9999"/>
              <a:gd name="connsiteY1" fmla="*/ 8926 h 9871"/>
              <a:gd name="connsiteX2" fmla="*/ 8297 w 9999"/>
              <a:gd name="connsiteY2" fmla="*/ 0 h 9871"/>
              <a:gd name="connsiteX3" fmla="*/ 9900 w 9999"/>
              <a:gd name="connsiteY3" fmla="*/ 3916 h 9871"/>
              <a:gd name="connsiteX4" fmla="*/ 9900 w 9999"/>
              <a:gd name="connsiteY4" fmla="*/ 5096 h 9871"/>
              <a:gd name="connsiteX5" fmla="*/ 8297 w 9999"/>
              <a:gd name="connsiteY5" fmla="*/ 9029 h 9871"/>
              <a:gd name="connsiteX6" fmla="*/ 7568 w 9999"/>
              <a:gd name="connsiteY6" fmla="*/ 9611 h 9871"/>
              <a:gd name="connsiteX7" fmla="*/ 972 w 9999"/>
              <a:gd name="connsiteY7" fmla="*/ 9611 h 9871"/>
              <a:gd name="connsiteX0" fmla="*/ 972 w 10000"/>
              <a:gd name="connsiteY0" fmla="*/ 9737 h 10001"/>
              <a:gd name="connsiteX1" fmla="*/ 485 w 10000"/>
              <a:gd name="connsiteY1" fmla="*/ 9043 h 10001"/>
              <a:gd name="connsiteX2" fmla="*/ 8298 w 10000"/>
              <a:gd name="connsiteY2" fmla="*/ 0 h 10001"/>
              <a:gd name="connsiteX3" fmla="*/ 9901 w 10000"/>
              <a:gd name="connsiteY3" fmla="*/ 3967 h 10001"/>
              <a:gd name="connsiteX4" fmla="*/ 9901 w 10000"/>
              <a:gd name="connsiteY4" fmla="*/ 5163 h 10001"/>
              <a:gd name="connsiteX5" fmla="*/ 8298 w 10000"/>
              <a:gd name="connsiteY5" fmla="*/ 9147 h 10001"/>
              <a:gd name="connsiteX6" fmla="*/ 7569 w 10000"/>
              <a:gd name="connsiteY6" fmla="*/ 9737 h 10001"/>
              <a:gd name="connsiteX7" fmla="*/ 972 w 10000"/>
              <a:gd name="connsiteY7" fmla="*/ 9737 h 10001"/>
              <a:gd name="connsiteX0" fmla="*/ 0 w 9028"/>
              <a:gd name="connsiteY0" fmla="*/ 9898 h 9898"/>
              <a:gd name="connsiteX1" fmla="*/ 7326 w 9028"/>
              <a:gd name="connsiteY1" fmla="*/ 161 h 9898"/>
              <a:gd name="connsiteX2" fmla="*/ 8929 w 9028"/>
              <a:gd name="connsiteY2" fmla="*/ 4128 h 9898"/>
              <a:gd name="connsiteX3" fmla="*/ 8929 w 9028"/>
              <a:gd name="connsiteY3" fmla="*/ 5324 h 9898"/>
              <a:gd name="connsiteX4" fmla="*/ 7326 w 9028"/>
              <a:gd name="connsiteY4" fmla="*/ 9308 h 9898"/>
              <a:gd name="connsiteX5" fmla="*/ 6597 w 9028"/>
              <a:gd name="connsiteY5" fmla="*/ 9898 h 9898"/>
              <a:gd name="connsiteX6" fmla="*/ 0 w 9028"/>
              <a:gd name="connsiteY6" fmla="*/ 9898 h 9898"/>
              <a:gd name="connsiteX0" fmla="*/ 0 w 10001"/>
              <a:gd name="connsiteY0" fmla="*/ 10000 h 10000"/>
              <a:gd name="connsiteX1" fmla="*/ 8115 w 10001"/>
              <a:gd name="connsiteY1" fmla="*/ 163 h 10000"/>
              <a:gd name="connsiteX2" fmla="*/ 9890 w 10001"/>
              <a:gd name="connsiteY2" fmla="*/ 4171 h 10000"/>
              <a:gd name="connsiteX3" fmla="*/ 9890 w 10001"/>
              <a:gd name="connsiteY3" fmla="*/ 5379 h 10000"/>
              <a:gd name="connsiteX4" fmla="*/ 8115 w 10001"/>
              <a:gd name="connsiteY4" fmla="*/ 9404 h 10000"/>
              <a:gd name="connsiteX5" fmla="*/ 7307 w 10001"/>
              <a:gd name="connsiteY5" fmla="*/ 10000 h 10000"/>
              <a:gd name="connsiteX6" fmla="*/ 0 w 10001"/>
              <a:gd name="connsiteY6" fmla="*/ 10000 h 10000"/>
              <a:gd name="connsiteX0" fmla="*/ 0 w 10001"/>
              <a:gd name="connsiteY0" fmla="*/ 9837 h 9837"/>
              <a:gd name="connsiteX1" fmla="*/ 8115 w 10001"/>
              <a:gd name="connsiteY1" fmla="*/ 0 h 9837"/>
              <a:gd name="connsiteX2" fmla="*/ 9890 w 10001"/>
              <a:gd name="connsiteY2" fmla="*/ 4008 h 9837"/>
              <a:gd name="connsiteX3" fmla="*/ 9890 w 10001"/>
              <a:gd name="connsiteY3" fmla="*/ 5216 h 9837"/>
              <a:gd name="connsiteX4" fmla="*/ 8115 w 10001"/>
              <a:gd name="connsiteY4" fmla="*/ 9241 h 9837"/>
              <a:gd name="connsiteX5" fmla="*/ 7307 w 10001"/>
              <a:gd name="connsiteY5" fmla="*/ 9837 h 9837"/>
              <a:gd name="connsiteX6" fmla="*/ 0 w 10001"/>
              <a:gd name="connsiteY6" fmla="*/ 9837 h 9837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1" h="9837">
                <a:moveTo>
                  <a:pt x="0" y="9837"/>
                </a:moveTo>
                <a:lnTo>
                  <a:pt x="8115" y="0"/>
                </a:lnTo>
                <a:lnTo>
                  <a:pt x="9890" y="4008"/>
                </a:lnTo>
                <a:cubicBezTo>
                  <a:pt x="10038" y="4339"/>
                  <a:pt x="10038" y="4882"/>
                  <a:pt x="9890" y="5216"/>
                </a:cubicBezTo>
                <a:lnTo>
                  <a:pt x="8115" y="9241"/>
                </a:lnTo>
                <a:cubicBezTo>
                  <a:pt x="7966" y="9573"/>
                  <a:pt x="7602" y="9837"/>
                  <a:pt x="7307" y="9837"/>
                </a:cubicBezTo>
                <a:lnTo>
                  <a:pt x="0" y="9837"/>
                </a:lnTo>
                <a:close/>
              </a:path>
            </a:pathLst>
          </a:custGeom>
          <a:solidFill>
            <a:schemeClr val="accent6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03633" y="2609457"/>
            <a:ext cx="1426456" cy="819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xmlns:mc="http://schemas.openxmlformats.org/markup-compatibility/2006" xmlns:hp="http://schemas.haansoft.com/office/presentation/8.0" lang="ko-KR" altLang="en-US" sz="24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임산부</a:t>
            </a:r>
            <a:br>
              <a:rPr xmlns:mc="http://schemas.openxmlformats.org/markup-compatibility/2006" xmlns:hp="http://schemas.haansoft.com/office/presentation/8.0" lang="en-US" altLang="ko-KR" sz="24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</a:br>
            <a:r>
              <a:rPr xmlns:mc="http://schemas.openxmlformats.org/markup-compatibility/2006" xmlns:hp="http://schemas.haansoft.com/office/presentation/8.0" lang="ko-KR" altLang="en-US" sz="24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보호</a:t>
            </a:r>
            <a:endParaRPr xmlns:mc="http://schemas.openxmlformats.org/markup-compatibility/2006" xmlns:hp="http://schemas.haansoft.com/office/presentation/8.0" lang="en-US" altLang="ko-KR" sz="2400" mc:Ignorable="hp" hp:hslEmbossed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+mj-ea"/>
              <a:ea typeface="+mj-ea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9107426D-E2F1-44AB-9304-340A22A2D8F1}"/>
              </a:ext>
            </a:extLst>
          </p:cNvPr>
          <p:cNvGrpSpPr/>
          <p:nvPr/>
        </p:nvGrpSpPr>
        <p:grpSpPr>
          <a:xfrm>
            <a:off x="-8737" y="4588066"/>
            <a:ext cx="8843731" cy="1835188"/>
            <a:chOff x="-161925" y="4588066"/>
            <a:chExt cx="8996920" cy="1835188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6EC20949-6B84-4DA3-AFD2-9CA3B925A2AA}"/>
                </a:ext>
              </a:extLst>
            </p:cNvPr>
            <p:cNvSpPr/>
            <p:nvPr/>
          </p:nvSpPr>
          <p:spPr>
            <a:xfrm>
              <a:off x="1130180" y="4589290"/>
              <a:ext cx="7704815" cy="1833964"/>
            </a:xfrm>
            <a:prstGeom prst="roundRect">
              <a:avLst>
                <a:gd name="adj" fmla="val 7971"/>
              </a:avLst>
            </a:prstGeom>
            <a:solidFill>
              <a:srgbClr val="F7F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3EE1A729-E548-4FFB-A34A-550F60AE2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1925" y="4588066"/>
              <a:ext cx="2114550" cy="1831975"/>
            </a:xfrm>
            <a:custGeom>
              <a:avLst/>
              <a:gdLst>
                <a:gd name="T0" fmla="*/ 40 w 786"/>
                <a:gd name="T1" fmla="*/ 597 h 597"/>
                <a:gd name="T2" fmla="*/ 0 w 786"/>
                <a:gd name="T3" fmla="*/ 557 h 597"/>
                <a:gd name="T4" fmla="*/ 0 w 786"/>
                <a:gd name="T5" fmla="*/ 339 h 597"/>
                <a:gd name="T6" fmla="*/ 0 w 786"/>
                <a:gd name="T7" fmla="*/ 259 h 597"/>
                <a:gd name="T8" fmla="*/ 0 w 786"/>
                <a:gd name="T9" fmla="*/ 40 h 597"/>
                <a:gd name="T10" fmla="*/ 40 w 786"/>
                <a:gd name="T11" fmla="*/ 0 h 597"/>
                <a:gd name="T12" fmla="*/ 583 w 786"/>
                <a:gd name="T13" fmla="*/ 0 h 597"/>
                <a:gd name="T14" fmla="*/ 643 w 786"/>
                <a:gd name="T15" fmla="*/ 35 h 597"/>
                <a:gd name="T16" fmla="*/ 775 w 786"/>
                <a:gd name="T17" fmla="*/ 264 h 597"/>
                <a:gd name="T18" fmla="*/ 775 w 786"/>
                <a:gd name="T19" fmla="*/ 333 h 597"/>
                <a:gd name="T20" fmla="*/ 643 w 786"/>
                <a:gd name="T21" fmla="*/ 563 h 597"/>
                <a:gd name="T22" fmla="*/ 583 w 786"/>
                <a:gd name="T23" fmla="*/ 597 h 597"/>
                <a:gd name="T24" fmla="*/ 40 w 786"/>
                <a:gd name="T25" fmla="*/ 597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6" h="597">
                  <a:moveTo>
                    <a:pt x="40" y="597"/>
                  </a:moveTo>
                  <a:cubicBezTo>
                    <a:pt x="18" y="597"/>
                    <a:pt x="0" y="579"/>
                    <a:pt x="0" y="557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0" y="317"/>
                    <a:pt x="0" y="281"/>
                    <a:pt x="0" y="259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583" y="0"/>
                    <a:pt x="583" y="0"/>
                    <a:pt x="583" y="0"/>
                  </a:cubicBezTo>
                  <a:cubicBezTo>
                    <a:pt x="605" y="0"/>
                    <a:pt x="632" y="16"/>
                    <a:pt x="643" y="35"/>
                  </a:cubicBezTo>
                  <a:cubicBezTo>
                    <a:pt x="775" y="264"/>
                    <a:pt x="775" y="264"/>
                    <a:pt x="775" y="264"/>
                  </a:cubicBezTo>
                  <a:cubicBezTo>
                    <a:pt x="786" y="283"/>
                    <a:pt x="786" y="314"/>
                    <a:pt x="775" y="333"/>
                  </a:cubicBezTo>
                  <a:cubicBezTo>
                    <a:pt x="643" y="563"/>
                    <a:pt x="643" y="563"/>
                    <a:pt x="643" y="563"/>
                  </a:cubicBezTo>
                  <a:cubicBezTo>
                    <a:pt x="632" y="582"/>
                    <a:pt x="605" y="597"/>
                    <a:pt x="583" y="597"/>
                  </a:cubicBezTo>
                  <a:lnTo>
                    <a:pt x="40" y="597"/>
                  </a:lnTo>
                  <a:close/>
                </a:path>
              </a:pathLst>
            </a:custGeom>
            <a:solidFill>
              <a:srgbClr val="3864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09820B9E-E7C1-4E54-8B00-F5BDF9869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131" y="4693855"/>
              <a:ext cx="1999432" cy="1726186"/>
            </a:xfrm>
            <a:custGeom>
              <a:avLst/>
              <a:gdLst>
                <a:gd name="T0" fmla="*/ 40 w 786"/>
                <a:gd name="T1" fmla="*/ 597 h 597"/>
                <a:gd name="T2" fmla="*/ 0 w 786"/>
                <a:gd name="T3" fmla="*/ 557 h 597"/>
                <a:gd name="T4" fmla="*/ 0 w 786"/>
                <a:gd name="T5" fmla="*/ 339 h 597"/>
                <a:gd name="T6" fmla="*/ 0 w 786"/>
                <a:gd name="T7" fmla="*/ 259 h 597"/>
                <a:gd name="T8" fmla="*/ 0 w 786"/>
                <a:gd name="T9" fmla="*/ 40 h 597"/>
                <a:gd name="T10" fmla="*/ 40 w 786"/>
                <a:gd name="T11" fmla="*/ 0 h 597"/>
                <a:gd name="T12" fmla="*/ 583 w 786"/>
                <a:gd name="T13" fmla="*/ 0 h 597"/>
                <a:gd name="T14" fmla="*/ 643 w 786"/>
                <a:gd name="T15" fmla="*/ 35 h 597"/>
                <a:gd name="T16" fmla="*/ 775 w 786"/>
                <a:gd name="T17" fmla="*/ 264 h 597"/>
                <a:gd name="T18" fmla="*/ 775 w 786"/>
                <a:gd name="T19" fmla="*/ 333 h 597"/>
                <a:gd name="T20" fmla="*/ 643 w 786"/>
                <a:gd name="T21" fmla="*/ 563 h 597"/>
                <a:gd name="T22" fmla="*/ 583 w 786"/>
                <a:gd name="T23" fmla="*/ 597 h 597"/>
                <a:gd name="T24" fmla="*/ 40 w 786"/>
                <a:gd name="T25" fmla="*/ 597 h 597"/>
                <a:gd name="connsiteX0" fmla="*/ 509 w 9965"/>
                <a:gd name="connsiteY0" fmla="*/ 10000 h 10000"/>
                <a:gd name="connsiteX1" fmla="*/ 0 w 9965"/>
                <a:gd name="connsiteY1" fmla="*/ 9330 h 10000"/>
                <a:gd name="connsiteX2" fmla="*/ 0 w 9965"/>
                <a:gd name="connsiteY2" fmla="*/ 5678 h 10000"/>
                <a:gd name="connsiteX3" fmla="*/ 0 w 9965"/>
                <a:gd name="connsiteY3" fmla="*/ 4338 h 10000"/>
                <a:gd name="connsiteX4" fmla="*/ 509 w 9965"/>
                <a:gd name="connsiteY4" fmla="*/ 0 h 10000"/>
                <a:gd name="connsiteX5" fmla="*/ 7417 w 9965"/>
                <a:gd name="connsiteY5" fmla="*/ 0 h 10000"/>
                <a:gd name="connsiteX6" fmla="*/ 8181 w 9965"/>
                <a:gd name="connsiteY6" fmla="*/ 586 h 10000"/>
                <a:gd name="connsiteX7" fmla="*/ 9860 w 9965"/>
                <a:gd name="connsiteY7" fmla="*/ 4422 h 10000"/>
                <a:gd name="connsiteX8" fmla="*/ 9860 w 9965"/>
                <a:gd name="connsiteY8" fmla="*/ 5578 h 10000"/>
                <a:gd name="connsiteX9" fmla="*/ 8181 w 9965"/>
                <a:gd name="connsiteY9" fmla="*/ 9430 h 10000"/>
                <a:gd name="connsiteX10" fmla="*/ 7417 w 9965"/>
                <a:gd name="connsiteY10" fmla="*/ 10000 h 10000"/>
                <a:gd name="connsiteX11" fmla="*/ 509 w 9965"/>
                <a:gd name="connsiteY11" fmla="*/ 10000 h 10000"/>
                <a:gd name="connsiteX0" fmla="*/ 1062 w 10551"/>
                <a:gd name="connsiteY0" fmla="*/ 10216 h 10216"/>
                <a:gd name="connsiteX1" fmla="*/ 551 w 10551"/>
                <a:gd name="connsiteY1" fmla="*/ 9546 h 10216"/>
                <a:gd name="connsiteX2" fmla="*/ 551 w 10551"/>
                <a:gd name="connsiteY2" fmla="*/ 5894 h 10216"/>
                <a:gd name="connsiteX3" fmla="*/ 551 w 10551"/>
                <a:gd name="connsiteY3" fmla="*/ 4554 h 10216"/>
                <a:gd name="connsiteX4" fmla="*/ 7994 w 10551"/>
                <a:gd name="connsiteY4" fmla="*/ 216 h 10216"/>
                <a:gd name="connsiteX5" fmla="*/ 8761 w 10551"/>
                <a:gd name="connsiteY5" fmla="*/ 802 h 10216"/>
                <a:gd name="connsiteX6" fmla="*/ 10446 w 10551"/>
                <a:gd name="connsiteY6" fmla="*/ 4638 h 10216"/>
                <a:gd name="connsiteX7" fmla="*/ 10446 w 10551"/>
                <a:gd name="connsiteY7" fmla="*/ 5794 h 10216"/>
                <a:gd name="connsiteX8" fmla="*/ 8761 w 10551"/>
                <a:gd name="connsiteY8" fmla="*/ 9646 h 10216"/>
                <a:gd name="connsiteX9" fmla="*/ 7994 w 10551"/>
                <a:gd name="connsiteY9" fmla="*/ 10216 h 10216"/>
                <a:gd name="connsiteX10" fmla="*/ 1062 w 10551"/>
                <a:gd name="connsiteY10" fmla="*/ 10216 h 10216"/>
                <a:gd name="connsiteX0" fmla="*/ 1119 w 10608"/>
                <a:gd name="connsiteY0" fmla="*/ 9415 h 9415"/>
                <a:gd name="connsiteX1" fmla="*/ 608 w 10608"/>
                <a:gd name="connsiteY1" fmla="*/ 8745 h 9415"/>
                <a:gd name="connsiteX2" fmla="*/ 608 w 10608"/>
                <a:gd name="connsiteY2" fmla="*/ 5093 h 9415"/>
                <a:gd name="connsiteX3" fmla="*/ 608 w 10608"/>
                <a:gd name="connsiteY3" fmla="*/ 3753 h 9415"/>
                <a:gd name="connsiteX4" fmla="*/ 8818 w 10608"/>
                <a:gd name="connsiteY4" fmla="*/ 1 h 9415"/>
                <a:gd name="connsiteX5" fmla="*/ 10503 w 10608"/>
                <a:gd name="connsiteY5" fmla="*/ 3837 h 9415"/>
                <a:gd name="connsiteX6" fmla="*/ 10503 w 10608"/>
                <a:gd name="connsiteY6" fmla="*/ 4993 h 9415"/>
                <a:gd name="connsiteX7" fmla="*/ 8818 w 10608"/>
                <a:gd name="connsiteY7" fmla="*/ 8845 h 9415"/>
                <a:gd name="connsiteX8" fmla="*/ 8051 w 10608"/>
                <a:gd name="connsiteY8" fmla="*/ 9415 h 9415"/>
                <a:gd name="connsiteX9" fmla="*/ 1119 w 10608"/>
                <a:gd name="connsiteY9" fmla="*/ 9415 h 9415"/>
                <a:gd name="connsiteX0" fmla="*/ 1055 w 10000"/>
                <a:gd name="connsiteY0" fmla="*/ 10000 h 10000"/>
                <a:gd name="connsiteX1" fmla="*/ 573 w 10000"/>
                <a:gd name="connsiteY1" fmla="*/ 9288 h 10000"/>
                <a:gd name="connsiteX2" fmla="*/ 573 w 10000"/>
                <a:gd name="connsiteY2" fmla="*/ 5409 h 10000"/>
                <a:gd name="connsiteX3" fmla="*/ 573 w 10000"/>
                <a:gd name="connsiteY3" fmla="*/ 3986 h 10000"/>
                <a:gd name="connsiteX4" fmla="*/ 8313 w 10000"/>
                <a:gd name="connsiteY4" fmla="*/ 1 h 10000"/>
                <a:gd name="connsiteX5" fmla="*/ 9901 w 10000"/>
                <a:gd name="connsiteY5" fmla="*/ 4075 h 10000"/>
                <a:gd name="connsiteX6" fmla="*/ 9901 w 10000"/>
                <a:gd name="connsiteY6" fmla="*/ 5303 h 10000"/>
                <a:gd name="connsiteX7" fmla="*/ 8313 w 10000"/>
                <a:gd name="connsiteY7" fmla="*/ 9395 h 10000"/>
                <a:gd name="connsiteX8" fmla="*/ 7590 w 10000"/>
                <a:gd name="connsiteY8" fmla="*/ 10000 h 10000"/>
                <a:gd name="connsiteX9" fmla="*/ 1055 w 10000"/>
                <a:gd name="connsiteY9" fmla="*/ 10000 h 10000"/>
                <a:gd name="connsiteX0" fmla="*/ 1055 w 10000"/>
                <a:gd name="connsiteY0" fmla="*/ 10010 h 10010"/>
                <a:gd name="connsiteX1" fmla="*/ 573 w 10000"/>
                <a:gd name="connsiteY1" fmla="*/ 9298 h 10010"/>
                <a:gd name="connsiteX2" fmla="*/ 573 w 10000"/>
                <a:gd name="connsiteY2" fmla="*/ 5419 h 10010"/>
                <a:gd name="connsiteX3" fmla="*/ 8313 w 10000"/>
                <a:gd name="connsiteY3" fmla="*/ 11 h 10010"/>
                <a:gd name="connsiteX4" fmla="*/ 9901 w 10000"/>
                <a:gd name="connsiteY4" fmla="*/ 4085 h 10010"/>
                <a:gd name="connsiteX5" fmla="*/ 9901 w 10000"/>
                <a:gd name="connsiteY5" fmla="*/ 5313 h 10010"/>
                <a:gd name="connsiteX6" fmla="*/ 8313 w 10000"/>
                <a:gd name="connsiteY6" fmla="*/ 9405 h 10010"/>
                <a:gd name="connsiteX7" fmla="*/ 7590 w 10000"/>
                <a:gd name="connsiteY7" fmla="*/ 10010 h 10010"/>
                <a:gd name="connsiteX8" fmla="*/ 1055 w 10000"/>
                <a:gd name="connsiteY8" fmla="*/ 10010 h 10010"/>
                <a:gd name="connsiteX0" fmla="*/ 963 w 9908"/>
                <a:gd name="connsiteY0" fmla="*/ 10133 h 10404"/>
                <a:gd name="connsiteX1" fmla="*/ 481 w 9908"/>
                <a:gd name="connsiteY1" fmla="*/ 9421 h 10404"/>
                <a:gd name="connsiteX2" fmla="*/ 8221 w 9908"/>
                <a:gd name="connsiteY2" fmla="*/ 134 h 10404"/>
                <a:gd name="connsiteX3" fmla="*/ 9809 w 9908"/>
                <a:gd name="connsiteY3" fmla="*/ 4208 h 10404"/>
                <a:gd name="connsiteX4" fmla="*/ 9809 w 9908"/>
                <a:gd name="connsiteY4" fmla="*/ 5436 h 10404"/>
                <a:gd name="connsiteX5" fmla="*/ 8221 w 9908"/>
                <a:gd name="connsiteY5" fmla="*/ 9528 h 10404"/>
                <a:gd name="connsiteX6" fmla="*/ 7498 w 9908"/>
                <a:gd name="connsiteY6" fmla="*/ 10133 h 10404"/>
                <a:gd name="connsiteX7" fmla="*/ 963 w 9908"/>
                <a:gd name="connsiteY7" fmla="*/ 10133 h 10404"/>
                <a:gd name="connsiteX0" fmla="*/ 972 w 9999"/>
                <a:gd name="connsiteY0" fmla="*/ 9611 h 9871"/>
                <a:gd name="connsiteX1" fmla="*/ 485 w 9999"/>
                <a:gd name="connsiteY1" fmla="*/ 8926 h 9871"/>
                <a:gd name="connsiteX2" fmla="*/ 8297 w 9999"/>
                <a:gd name="connsiteY2" fmla="*/ 0 h 9871"/>
                <a:gd name="connsiteX3" fmla="*/ 9900 w 9999"/>
                <a:gd name="connsiteY3" fmla="*/ 3916 h 9871"/>
                <a:gd name="connsiteX4" fmla="*/ 9900 w 9999"/>
                <a:gd name="connsiteY4" fmla="*/ 5096 h 9871"/>
                <a:gd name="connsiteX5" fmla="*/ 8297 w 9999"/>
                <a:gd name="connsiteY5" fmla="*/ 9029 h 9871"/>
                <a:gd name="connsiteX6" fmla="*/ 7568 w 9999"/>
                <a:gd name="connsiteY6" fmla="*/ 9611 h 9871"/>
                <a:gd name="connsiteX7" fmla="*/ 972 w 9999"/>
                <a:gd name="connsiteY7" fmla="*/ 9611 h 9871"/>
                <a:gd name="connsiteX0" fmla="*/ 972 w 10000"/>
                <a:gd name="connsiteY0" fmla="*/ 9737 h 10001"/>
                <a:gd name="connsiteX1" fmla="*/ 485 w 10000"/>
                <a:gd name="connsiteY1" fmla="*/ 9043 h 10001"/>
                <a:gd name="connsiteX2" fmla="*/ 8298 w 10000"/>
                <a:gd name="connsiteY2" fmla="*/ 0 h 10001"/>
                <a:gd name="connsiteX3" fmla="*/ 9901 w 10000"/>
                <a:gd name="connsiteY3" fmla="*/ 3967 h 10001"/>
                <a:gd name="connsiteX4" fmla="*/ 9901 w 10000"/>
                <a:gd name="connsiteY4" fmla="*/ 5163 h 10001"/>
                <a:gd name="connsiteX5" fmla="*/ 8298 w 10000"/>
                <a:gd name="connsiteY5" fmla="*/ 9147 h 10001"/>
                <a:gd name="connsiteX6" fmla="*/ 7569 w 10000"/>
                <a:gd name="connsiteY6" fmla="*/ 9737 h 10001"/>
                <a:gd name="connsiteX7" fmla="*/ 972 w 10000"/>
                <a:gd name="connsiteY7" fmla="*/ 9737 h 10001"/>
                <a:gd name="connsiteX0" fmla="*/ 0 w 9028"/>
                <a:gd name="connsiteY0" fmla="*/ 9898 h 9898"/>
                <a:gd name="connsiteX1" fmla="*/ 7326 w 9028"/>
                <a:gd name="connsiteY1" fmla="*/ 161 h 9898"/>
                <a:gd name="connsiteX2" fmla="*/ 8929 w 9028"/>
                <a:gd name="connsiteY2" fmla="*/ 4128 h 9898"/>
                <a:gd name="connsiteX3" fmla="*/ 8929 w 9028"/>
                <a:gd name="connsiteY3" fmla="*/ 5324 h 9898"/>
                <a:gd name="connsiteX4" fmla="*/ 7326 w 9028"/>
                <a:gd name="connsiteY4" fmla="*/ 9308 h 9898"/>
                <a:gd name="connsiteX5" fmla="*/ 6597 w 9028"/>
                <a:gd name="connsiteY5" fmla="*/ 9898 h 9898"/>
                <a:gd name="connsiteX6" fmla="*/ 0 w 9028"/>
                <a:gd name="connsiteY6" fmla="*/ 9898 h 9898"/>
                <a:gd name="connsiteX0" fmla="*/ 0 w 10001"/>
                <a:gd name="connsiteY0" fmla="*/ 10000 h 10000"/>
                <a:gd name="connsiteX1" fmla="*/ 8115 w 10001"/>
                <a:gd name="connsiteY1" fmla="*/ 163 h 10000"/>
                <a:gd name="connsiteX2" fmla="*/ 9890 w 10001"/>
                <a:gd name="connsiteY2" fmla="*/ 4171 h 10000"/>
                <a:gd name="connsiteX3" fmla="*/ 9890 w 10001"/>
                <a:gd name="connsiteY3" fmla="*/ 5379 h 10000"/>
                <a:gd name="connsiteX4" fmla="*/ 8115 w 10001"/>
                <a:gd name="connsiteY4" fmla="*/ 9404 h 10000"/>
                <a:gd name="connsiteX5" fmla="*/ 7307 w 10001"/>
                <a:gd name="connsiteY5" fmla="*/ 10000 h 10000"/>
                <a:gd name="connsiteX6" fmla="*/ 0 w 10001"/>
                <a:gd name="connsiteY6" fmla="*/ 10000 h 10000"/>
                <a:gd name="connsiteX0" fmla="*/ 0 w 10001"/>
                <a:gd name="connsiteY0" fmla="*/ 9837 h 9837"/>
                <a:gd name="connsiteX1" fmla="*/ 8115 w 10001"/>
                <a:gd name="connsiteY1" fmla="*/ 0 h 9837"/>
                <a:gd name="connsiteX2" fmla="*/ 9890 w 10001"/>
                <a:gd name="connsiteY2" fmla="*/ 4008 h 9837"/>
                <a:gd name="connsiteX3" fmla="*/ 9890 w 10001"/>
                <a:gd name="connsiteY3" fmla="*/ 5216 h 9837"/>
                <a:gd name="connsiteX4" fmla="*/ 8115 w 10001"/>
                <a:gd name="connsiteY4" fmla="*/ 9241 h 9837"/>
                <a:gd name="connsiteX5" fmla="*/ 7307 w 10001"/>
                <a:gd name="connsiteY5" fmla="*/ 9837 h 9837"/>
                <a:gd name="connsiteX6" fmla="*/ 0 w 10001"/>
                <a:gd name="connsiteY6" fmla="*/ 9837 h 9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1" h="9837">
                  <a:moveTo>
                    <a:pt x="0" y="9837"/>
                  </a:moveTo>
                  <a:lnTo>
                    <a:pt x="8115" y="0"/>
                  </a:lnTo>
                  <a:lnTo>
                    <a:pt x="9890" y="4008"/>
                  </a:lnTo>
                  <a:cubicBezTo>
                    <a:pt x="10038" y="4339"/>
                    <a:pt x="10038" y="4882"/>
                    <a:pt x="9890" y="5216"/>
                  </a:cubicBezTo>
                  <a:lnTo>
                    <a:pt x="8115" y="9241"/>
                  </a:lnTo>
                  <a:cubicBezTo>
                    <a:pt x="7966" y="9573"/>
                    <a:pt x="7602" y="9837"/>
                    <a:pt x="7307" y="9837"/>
                  </a:cubicBezTo>
                  <a:lnTo>
                    <a:pt x="0" y="9837"/>
                  </a:lnTo>
                  <a:close/>
                </a:path>
              </a:pathLst>
            </a:custGeom>
            <a:solidFill>
              <a:schemeClr val="accent1">
                <a:lumMod val="7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1B2A068-D399-4D23-9932-0C67EB1458F7}"/>
                </a:ext>
              </a:extLst>
            </p:cNvPr>
            <p:cNvSpPr txBox="1"/>
            <p:nvPr/>
          </p:nvSpPr>
          <p:spPr>
            <a:xfrm>
              <a:off x="103632" y="4934003"/>
              <a:ext cx="14264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24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임신기</a:t>
              </a:r>
              <a:r>
                <a:rPr lang="ko-KR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 근로시간 단축</a:t>
              </a: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149627" y="2522938"/>
            <a:ext cx="6516066" cy="62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6213" lvl="0" indent="-176213">
              <a:lnSpc>
                <a:spcPts val="2100"/>
              </a:lnSpc>
              <a:buFont typeface="Arial"/>
              <a:buChar char="•"/>
              <a:defRPr/>
            </a:pP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산후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년 미만의 여성은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2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시간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1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주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6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시간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1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년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150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시간을 초과하는 시간외근로 금지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근로기준법 제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71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조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en-US" altLang="ko-K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151913" y="4617896"/>
            <a:ext cx="6683081" cy="1057099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182563" lvl="0" indent="-182563">
              <a:buFont typeface="Arial"/>
              <a:buChar char="•"/>
              <a:defRPr/>
            </a:pP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임신 후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12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주 이내 또는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32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주 이후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의 여성근로자는</a:t>
            </a:r>
            <a:b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2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시간의 근로시간 단축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보장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근로기준법 제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74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조 제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7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항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en-US" altLang="ko-KR" sz="14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80022" lvl="0">
              <a:buFont typeface="Arial"/>
              <a:buNone/>
              <a:defRPr/>
            </a:pP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* 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임신 기간 중에 근로기준법 시행규칙 제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12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조의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 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별표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에 따른 질환을 진단받은 여성은 임신 전 기간 근로시간 단축 보장</a:t>
            </a:r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151912" y="5729522"/>
            <a:ext cx="6992088" cy="574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lvl="0" indent="-182563">
              <a:buFont typeface="Arial"/>
              <a:buChar char="•"/>
              <a:defRPr/>
            </a:pP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사용자는 근로시간 단축을 이유로 임금 삭감 금지</a:t>
            </a:r>
            <a:b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근로기준법 제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74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조 제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8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항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endParaRPr lang="en-US" altLang="ko-K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7" name="그룹 26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28" name="직각 삼각형 27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43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25" name="자유형: 도형 36">
            <a:extLst>
              <a:ext uri="{FF2B5EF4-FFF2-40B4-BE49-F238E27FC236}">
                <a16:creationId xmlns:a16="http://schemas.microsoft.com/office/drawing/2014/main" id="{DBAE2FC9-4032-45EF-A92F-DD7DE1763C50}"/>
              </a:ext>
            </a:extLst>
          </p:cNvPr>
          <p:cNvSpPr/>
          <p:nvPr/>
        </p:nvSpPr>
        <p:spPr>
          <a:xfrm>
            <a:off x="0" y="-12187"/>
            <a:ext cx="3374967" cy="288184"/>
          </a:xfrm>
          <a:custGeom>
            <a:avLst/>
            <a:gdLst>
              <a:gd name="connsiteX0" fmla="*/ 0 w 2405175"/>
              <a:gd name="connsiteY0" fmla="*/ 0 h 288184"/>
              <a:gd name="connsiteX1" fmla="*/ 1173275 w 2405175"/>
              <a:gd name="connsiteY1" fmla="*/ 0 h 288184"/>
              <a:gd name="connsiteX2" fmla="*/ 1889760 w 2405175"/>
              <a:gd name="connsiteY2" fmla="*/ 0 h 288184"/>
              <a:gd name="connsiteX3" fmla="*/ 2405175 w 2405175"/>
              <a:gd name="connsiteY3" fmla="*/ 0 h 288184"/>
              <a:gd name="connsiteX4" fmla="*/ 2257855 w 2405175"/>
              <a:gd name="connsiteY4" fmla="*/ 283104 h 288184"/>
              <a:gd name="connsiteX5" fmla="*/ 1173275 w 2405175"/>
              <a:gd name="connsiteY5" fmla="*/ 288184 h 288184"/>
              <a:gd name="connsiteX6" fmla="*/ 1173275 w 2405175"/>
              <a:gd name="connsiteY6" fmla="*/ 284602 h 288184"/>
              <a:gd name="connsiteX7" fmla="*/ 0 w 2405175"/>
              <a:gd name="connsiteY7" fmla="*/ 288184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5175" h="288184">
                <a:moveTo>
                  <a:pt x="0" y="0"/>
                </a:moveTo>
                <a:lnTo>
                  <a:pt x="1173275" y="0"/>
                </a:lnTo>
                <a:lnTo>
                  <a:pt x="1889760" y="0"/>
                </a:lnTo>
                <a:lnTo>
                  <a:pt x="2405175" y="0"/>
                </a:lnTo>
                <a:lnTo>
                  <a:pt x="2257855" y="283104"/>
                </a:lnTo>
                <a:lnTo>
                  <a:pt x="1173275" y="288184"/>
                </a:lnTo>
                <a:lnTo>
                  <a:pt x="1173275" y="284602"/>
                </a:lnTo>
                <a:lnTo>
                  <a:pt x="0" y="288184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-8736" y="-20140"/>
            <a:ext cx="3211618" cy="294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400" spc="-250">
                <a:solidFill>
                  <a:schemeClr val="bg1"/>
                </a:solidFill>
                <a:latin typeface="나눔명조 ExtraBold"/>
                <a:ea typeface="나눔명조 ExtraBold"/>
              </a:rPr>
              <a:t>Ⅴ</a:t>
            </a:r>
            <a:r>
              <a:rPr lang="en-US" altLang="ko-KR" sz="1400" spc="-250">
                <a:solidFill>
                  <a:schemeClr val="bg1"/>
                </a:solidFill>
              </a:rPr>
              <a:t>.  </a:t>
            </a:r>
            <a:r>
              <a:rPr lang="ko-KR" altLang="en-US" sz="1400" spc="-250">
                <a:solidFill>
                  <a:schemeClr val="bg1"/>
                </a:solidFill>
              </a:rPr>
              <a:t>직장내 괴롭힘 금지</a:t>
            </a:r>
            <a:r>
              <a:rPr lang="en-US" altLang="ko-KR" sz="1400" spc="-250">
                <a:solidFill>
                  <a:schemeClr val="bg1"/>
                </a:solidFill>
              </a:rPr>
              <a:t>,  </a:t>
            </a:r>
            <a:r>
              <a:rPr lang="ko-KR" altLang="en-US" sz="1400" spc="-250">
                <a:solidFill>
                  <a:schemeClr val="bg1"/>
                </a:solidFill>
              </a:rPr>
              <a:t>성희롱 예방 </a:t>
            </a:r>
            <a:r>
              <a:rPr lang="en-US" altLang="ko-KR" sz="1400" spc="-250">
                <a:solidFill>
                  <a:schemeClr val="bg1"/>
                </a:solidFill>
              </a:rPr>
              <a:t>&amp; </a:t>
            </a:r>
            <a:r>
              <a:rPr lang="ko-KR" altLang="en-US" sz="1400" spc="-250">
                <a:solidFill>
                  <a:schemeClr val="bg1"/>
                </a:solidFill>
              </a:rPr>
              <a:t>모성보호</a:t>
            </a:r>
            <a:endParaRPr lang="ko-KR" altLang="en-US" sz="1400" spc="-25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98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 rot="0">
            <a:off x="0" y="2807911"/>
            <a:ext cx="8965618" cy="3590983"/>
            <a:chOff x="-80408" y="979549"/>
            <a:chExt cx="8965618" cy="2393324"/>
          </a:xfrm>
        </p:grpSpPr>
        <p:sp>
          <p:nvSpPr>
            <p:cNvPr id="16" name="사각형: 둥근 모서리 15"/>
            <p:cNvSpPr/>
            <p:nvPr/>
          </p:nvSpPr>
          <p:spPr>
            <a:xfrm>
              <a:off x="1130180" y="981632"/>
              <a:ext cx="7704815" cy="2336361"/>
            </a:xfrm>
            <a:prstGeom prst="roundRect">
              <a:avLst>
                <a:gd name="adj" fmla="val 7971"/>
              </a:avLst>
            </a:prstGeom>
            <a:solidFill>
              <a:srgbClr val="f7f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20" name="Freeform 5"/>
            <p:cNvSpPr/>
            <p:nvPr/>
          </p:nvSpPr>
          <p:spPr>
            <a:xfrm>
              <a:off x="-1" y="979549"/>
              <a:ext cx="2115922" cy="2335850"/>
            </a:xfrm>
            <a:custGeom>
              <a:avLst/>
              <a:gdLst>
                <a:gd name="T0" fmla="*/ 40 w 786"/>
                <a:gd name="T1" fmla="*/ 597 h 597"/>
                <a:gd name="T2" fmla="*/ 0 w 786"/>
                <a:gd name="T3" fmla="*/ 557 h 597"/>
                <a:gd name="T4" fmla="*/ 0 w 786"/>
                <a:gd name="T5" fmla="*/ 339 h 597"/>
                <a:gd name="T6" fmla="*/ 0 w 786"/>
                <a:gd name="T7" fmla="*/ 259 h 597"/>
                <a:gd name="T8" fmla="*/ 0 w 786"/>
                <a:gd name="T9" fmla="*/ 40 h 597"/>
                <a:gd name="T10" fmla="*/ 40 w 786"/>
                <a:gd name="T11" fmla="*/ 0 h 597"/>
                <a:gd name="T12" fmla="*/ 583 w 786"/>
                <a:gd name="T13" fmla="*/ 0 h 597"/>
                <a:gd name="T14" fmla="*/ 643 w 786"/>
                <a:gd name="T15" fmla="*/ 35 h 597"/>
                <a:gd name="T16" fmla="*/ 775 w 786"/>
                <a:gd name="T17" fmla="*/ 264 h 597"/>
                <a:gd name="T18" fmla="*/ 775 w 786"/>
                <a:gd name="T19" fmla="*/ 333 h 597"/>
                <a:gd name="T20" fmla="*/ 643 w 786"/>
                <a:gd name="T21" fmla="*/ 563 h 597"/>
                <a:gd name="T22" fmla="*/ 583 w 786"/>
                <a:gd name="T23" fmla="*/ 597 h 597"/>
                <a:gd name="T24" fmla="*/ 40 w 786"/>
                <a:gd name="T25" fmla="*/ 597 h 597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6" h="597">
                  <a:moveTo>
                    <a:pt x="40" y="597"/>
                  </a:moveTo>
                  <a:cubicBezTo>
                    <a:pt x="18" y="597"/>
                    <a:pt x="0" y="579"/>
                    <a:pt x="0" y="557"/>
                  </a:cubicBezTo>
                  <a:quadBezTo>
                    <a:pt x="0" y="339"/>
                    <a:pt x="0" y="339"/>
                  </a:quadBezTo>
                  <a:cubicBezTo>
                    <a:pt x="0" y="317"/>
                    <a:pt x="0" y="281"/>
                    <a:pt x="0" y="259"/>
                  </a:cubicBezTo>
                  <a:quadBezTo>
                    <a:pt x="0" y="40"/>
                    <a:pt x="0" y="40"/>
                  </a:quadBezTo>
                  <a:cubicBezTo>
                    <a:pt x="0" y="18"/>
                    <a:pt x="18" y="0"/>
                    <a:pt x="40" y="0"/>
                  </a:cubicBezTo>
                  <a:quadBezTo>
                    <a:pt x="583" y="0"/>
                    <a:pt x="583" y="0"/>
                  </a:quadBezTo>
                  <a:cubicBezTo>
                    <a:pt x="605" y="0"/>
                    <a:pt x="632" y="16"/>
                    <a:pt x="643" y="35"/>
                  </a:cubicBezTo>
                  <a:quadBezTo>
                    <a:pt x="775" y="264"/>
                    <a:pt x="775" y="264"/>
                  </a:quadBezTo>
                  <a:cubicBezTo>
                    <a:pt x="786" y="283"/>
                    <a:pt x="786" y="314"/>
                    <a:pt x="775" y="333"/>
                  </a:cubicBezTo>
                  <a:quadBezTo>
                    <a:pt x="643" y="563"/>
                    <a:pt x="643" y="563"/>
                  </a:quadBezTo>
                  <a:cubicBezTo>
                    <a:pt x="632" y="582"/>
                    <a:pt x="605" y="597"/>
                    <a:pt x="583" y="597"/>
                  </a:cubicBezTo>
                  <a:lnTo>
                    <a:pt x="40" y="597"/>
                  </a:lnTo>
                  <a:close/>
                </a:path>
              </a:pathLst>
            </a:custGeom>
            <a:solidFill>
              <a:srgbClr val="368e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23" name="Freeform 5"/>
            <p:cNvSpPr/>
            <p:nvPr/>
          </p:nvSpPr>
          <p:spPr>
            <a:xfrm>
              <a:off x="-80408" y="1129153"/>
              <a:ext cx="2166643" cy="2186247"/>
            </a:xfrm>
            <a:custGeom>
              <a:avLst/>
              <a:gdLst>
                <a:gd name="T0" fmla="*/ 40 w 786"/>
                <a:gd name="T1" fmla="*/ 597 h 597"/>
                <a:gd name="T2" fmla="*/ 0 w 786"/>
                <a:gd name="T3" fmla="*/ 557 h 597"/>
                <a:gd name="T4" fmla="*/ 0 w 786"/>
                <a:gd name="T5" fmla="*/ 339 h 597"/>
                <a:gd name="T6" fmla="*/ 0 w 786"/>
                <a:gd name="T7" fmla="*/ 259 h 597"/>
                <a:gd name="T8" fmla="*/ 0 w 786"/>
                <a:gd name="T9" fmla="*/ 40 h 597"/>
                <a:gd name="T10" fmla="*/ 40 w 786"/>
                <a:gd name="T11" fmla="*/ 0 h 597"/>
                <a:gd name="T12" fmla="*/ 583 w 786"/>
                <a:gd name="T13" fmla="*/ 0 h 597"/>
                <a:gd name="T14" fmla="*/ 643 w 786"/>
                <a:gd name="T15" fmla="*/ 35 h 597"/>
                <a:gd name="T16" fmla="*/ 775 w 786"/>
                <a:gd name="T17" fmla="*/ 264 h 597"/>
                <a:gd name="T18" fmla="*/ 775 w 786"/>
                <a:gd name="T19" fmla="*/ 333 h 597"/>
                <a:gd name="T20" fmla="*/ 643 w 786"/>
                <a:gd name="T21" fmla="*/ 563 h 597"/>
                <a:gd name="T22" fmla="*/ 583 w 786"/>
                <a:gd name="T23" fmla="*/ 597 h 597"/>
                <a:gd name="T24" fmla="*/ 40 w 786"/>
                <a:gd name="T25" fmla="*/ 597 h 597"/>
                <a:gd name="connsiteX0" fmla="*/ 509 w 9965"/>
                <a:gd name="connsiteY0" fmla="*/ 10000 h 10000"/>
                <a:gd name="connsiteX1" fmla="*/ 0 w 9965"/>
                <a:gd name="connsiteY1" fmla="*/ 9330 h 10000"/>
                <a:gd name="connsiteX2" fmla="*/ 0 w 9965"/>
                <a:gd name="connsiteY2" fmla="*/ 5678 h 10000"/>
                <a:gd name="connsiteX3" fmla="*/ 0 w 9965"/>
                <a:gd name="connsiteY3" fmla="*/ 4338 h 10000"/>
                <a:gd name="connsiteX4" fmla="*/ 509 w 9965"/>
                <a:gd name="connsiteY4" fmla="*/ 0 h 10000"/>
                <a:gd name="connsiteX5" fmla="*/ 7417 w 9965"/>
                <a:gd name="connsiteY5" fmla="*/ 0 h 10000"/>
                <a:gd name="connsiteX6" fmla="*/ 8181 w 9965"/>
                <a:gd name="connsiteY6" fmla="*/ 586 h 10000"/>
                <a:gd name="connsiteX7" fmla="*/ 9860 w 9965"/>
                <a:gd name="connsiteY7" fmla="*/ 4422 h 10000"/>
                <a:gd name="connsiteX8" fmla="*/ 9860 w 9965"/>
                <a:gd name="connsiteY8" fmla="*/ 5578 h 10000"/>
                <a:gd name="connsiteX9" fmla="*/ 8181 w 9965"/>
                <a:gd name="connsiteY9" fmla="*/ 9430 h 10000"/>
                <a:gd name="connsiteX10" fmla="*/ 7417 w 9965"/>
                <a:gd name="connsiteY10" fmla="*/ 10000 h 10000"/>
                <a:gd name="connsiteX11" fmla="*/ 509 w 9965"/>
                <a:gd name="connsiteY11" fmla="*/ 10000 h 10000"/>
                <a:gd name="connsiteX0" fmla="*/ 1062 w 10551"/>
                <a:gd name="connsiteY0" fmla="*/ 10216 h 10216"/>
                <a:gd name="connsiteX1" fmla="*/ 551 w 10551"/>
                <a:gd name="connsiteY1" fmla="*/ 9546 h 10216"/>
                <a:gd name="connsiteX2" fmla="*/ 551 w 10551"/>
                <a:gd name="connsiteY2" fmla="*/ 5894 h 10216"/>
                <a:gd name="connsiteX3" fmla="*/ 551 w 10551"/>
                <a:gd name="connsiteY3" fmla="*/ 4554 h 10216"/>
                <a:gd name="connsiteX4" fmla="*/ 7994 w 10551"/>
                <a:gd name="connsiteY4" fmla="*/ 216 h 10216"/>
                <a:gd name="connsiteX5" fmla="*/ 8761 w 10551"/>
                <a:gd name="connsiteY5" fmla="*/ 802 h 10216"/>
                <a:gd name="connsiteX6" fmla="*/ 10446 w 10551"/>
                <a:gd name="connsiteY6" fmla="*/ 4638 h 10216"/>
                <a:gd name="connsiteX7" fmla="*/ 10446 w 10551"/>
                <a:gd name="connsiteY7" fmla="*/ 5794 h 10216"/>
                <a:gd name="connsiteX8" fmla="*/ 8761 w 10551"/>
                <a:gd name="connsiteY8" fmla="*/ 9646 h 10216"/>
                <a:gd name="connsiteX9" fmla="*/ 7994 w 10551"/>
                <a:gd name="connsiteY9" fmla="*/ 10216 h 10216"/>
                <a:gd name="connsiteX10" fmla="*/ 1062 w 10551"/>
                <a:gd name="connsiteY10" fmla="*/ 10216 h 10216"/>
                <a:gd name="connsiteX0" fmla="*/ 1119 w 10608"/>
                <a:gd name="connsiteY0" fmla="*/ 9415 h 9415"/>
                <a:gd name="connsiteX1" fmla="*/ 608 w 10608"/>
                <a:gd name="connsiteY1" fmla="*/ 8745 h 9415"/>
                <a:gd name="connsiteX2" fmla="*/ 608 w 10608"/>
                <a:gd name="connsiteY2" fmla="*/ 5093 h 9415"/>
                <a:gd name="connsiteX3" fmla="*/ 608 w 10608"/>
                <a:gd name="connsiteY3" fmla="*/ 3753 h 9415"/>
                <a:gd name="connsiteX4" fmla="*/ 8818 w 10608"/>
                <a:gd name="connsiteY4" fmla="*/ 1 h 9415"/>
                <a:gd name="connsiteX5" fmla="*/ 10503 w 10608"/>
                <a:gd name="connsiteY5" fmla="*/ 3837 h 9415"/>
                <a:gd name="connsiteX6" fmla="*/ 10503 w 10608"/>
                <a:gd name="connsiteY6" fmla="*/ 4993 h 9415"/>
                <a:gd name="connsiteX7" fmla="*/ 8818 w 10608"/>
                <a:gd name="connsiteY7" fmla="*/ 8845 h 9415"/>
                <a:gd name="connsiteX8" fmla="*/ 8051 w 10608"/>
                <a:gd name="connsiteY8" fmla="*/ 9415 h 9415"/>
                <a:gd name="connsiteX9" fmla="*/ 1119 w 10608"/>
                <a:gd name="connsiteY9" fmla="*/ 9415 h 9415"/>
                <a:gd name="connsiteX0" fmla="*/ 1055 w 10000"/>
                <a:gd name="connsiteY0" fmla="*/ 10000 h 10000"/>
                <a:gd name="connsiteX1" fmla="*/ 573 w 10000"/>
                <a:gd name="connsiteY1" fmla="*/ 9288 h 10000"/>
                <a:gd name="connsiteX2" fmla="*/ 573 w 10000"/>
                <a:gd name="connsiteY2" fmla="*/ 5409 h 10000"/>
                <a:gd name="connsiteX3" fmla="*/ 573 w 10000"/>
                <a:gd name="connsiteY3" fmla="*/ 3986 h 10000"/>
                <a:gd name="connsiteX4" fmla="*/ 8313 w 10000"/>
                <a:gd name="connsiteY4" fmla="*/ 1 h 10000"/>
                <a:gd name="connsiteX5" fmla="*/ 9901 w 10000"/>
                <a:gd name="connsiteY5" fmla="*/ 4075 h 10000"/>
                <a:gd name="connsiteX6" fmla="*/ 9901 w 10000"/>
                <a:gd name="connsiteY6" fmla="*/ 5303 h 10000"/>
                <a:gd name="connsiteX7" fmla="*/ 8313 w 10000"/>
                <a:gd name="connsiteY7" fmla="*/ 9395 h 10000"/>
                <a:gd name="connsiteX8" fmla="*/ 7590 w 10000"/>
                <a:gd name="connsiteY8" fmla="*/ 10000 h 10000"/>
                <a:gd name="connsiteX9" fmla="*/ 1055 w 10000"/>
                <a:gd name="connsiteY9" fmla="*/ 10000 h 10000"/>
                <a:gd name="connsiteX0" fmla="*/ 1055 w 10000"/>
                <a:gd name="connsiteY0" fmla="*/ 10010 h 10010"/>
                <a:gd name="connsiteX1" fmla="*/ 573 w 10000"/>
                <a:gd name="connsiteY1" fmla="*/ 9298 h 10010"/>
                <a:gd name="connsiteX2" fmla="*/ 573 w 10000"/>
                <a:gd name="connsiteY2" fmla="*/ 5419 h 10010"/>
                <a:gd name="connsiteX3" fmla="*/ 8313 w 10000"/>
                <a:gd name="connsiteY3" fmla="*/ 11 h 10010"/>
                <a:gd name="connsiteX4" fmla="*/ 9901 w 10000"/>
                <a:gd name="connsiteY4" fmla="*/ 4085 h 10010"/>
                <a:gd name="connsiteX5" fmla="*/ 9901 w 10000"/>
                <a:gd name="connsiteY5" fmla="*/ 5313 h 10010"/>
                <a:gd name="connsiteX6" fmla="*/ 8313 w 10000"/>
                <a:gd name="connsiteY6" fmla="*/ 9405 h 10010"/>
                <a:gd name="connsiteX7" fmla="*/ 7590 w 10000"/>
                <a:gd name="connsiteY7" fmla="*/ 10010 h 10010"/>
                <a:gd name="connsiteX8" fmla="*/ 1055 w 10000"/>
                <a:gd name="connsiteY8" fmla="*/ 10010 h 10010"/>
                <a:gd name="connsiteX0" fmla="*/ 963 w 9908"/>
                <a:gd name="connsiteY0" fmla="*/ 10133 h 10404"/>
                <a:gd name="connsiteX1" fmla="*/ 481 w 9908"/>
                <a:gd name="connsiteY1" fmla="*/ 9421 h 10404"/>
                <a:gd name="connsiteX2" fmla="*/ 8221 w 9908"/>
                <a:gd name="connsiteY2" fmla="*/ 134 h 10404"/>
                <a:gd name="connsiteX3" fmla="*/ 9809 w 9908"/>
                <a:gd name="connsiteY3" fmla="*/ 4208 h 10404"/>
                <a:gd name="connsiteX4" fmla="*/ 9809 w 9908"/>
                <a:gd name="connsiteY4" fmla="*/ 5436 h 10404"/>
                <a:gd name="connsiteX5" fmla="*/ 8221 w 9908"/>
                <a:gd name="connsiteY5" fmla="*/ 9528 h 10404"/>
                <a:gd name="connsiteX6" fmla="*/ 7498 w 9908"/>
                <a:gd name="connsiteY6" fmla="*/ 10133 h 10404"/>
                <a:gd name="connsiteX7" fmla="*/ 963 w 9908"/>
                <a:gd name="connsiteY7" fmla="*/ 10133 h 10404"/>
                <a:gd name="connsiteX0" fmla="*/ 972 w 9999"/>
                <a:gd name="connsiteY0" fmla="*/ 9611 h 9871"/>
                <a:gd name="connsiteX1" fmla="*/ 485 w 9999"/>
                <a:gd name="connsiteY1" fmla="*/ 8926 h 9871"/>
                <a:gd name="connsiteX2" fmla="*/ 8297 w 9999"/>
                <a:gd name="connsiteY2" fmla="*/ 0 h 9871"/>
                <a:gd name="connsiteX3" fmla="*/ 9900 w 9999"/>
                <a:gd name="connsiteY3" fmla="*/ 3916 h 9871"/>
                <a:gd name="connsiteX4" fmla="*/ 9900 w 9999"/>
                <a:gd name="connsiteY4" fmla="*/ 5096 h 9871"/>
                <a:gd name="connsiteX5" fmla="*/ 8297 w 9999"/>
                <a:gd name="connsiteY5" fmla="*/ 9029 h 9871"/>
                <a:gd name="connsiteX6" fmla="*/ 7568 w 9999"/>
                <a:gd name="connsiteY6" fmla="*/ 9611 h 9871"/>
                <a:gd name="connsiteX7" fmla="*/ 972 w 9999"/>
                <a:gd name="connsiteY7" fmla="*/ 9611 h 9871"/>
                <a:gd name="connsiteX0" fmla="*/ 972 w 10000"/>
                <a:gd name="connsiteY0" fmla="*/ 9737 h 10001"/>
                <a:gd name="connsiteX1" fmla="*/ 485 w 10000"/>
                <a:gd name="connsiteY1" fmla="*/ 9043 h 10001"/>
                <a:gd name="connsiteX2" fmla="*/ 8298 w 10000"/>
                <a:gd name="connsiteY2" fmla="*/ 0 h 10001"/>
                <a:gd name="connsiteX3" fmla="*/ 9901 w 10000"/>
                <a:gd name="connsiteY3" fmla="*/ 3967 h 10001"/>
                <a:gd name="connsiteX4" fmla="*/ 9901 w 10000"/>
                <a:gd name="connsiteY4" fmla="*/ 5163 h 10001"/>
                <a:gd name="connsiteX5" fmla="*/ 8298 w 10000"/>
                <a:gd name="connsiteY5" fmla="*/ 9147 h 10001"/>
                <a:gd name="connsiteX6" fmla="*/ 7569 w 10000"/>
                <a:gd name="connsiteY6" fmla="*/ 9737 h 10001"/>
                <a:gd name="connsiteX7" fmla="*/ 972 w 10000"/>
                <a:gd name="connsiteY7" fmla="*/ 9737 h 10001"/>
                <a:gd name="connsiteX0" fmla="*/ 0 w 9028"/>
                <a:gd name="connsiteY0" fmla="*/ 9898 h 9898"/>
                <a:gd name="connsiteX1" fmla="*/ 7326 w 9028"/>
                <a:gd name="connsiteY1" fmla="*/ 161 h 9898"/>
                <a:gd name="connsiteX2" fmla="*/ 8929 w 9028"/>
                <a:gd name="connsiteY2" fmla="*/ 4128 h 9898"/>
                <a:gd name="connsiteX3" fmla="*/ 8929 w 9028"/>
                <a:gd name="connsiteY3" fmla="*/ 5324 h 9898"/>
                <a:gd name="connsiteX4" fmla="*/ 7326 w 9028"/>
                <a:gd name="connsiteY4" fmla="*/ 9308 h 9898"/>
                <a:gd name="connsiteX5" fmla="*/ 6597 w 9028"/>
                <a:gd name="connsiteY5" fmla="*/ 9898 h 9898"/>
                <a:gd name="connsiteX6" fmla="*/ 0 w 9028"/>
                <a:gd name="connsiteY6" fmla="*/ 9898 h 9898"/>
                <a:gd name="connsiteX0" fmla="*/ 0 w 10001"/>
                <a:gd name="connsiteY0" fmla="*/ 10000 h 10000"/>
                <a:gd name="connsiteX1" fmla="*/ 8115 w 10001"/>
                <a:gd name="connsiteY1" fmla="*/ 163 h 10000"/>
                <a:gd name="connsiteX2" fmla="*/ 9890 w 10001"/>
                <a:gd name="connsiteY2" fmla="*/ 4171 h 10000"/>
                <a:gd name="connsiteX3" fmla="*/ 9890 w 10001"/>
                <a:gd name="connsiteY3" fmla="*/ 5379 h 10000"/>
                <a:gd name="connsiteX4" fmla="*/ 8115 w 10001"/>
                <a:gd name="connsiteY4" fmla="*/ 9404 h 10000"/>
                <a:gd name="connsiteX5" fmla="*/ 7307 w 10001"/>
                <a:gd name="connsiteY5" fmla="*/ 10000 h 10000"/>
                <a:gd name="connsiteX6" fmla="*/ 0 w 10001"/>
                <a:gd name="connsiteY6" fmla="*/ 10000 h 10000"/>
                <a:gd name="connsiteX0" fmla="*/ 0 w 10001"/>
                <a:gd name="connsiteY0" fmla="*/ 9837 h 9837"/>
                <a:gd name="connsiteX1" fmla="*/ 8115 w 10001"/>
                <a:gd name="connsiteY1" fmla="*/ 0 h 9837"/>
                <a:gd name="connsiteX2" fmla="*/ 9890 w 10001"/>
                <a:gd name="connsiteY2" fmla="*/ 4008 h 9837"/>
                <a:gd name="connsiteX3" fmla="*/ 9890 w 10001"/>
                <a:gd name="connsiteY3" fmla="*/ 5216 h 9837"/>
                <a:gd name="connsiteX4" fmla="*/ 8115 w 10001"/>
                <a:gd name="connsiteY4" fmla="*/ 9241 h 9837"/>
                <a:gd name="connsiteX5" fmla="*/ 7307 w 10001"/>
                <a:gd name="connsiteY5" fmla="*/ 9837 h 9837"/>
                <a:gd name="connsiteX6" fmla="*/ 0 w 10001"/>
                <a:gd name="connsiteY6" fmla="*/ 9837 h 983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1" h="9837">
                  <a:moveTo>
                    <a:pt x="0" y="9837"/>
                  </a:moveTo>
                  <a:lnTo>
                    <a:pt x="8115" y="0"/>
                  </a:lnTo>
                  <a:lnTo>
                    <a:pt x="9890" y="4008"/>
                  </a:lnTo>
                  <a:cubicBezTo>
                    <a:pt x="10038" y="4339"/>
                    <a:pt x="10038" y="4882"/>
                    <a:pt x="9890" y="5216"/>
                  </a:cubicBezTo>
                  <a:lnTo>
                    <a:pt x="8115" y="9241"/>
                  </a:lnTo>
                  <a:cubicBezTo>
                    <a:pt x="7966" y="9573"/>
                    <a:pt x="7602" y="9837"/>
                    <a:pt x="7307" y="9837"/>
                  </a:cubicBezTo>
                  <a:lnTo>
                    <a:pt x="0" y="9837"/>
                  </a:lnTo>
                  <a:close/>
                </a:path>
              </a:pathLst>
            </a:custGeom>
            <a:solidFill>
              <a:srgbClr val="296d97">
                <a:alpha val="298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-1" y="991966"/>
              <a:ext cx="1861390" cy="158102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anchor="t">
              <a:spAutoFit/>
            </a:bodyPr>
            <a:lstStyle/>
            <a:p>
              <a:pPr lvl="0" algn="r">
                <a:lnSpc>
                  <a:spcPts val="3000"/>
                </a:lnSpc>
                <a:defRPr/>
              </a:pPr>
              <a:r>
                <a:rPr xmlns:mc="http://schemas.openxmlformats.org/markup-compatibility/2006" xmlns:hp="http://schemas.haansoft.com/office/presentation/8.0" lang="ko-KR" altLang="en-US" sz="2400" spc="-100" mc:Ignorable="hp" hp:hslEmbossed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  <a:cs typeface="+mn-cs"/>
                </a:rPr>
                <a:t>배우자 출산휴가</a:t>
              </a:r>
              <a:endParaRPr xmlns:mc="http://schemas.openxmlformats.org/markup-compatibility/2006" xmlns:hp="http://schemas.haansoft.com/office/presentation/8.0" lang="ko-KR" altLang="en-US" sz="2400" spc="-1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  <a:cs typeface="+mn-cs"/>
              </a:endParaRPr>
            </a:p>
            <a:p>
              <a:pPr lvl="0" algn="r">
                <a:lnSpc>
                  <a:spcPts val="3000"/>
                </a:lnSpc>
                <a:defRPr/>
              </a:pPr>
              <a:r>
                <a:rPr xmlns:mc="http://schemas.openxmlformats.org/markup-compatibility/2006" xmlns:hp="http://schemas.haansoft.com/office/presentation/8.0" lang="en-US" altLang="ko-KR" sz="2400" spc="-100" mc:Ignorable="hp" hp:hslEmbossed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  <a:cs typeface="+mn-cs"/>
                </a:rPr>
                <a:t>/</a:t>
              </a:r>
              <a:r>
                <a:rPr xmlns:mc="http://schemas.openxmlformats.org/markup-compatibility/2006" xmlns:hp="http://schemas.haansoft.com/office/presentation/8.0" lang="ko-KR" altLang="en-US" sz="2400" spc="-100" mc:Ignorable="hp" hp:hslEmbossed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  <a:cs typeface="+mn-cs"/>
                </a:rPr>
                <a:t> 배우자 </a:t>
              </a:r>
              <a:r>
                <a:rPr xmlns:mc="http://schemas.openxmlformats.org/markup-compatibility/2006" xmlns:hp="http://schemas.haansoft.com/office/presentation/8.0" lang="ko-KR" altLang="en-US" sz="2400" spc="-300" mc:Ignorable="hp" hp:hslEmbossed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  <a:cs typeface="+mn-cs"/>
                </a:rPr>
                <a:t>유산</a:t>
              </a:r>
              <a:r>
                <a:rPr xmlns:mc="http://schemas.openxmlformats.org/markup-compatibility/2006" xmlns:hp="http://schemas.haansoft.com/office/presentation/8.0" lang="en-US" altLang="ko-KR" sz="2400" spc="-300" mc:Ignorable="hp" hp:hslEmbossed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  <a:cs typeface="+mn-cs"/>
                </a:rPr>
                <a:t>·</a:t>
              </a:r>
              <a:r>
                <a:rPr xmlns:mc="http://schemas.openxmlformats.org/markup-compatibility/2006" xmlns:hp="http://schemas.haansoft.com/office/presentation/8.0" lang="ko-KR" altLang="en-US" sz="2400" spc="-300" mc:Ignorable="hp" hp:hslEmbossed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  <a:cs typeface="+mn-cs"/>
                </a:rPr>
                <a:t>사산휴가</a:t>
              </a:r>
              <a:r>
                <a:rPr xmlns:mc="http://schemas.openxmlformats.org/markup-compatibility/2006" xmlns:hp="http://schemas.haansoft.com/office/presentation/8.0" lang="ko-KR" altLang="en-US" sz="2400" spc="-100" mc:Ignorable="hp" hp:hslEmbossed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  <a:cs typeface="+mn-cs"/>
                </a:rPr>
                <a:t> </a:t>
              </a:r>
              <a:r>
                <a:rPr xmlns:mc="http://schemas.openxmlformats.org/markup-compatibility/2006" xmlns:hp="http://schemas.haansoft.com/office/presentation/8.0" lang="en-US" altLang="ko-KR" sz="2400" spc="-100" mc:Ignorable="hp" hp:hslEmbossed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  <a:cs typeface="+mn-cs"/>
                </a:rPr>
                <a:t>/ </a:t>
              </a:r>
              <a:r>
                <a:rPr xmlns:mc="http://schemas.openxmlformats.org/markup-compatibility/2006" xmlns:hp="http://schemas.haansoft.com/office/presentation/8.0" lang="ko-KR" altLang="en-US" sz="2400" spc="-100" mc:Ignorable="hp" hp:hslEmbossed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  <a:cs typeface="+mn-cs"/>
                </a:rPr>
                <a:t>난임치료</a:t>
              </a:r>
              <a:endParaRPr xmlns:mc="http://schemas.openxmlformats.org/markup-compatibility/2006" xmlns:hp="http://schemas.haansoft.com/office/presentation/8.0" lang="ko-KR" altLang="en-US" sz="2400" spc="-1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  <a:cs typeface="+mn-cs"/>
              </a:endParaRPr>
            </a:p>
            <a:p>
              <a:pPr lvl="0" algn="r">
                <a:lnSpc>
                  <a:spcPts val="3000"/>
                </a:lnSpc>
                <a:defRPr/>
              </a:pPr>
              <a:r>
                <a:rPr xmlns:mc="http://schemas.openxmlformats.org/markup-compatibility/2006" xmlns:hp="http://schemas.haansoft.com/office/presentation/8.0" lang="ko-KR" altLang="en-US" sz="2400" spc="-100" mc:Ignorable="hp" hp:hslEmbossed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  <a:cs typeface="+mn-cs"/>
                </a:rPr>
                <a:t>휴가</a:t>
              </a:r>
              <a:endParaRPr xmlns:mc="http://schemas.openxmlformats.org/markup-compatibility/2006" xmlns:hp="http://schemas.haansoft.com/office/presentation/8.0" lang="ko-KR" altLang="en-US" sz="2400" spc="-1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  <a:cs typeface="+mn-cs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044023" y="982784"/>
              <a:ext cx="6841187" cy="23900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anchor="t">
              <a:spAutoFit/>
            </a:bodyPr>
            <a:lstStyle/>
            <a:p>
              <a:pPr marL="176213" lvl="0" indent="-176213">
                <a:lnSpc>
                  <a:spcPct val="140000"/>
                </a:lnSpc>
                <a:buFont typeface="Arial"/>
                <a:buChar char="•"/>
                <a:defRPr/>
              </a:pPr>
              <a:r>
                <a:rPr lang="en-US" altLang="ko-KR" spc="-150">
                  <a:solidFill>
                    <a:schemeClr val="tx1"/>
                  </a:solidFill>
                  <a:latin typeface="+mj-ea"/>
                  <a:ea typeface="+mj-ea"/>
                </a:rPr>
                <a:t>(</a:t>
              </a:r>
              <a:r>
                <a:rPr lang="ko-KR" altLang="en-US" spc="-150">
                  <a:solidFill>
                    <a:schemeClr val="tx1"/>
                  </a:solidFill>
                  <a:latin typeface="+mj-ea"/>
                  <a:ea typeface="+mj-ea"/>
                </a:rPr>
                <a:t>배우자 출산휴가</a:t>
              </a:r>
              <a:r>
                <a:rPr lang="en-US" altLang="ko-KR" spc="-150">
                  <a:solidFill>
                    <a:schemeClr val="tx1"/>
                  </a:solidFill>
                  <a:latin typeface="+mj-ea"/>
                  <a:ea typeface="+mj-ea"/>
                </a:rPr>
                <a:t>)</a:t>
              </a:r>
              <a:r>
                <a:rPr lang="en-US" altLang="ko-KR" spc="-150">
                  <a:solidFill>
                    <a:schemeClr val="tx1"/>
                  </a:solidFill>
                  <a:latin typeface="+mn-ea"/>
                </a:rPr>
                <a:t> </a:t>
              </a:r>
              <a:r>
                <a:rPr lang="ko-KR" altLang="en-US" spc="-150">
                  <a:solidFill>
                    <a:schemeClr val="tx1"/>
                  </a:solidFill>
                  <a:latin typeface="+mn-ea"/>
                </a:rPr>
                <a:t>배우자 출산을 이유로 휴가 고지 시 </a:t>
              </a:r>
              <a:r>
                <a:rPr lang="en-US" altLang="ko-KR" spc="-150">
                  <a:solidFill>
                    <a:schemeClr val="tx1"/>
                  </a:solidFill>
                  <a:latin typeface="+mj-ea"/>
                  <a:ea typeface="+mj-ea"/>
                </a:rPr>
                <a:t>20</a:t>
              </a:r>
              <a:r>
                <a:rPr lang="ko-KR" altLang="en-US" spc="-150">
                  <a:solidFill>
                    <a:schemeClr val="tx1"/>
                  </a:solidFill>
                  <a:latin typeface="+mj-ea"/>
                  <a:ea typeface="+mj-ea"/>
                </a:rPr>
                <a:t>일</a:t>
              </a:r>
              <a:r>
                <a:rPr lang="en-US" altLang="ko-KR" spc="-150">
                  <a:solidFill>
                    <a:schemeClr val="tx1"/>
                  </a:solidFill>
                  <a:latin typeface="+mj-ea"/>
                  <a:ea typeface="+mj-ea"/>
                </a:rPr>
                <a:t>(</a:t>
              </a:r>
              <a:r>
                <a:rPr lang="ko-KR" altLang="en-US" spc="-150">
                  <a:solidFill>
                    <a:schemeClr val="tx1"/>
                  </a:solidFill>
                  <a:latin typeface="+mj-ea"/>
                  <a:ea typeface="+mj-ea"/>
                </a:rPr>
                <a:t>유급</a:t>
              </a:r>
              <a:r>
                <a:rPr lang="en-US" altLang="ko-KR" spc="-150">
                  <a:solidFill>
                    <a:schemeClr val="tx1"/>
                  </a:solidFill>
                  <a:latin typeface="+mj-ea"/>
                  <a:ea typeface="+mj-ea"/>
                </a:rPr>
                <a:t>)</a:t>
              </a:r>
              <a:r>
                <a:rPr lang="ko-KR" altLang="en-US" spc="-150">
                  <a:solidFill>
                    <a:schemeClr val="tx1"/>
                  </a:solidFill>
                  <a:latin typeface="+mj-ea"/>
                  <a:ea typeface="+mj-ea"/>
                </a:rPr>
                <a:t> 휴가 부여</a:t>
              </a:r>
              <a:r>
                <a:rPr lang="en-US" altLang="ko-KR" sz="1400" spc="-150">
                  <a:solidFill>
                    <a:schemeClr val="tx1"/>
                  </a:solidFill>
                  <a:latin typeface="+mn-ea"/>
                </a:rPr>
                <a:t>(</a:t>
              </a:r>
              <a:r>
                <a:rPr lang="ko-KR" altLang="en-US" sz="1400" spc="-150">
                  <a:solidFill>
                    <a:schemeClr val="tx1"/>
                  </a:solidFill>
                  <a:latin typeface="+mn-ea"/>
                </a:rPr>
                <a:t>남녀고용평등법 제</a:t>
              </a:r>
              <a:r>
                <a:rPr lang="en-US" altLang="ko-KR" sz="1400" spc="-150">
                  <a:solidFill>
                    <a:schemeClr val="tx1"/>
                  </a:solidFill>
                  <a:latin typeface="+mn-ea"/>
                </a:rPr>
                <a:t>18</a:t>
              </a:r>
              <a:r>
                <a:rPr lang="ko-KR" altLang="en-US" sz="1400" spc="-150">
                  <a:solidFill>
                    <a:schemeClr val="tx1"/>
                  </a:solidFill>
                  <a:latin typeface="+mn-ea"/>
                </a:rPr>
                <a:t>조의</a:t>
              </a:r>
              <a:r>
                <a:rPr lang="en-US" altLang="ko-KR" sz="1400" spc="-150">
                  <a:solidFill>
                    <a:schemeClr val="tx1"/>
                  </a:solidFill>
                  <a:latin typeface="+mn-ea"/>
                </a:rPr>
                <a:t>2)</a:t>
              </a:r>
              <a:endParaRPr lang="en-US" altLang="ko-KR" sz="1400" spc="-150">
                <a:solidFill>
                  <a:schemeClr val="tx1"/>
                </a:solidFill>
                <a:latin typeface="+mn-ea"/>
              </a:endParaRPr>
            </a:p>
            <a:p>
              <a:pPr lvl="0">
                <a:lnSpc>
                  <a:spcPct val="140000"/>
                </a:lnSpc>
                <a:defRPr/>
              </a:pPr>
              <a:r>
                <a:rPr lang="en-US" altLang="ko-KR" sz="1400" spc="-150">
                  <a:solidFill>
                    <a:schemeClr val="tx1"/>
                  </a:solidFill>
                  <a:latin typeface="+mn-ea"/>
                </a:rPr>
                <a:t>      * </a:t>
              </a:r>
              <a:r>
                <a:rPr lang="ko-KR" altLang="en-US" sz="1400" spc="-150">
                  <a:solidFill>
                    <a:schemeClr val="tx1"/>
                  </a:solidFill>
                  <a:latin typeface="+mn-ea"/>
                </a:rPr>
                <a:t>출산한 날</a:t>
              </a:r>
              <a:r>
                <a:rPr lang="en-US" altLang="ko-KR" sz="1400" spc="-150">
                  <a:solidFill>
                    <a:schemeClr val="tx1"/>
                  </a:solidFill>
                  <a:latin typeface="+mn-ea"/>
                </a:rPr>
                <a:t>(’26.9.18.</a:t>
              </a:r>
              <a:r>
                <a:rPr lang="ko-KR" altLang="en-US" sz="1400" spc="-150">
                  <a:solidFill>
                    <a:schemeClr val="tx1"/>
                  </a:solidFill>
                  <a:latin typeface="+mn-ea"/>
                </a:rPr>
                <a:t>부터는 출산예정일 </a:t>
              </a:r>
              <a:r>
                <a:rPr lang="en-US" altLang="ko-KR" sz="1400" spc="-150">
                  <a:solidFill>
                    <a:schemeClr val="tx1"/>
                  </a:solidFill>
                  <a:latin typeface="+mn-ea"/>
                </a:rPr>
                <a:t>50</a:t>
              </a:r>
              <a:r>
                <a:rPr lang="ko-KR" altLang="en-US" sz="1400" spc="-150">
                  <a:solidFill>
                    <a:schemeClr val="tx1"/>
                  </a:solidFill>
                  <a:latin typeface="+mn-ea"/>
                </a:rPr>
                <a:t>일 전</a:t>
              </a:r>
              <a:r>
                <a:rPr lang="en-US" altLang="ko-KR" sz="1400" spc="-150">
                  <a:solidFill>
                    <a:schemeClr val="tx1"/>
                  </a:solidFill>
                  <a:latin typeface="+mn-ea"/>
                </a:rPr>
                <a:t>)</a:t>
              </a:r>
              <a:r>
                <a:rPr lang="ko-KR" altLang="en-US" sz="1400" spc="-150">
                  <a:solidFill>
                    <a:schemeClr val="tx1"/>
                  </a:solidFill>
                  <a:latin typeface="+mn-ea"/>
                </a:rPr>
                <a:t>부터 </a:t>
              </a:r>
              <a:r>
                <a:rPr lang="en-US" altLang="ko-KR" sz="1400" spc="-150">
                  <a:solidFill>
                    <a:schemeClr val="tx1"/>
                  </a:solidFill>
                  <a:latin typeface="+mn-ea"/>
                </a:rPr>
                <a:t>120</a:t>
              </a:r>
              <a:r>
                <a:rPr lang="ko-KR" altLang="en-US" sz="1400" spc="-150">
                  <a:solidFill>
                    <a:schemeClr val="tx1"/>
                  </a:solidFill>
                  <a:latin typeface="+mn-ea"/>
                </a:rPr>
                <a:t>일 이내 휴가 </a:t>
              </a:r>
              <a:r>
                <a:rPr lang="en-US" altLang="ko-KR" sz="1400" spc="-150">
                  <a:solidFill>
                    <a:schemeClr val="tx1"/>
                  </a:solidFill>
                  <a:latin typeface="+mn-ea"/>
                </a:rPr>
                <a:t>20</a:t>
              </a:r>
              <a:r>
                <a:rPr lang="ko-KR" altLang="en-US" sz="1400" spc="-150">
                  <a:solidFill>
                    <a:schemeClr val="tx1"/>
                  </a:solidFill>
                  <a:latin typeface="+mn-ea"/>
                </a:rPr>
                <a:t>일 모두 사용</a:t>
              </a:r>
              <a:r>
                <a:rPr lang="en-US" altLang="ko-KR" sz="1400" spc="-150">
                  <a:solidFill>
                    <a:schemeClr val="tx1"/>
                  </a:solidFill>
                  <a:latin typeface="+mn-ea"/>
                </a:rPr>
                <a:t>,</a:t>
              </a:r>
              <a:r>
                <a:rPr lang="ko-KR" altLang="en-US" sz="1400" spc="-150">
                  <a:solidFill>
                    <a:schemeClr val="tx1"/>
                  </a:solidFill>
                  <a:latin typeface="+mn-ea"/>
                </a:rPr>
                <a:t> </a:t>
              </a:r>
              <a:r>
                <a:rPr lang="en-US" altLang="ko-KR" sz="1400" spc="-150">
                  <a:solidFill>
                    <a:schemeClr val="tx1"/>
                  </a:solidFill>
                  <a:latin typeface="+mn-ea"/>
                </a:rPr>
                <a:t> </a:t>
              </a:r>
              <a:r>
                <a:rPr lang="ko-KR" altLang="en-US" sz="1400" spc="-150">
                  <a:solidFill>
                    <a:schemeClr val="tx1"/>
                  </a:solidFill>
                  <a:latin typeface="+mn-ea"/>
                </a:rPr>
                <a:t>휴가 분할가능횟수 </a:t>
              </a:r>
              <a:r>
                <a:rPr lang="en-US" altLang="ko-KR" sz="1400" spc="-150">
                  <a:solidFill>
                    <a:schemeClr val="tx1"/>
                  </a:solidFill>
                  <a:latin typeface="+mn-ea"/>
                </a:rPr>
                <a:t>3</a:t>
              </a:r>
              <a:r>
                <a:rPr lang="ko-KR" altLang="en-US" sz="1400" spc="-150">
                  <a:solidFill>
                    <a:schemeClr val="tx1"/>
                  </a:solidFill>
                  <a:latin typeface="+mn-ea"/>
                </a:rPr>
                <a:t>회</a:t>
              </a:r>
              <a:endParaRPr lang="ko-KR" altLang="en-US" sz="1400" spc="-150">
                <a:solidFill>
                  <a:schemeClr val="tx1"/>
                </a:solidFill>
                <a:latin typeface="+mn-ea"/>
              </a:endParaRPr>
            </a:p>
            <a:p>
              <a:pPr marL="176213" lvl="0" indent="-176213">
                <a:lnSpc>
                  <a:spcPct val="140000"/>
                </a:lnSpc>
                <a:buClr>
                  <a:schemeClr val="tx1">
                    <a:lumMod val="75000"/>
                    <a:lumOff val="25000"/>
                  </a:schemeClr>
                </a:buClr>
                <a:buFont typeface="Arial"/>
                <a:buChar char="•"/>
                <a:defRPr/>
              </a:pPr>
              <a:r>
                <a:rPr lang="ko-KR" altLang="ko-KR" spc="-150">
                  <a:solidFill>
                    <a:schemeClr val="tx1"/>
                  </a:solidFill>
                  <a:effectLst/>
                  <a:latin typeface="+mj-ea"/>
                  <a:ea typeface="+mj-ea"/>
                </a:rPr>
                <a:t>(</a:t>
              </a:r>
              <a:r>
                <a:rPr lang="ko-KR" altLang="en-US" spc="-150">
                  <a:solidFill>
                    <a:schemeClr val="tx1"/>
                  </a:solidFill>
                  <a:effectLst/>
                  <a:latin typeface="+mj-ea"/>
                  <a:ea typeface="+mj-ea"/>
                </a:rPr>
                <a:t>배우자 유산</a:t>
              </a:r>
              <a:r>
                <a:rPr lang="en-US" altLang="ko-KR" spc="-150">
                  <a:solidFill>
                    <a:schemeClr val="tx1"/>
                  </a:solidFill>
                  <a:effectLst/>
                  <a:latin typeface="+mj-ea"/>
                  <a:ea typeface="+mj-ea"/>
                </a:rPr>
                <a:t>·</a:t>
              </a:r>
              <a:r>
                <a:rPr lang="ko-KR" altLang="en-US" spc="-150">
                  <a:solidFill>
                    <a:schemeClr val="tx1"/>
                  </a:solidFill>
                  <a:effectLst/>
                  <a:latin typeface="+mj-ea"/>
                  <a:ea typeface="+mj-ea"/>
                </a:rPr>
                <a:t>사산휴가</a:t>
              </a:r>
              <a:r>
                <a:rPr lang="en-US" altLang="ko-KR" spc="-150">
                  <a:solidFill>
                    <a:schemeClr val="tx1"/>
                  </a:solidFill>
                  <a:effectLst/>
                  <a:latin typeface="+mj-ea"/>
                  <a:ea typeface="+mj-ea"/>
                </a:rPr>
                <a:t>&lt;’26.9.18.</a:t>
              </a:r>
              <a:r>
                <a:rPr lang="ko-KR" altLang="en-US" spc="-150">
                  <a:solidFill>
                    <a:schemeClr val="tx1"/>
                  </a:solidFill>
                  <a:effectLst/>
                  <a:latin typeface="+mj-ea"/>
                  <a:ea typeface="+mj-ea"/>
                </a:rPr>
                <a:t> 시행</a:t>
              </a:r>
              <a:r>
                <a:rPr lang="en-US" altLang="ko-KR" spc="-150">
                  <a:solidFill>
                    <a:schemeClr val="tx1"/>
                  </a:solidFill>
                  <a:effectLst/>
                  <a:latin typeface="+mj-ea"/>
                  <a:ea typeface="+mj-ea"/>
                </a:rPr>
                <a:t>&gt;</a:t>
              </a:r>
              <a:r>
                <a:rPr lang="ko-KR" altLang="ko-KR" spc="-150">
                  <a:solidFill>
                    <a:schemeClr val="tx1"/>
                  </a:solidFill>
                  <a:effectLst/>
                  <a:latin typeface="+mj-ea"/>
                  <a:ea typeface="+mj-ea"/>
                </a:rPr>
                <a:t>)</a:t>
              </a:r>
              <a:r>
                <a:rPr lang="ko-KR" altLang="en-US" spc="-150">
                  <a:solidFill>
                    <a:schemeClr val="tx1"/>
                  </a:solidFill>
                  <a:effectLst/>
                  <a:latin typeface="+mj-ea"/>
                  <a:ea typeface="+mj-ea"/>
                </a:rPr>
                <a:t> 배우자 유산</a:t>
              </a:r>
              <a:r>
                <a:rPr lang="en-US" altLang="ko-KR" spc="-150">
                  <a:solidFill>
                    <a:schemeClr val="tx1"/>
                  </a:solidFill>
                  <a:effectLst/>
                  <a:latin typeface="+mj-ea"/>
                  <a:ea typeface="+mj-ea"/>
                </a:rPr>
                <a:t>·</a:t>
              </a:r>
              <a:r>
                <a:rPr lang="ko-KR" altLang="en-US" spc="-150">
                  <a:solidFill>
                    <a:schemeClr val="tx1"/>
                  </a:solidFill>
                  <a:effectLst/>
                  <a:latin typeface="+mj-ea"/>
                  <a:ea typeface="+mj-ea"/>
                </a:rPr>
                <a:t>사산을 이유로 휴가 청구 시 </a:t>
              </a:r>
              <a:r>
                <a:rPr lang="en-US" altLang="ko-KR" spc="-150">
                  <a:solidFill>
                    <a:schemeClr val="tx1"/>
                  </a:solidFill>
                  <a:effectLst/>
                  <a:latin typeface="+mj-ea"/>
                  <a:ea typeface="+mj-ea"/>
                </a:rPr>
                <a:t>5</a:t>
              </a:r>
              <a:r>
                <a:rPr lang="ko-KR" altLang="en-US" spc="-150">
                  <a:solidFill>
                    <a:schemeClr val="tx1"/>
                  </a:solidFill>
                  <a:effectLst/>
                  <a:latin typeface="+mj-ea"/>
                  <a:ea typeface="+mj-ea"/>
                </a:rPr>
                <a:t>일 범위</a:t>
              </a:r>
              <a:r>
                <a:rPr lang="en-US" altLang="ko-KR" spc="-150">
                  <a:solidFill>
                    <a:schemeClr val="tx1"/>
                  </a:solidFill>
                  <a:effectLst/>
                  <a:latin typeface="+mj-ea"/>
                  <a:ea typeface="+mj-ea"/>
                </a:rPr>
                <a:t>(</a:t>
              </a:r>
              <a:r>
                <a:rPr lang="ko-KR" altLang="en-US" spc="-150">
                  <a:solidFill>
                    <a:schemeClr val="tx1"/>
                  </a:solidFill>
                  <a:effectLst/>
                  <a:latin typeface="+mj-ea"/>
                  <a:ea typeface="+mj-ea"/>
                </a:rPr>
                <a:t>최초 </a:t>
              </a:r>
              <a:r>
                <a:rPr lang="en-US" altLang="ko-KR" spc="-150">
                  <a:solidFill>
                    <a:schemeClr val="tx1"/>
                  </a:solidFill>
                  <a:effectLst/>
                  <a:latin typeface="+mj-ea"/>
                  <a:ea typeface="+mj-ea"/>
                </a:rPr>
                <a:t>3</a:t>
              </a:r>
              <a:r>
                <a:rPr lang="ko-KR" altLang="en-US" spc="-150">
                  <a:solidFill>
                    <a:schemeClr val="tx1"/>
                  </a:solidFill>
                  <a:effectLst/>
                  <a:latin typeface="+mj-ea"/>
                  <a:ea typeface="+mj-ea"/>
                </a:rPr>
                <a:t>일 유급</a:t>
              </a:r>
              <a:r>
                <a:rPr lang="en-US" altLang="ko-KR" spc="-150">
                  <a:solidFill>
                    <a:schemeClr val="tx1"/>
                  </a:solidFill>
                  <a:effectLst/>
                  <a:latin typeface="+mj-ea"/>
                  <a:ea typeface="+mj-ea"/>
                </a:rPr>
                <a:t>)</a:t>
              </a:r>
              <a:r>
                <a:rPr lang="ko-KR" altLang="en-US" spc="-150">
                  <a:solidFill>
                    <a:schemeClr val="tx1"/>
                  </a:solidFill>
                  <a:effectLst/>
                  <a:latin typeface="+mj-ea"/>
                  <a:ea typeface="+mj-ea"/>
                </a:rPr>
                <a:t>에서 휴가 부여</a:t>
              </a:r>
              <a:r>
                <a:rPr lang="ko-KR" altLang="ko-KR" sz="1400" spc="-150">
                  <a:solidFill>
                    <a:schemeClr val="tx1"/>
                  </a:solidFill>
                  <a:effectLst/>
                  <a:latin typeface="+mn-ea"/>
                </a:rPr>
                <a:t>(</a:t>
              </a:r>
              <a:r>
                <a:rPr lang="ko-KR" altLang="en-US" sz="1400" spc="-150">
                  <a:solidFill>
                    <a:schemeClr val="tx1"/>
                  </a:solidFill>
                  <a:effectLst/>
                  <a:latin typeface="+mn-ea"/>
                </a:rPr>
                <a:t>남녀고용평등법 제</a:t>
              </a:r>
              <a:r>
                <a:rPr lang="ko-KR" altLang="ko-KR" sz="1400" spc="-150">
                  <a:solidFill>
                    <a:schemeClr val="tx1"/>
                  </a:solidFill>
                  <a:effectLst/>
                  <a:latin typeface="+mn-ea"/>
                </a:rPr>
                <a:t>18</a:t>
              </a:r>
              <a:r>
                <a:rPr lang="ko-KR" altLang="en-US" sz="1400" spc="-150">
                  <a:solidFill>
                    <a:schemeClr val="tx1"/>
                  </a:solidFill>
                  <a:effectLst/>
                  <a:latin typeface="+mn-ea"/>
                </a:rPr>
                <a:t>조의</a:t>
              </a:r>
              <a:r>
                <a:rPr lang="ko-KR" altLang="ko-KR" sz="1400" spc="-150">
                  <a:solidFill>
                    <a:schemeClr val="tx1"/>
                  </a:solidFill>
                  <a:effectLst/>
                  <a:latin typeface="+mn-ea"/>
                </a:rPr>
                <a:t>4)</a:t>
              </a:r>
              <a:endParaRPr lang="ko-KR" altLang="ko-KR" sz="1400" spc="-150">
                <a:solidFill>
                  <a:schemeClr val="tx1"/>
                </a:solidFill>
                <a:effectLst/>
                <a:latin typeface="+mn-ea"/>
              </a:endParaRPr>
            </a:p>
            <a:p>
              <a:pPr marL="0" lvl="0" indent="0">
                <a:lnSpc>
                  <a:spcPct val="140000"/>
                </a:lnSpc>
                <a:buClr>
                  <a:schemeClr val="tx1">
                    <a:lumMod val="75000"/>
                    <a:lumOff val="25000"/>
                  </a:schemeClr>
                </a:buClr>
                <a:buFont typeface="Arial"/>
                <a:buNone/>
                <a:defRPr/>
              </a:pPr>
              <a:r>
                <a:rPr lang="ko-KR" altLang="en-US" sz="1400" spc="-150">
                  <a:solidFill>
                    <a:schemeClr val="tx1"/>
                  </a:solidFill>
                  <a:effectLst/>
                  <a:latin typeface="+mn-ea"/>
                </a:rPr>
                <a:t>  </a:t>
              </a:r>
              <a:r>
                <a:rPr lang="en-US" altLang="ko-KR" sz="1400" spc="-150">
                  <a:solidFill>
                    <a:schemeClr val="tx1"/>
                  </a:solidFill>
                  <a:effectLst/>
                  <a:latin typeface="+mn-ea"/>
                </a:rPr>
                <a:t>*</a:t>
              </a:r>
              <a:r>
                <a:rPr lang="ko-KR" altLang="en-US" sz="1400" spc="-150">
                  <a:solidFill>
                    <a:schemeClr val="tx1"/>
                  </a:solidFill>
                  <a:effectLst/>
                  <a:latin typeface="+mn-ea"/>
                </a:rPr>
                <a:t> 유산</a:t>
              </a:r>
              <a:r>
                <a:rPr lang="en-US" altLang="ko-KR" sz="1400" spc="-150">
                  <a:solidFill>
                    <a:schemeClr val="tx1"/>
                  </a:solidFill>
                  <a:effectLst/>
                  <a:latin typeface="+mn-ea"/>
                </a:rPr>
                <a:t>·</a:t>
              </a:r>
              <a:r>
                <a:rPr lang="ko-KR" altLang="en-US" sz="1400" spc="-150">
                  <a:solidFill>
                    <a:schemeClr val="tx1"/>
                  </a:solidFill>
                  <a:effectLst/>
                  <a:latin typeface="+mn-ea"/>
                </a:rPr>
                <a:t>사산한 날부터 </a:t>
              </a:r>
              <a:r>
                <a:rPr lang="en-US" altLang="ko-KR" sz="1400" spc="-150">
                  <a:solidFill>
                    <a:schemeClr val="tx1"/>
                  </a:solidFill>
                  <a:effectLst/>
                  <a:latin typeface="+mn-ea"/>
                </a:rPr>
                <a:t>20</a:t>
              </a:r>
              <a:r>
                <a:rPr lang="ko-KR" altLang="en-US" sz="1400" spc="-150">
                  <a:solidFill>
                    <a:schemeClr val="tx1"/>
                  </a:solidFill>
                  <a:effectLst/>
                  <a:latin typeface="+mn-ea"/>
                </a:rPr>
                <a:t>일 이내 청구</a:t>
              </a:r>
              <a:endParaRPr lang="ko-KR" altLang="en-US" sz="1400" spc="-150">
                <a:solidFill>
                  <a:schemeClr val="tx1"/>
                </a:solidFill>
                <a:effectLst/>
                <a:latin typeface="+mn-ea"/>
              </a:endParaRPr>
            </a:p>
            <a:p>
              <a:pPr marL="176213" lvl="0" indent="-176213">
                <a:lnSpc>
                  <a:spcPct val="140000"/>
                </a:lnSpc>
                <a:buFont typeface="Arial"/>
                <a:buChar char="•"/>
                <a:defRPr/>
              </a:pPr>
              <a:r>
                <a:rPr lang="en-US" altLang="ko-KR" spc="-150">
                  <a:solidFill>
                    <a:schemeClr val="tx1"/>
                  </a:solidFill>
                  <a:latin typeface="+mj-ea"/>
                  <a:ea typeface="+mj-ea"/>
                </a:rPr>
                <a:t>(</a:t>
              </a:r>
              <a:r>
                <a:rPr lang="ko-KR" altLang="en-US" spc="-150">
                  <a:solidFill>
                    <a:schemeClr val="tx1"/>
                  </a:solidFill>
                  <a:latin typeface="+mj-ea"/>
                  <a:ea typeface="+mj-ea"/>
                </a:rPr>
                <a:t>난임치료휴가</a:t>
              </a:r>
              <a:r>
                <a:rPr lang="en-US" altLang="ko-KR" spc="-150">
                  <a:solidFill>
                    <a:schemeClr val="tx1"/>
                  </a:solidFill>
                  <a:latin typeface="+mj-ea"/>
                  <a:ea typeface="+mj-ea"/>
                </a:rPr>
                <a:t>)</a:t>
              </a:r>
              <a:r>
                <a:rPr lang="ko-KR" altLang="en-US" spc="-150">
                  <a:solidFill>
                    <a:schemeClr val="tx1"/>
                  </a:solidFill>
                </a:rPr>
                <a:t> 난임치료를 받기 위해 근로자가 청구한 경우</a:t>
              </a:r>
              <a:br>
                <a:rPr lang="en-US" altLang="ko-KR" spc="-150">
                  <a:solidFill>
                    <a:schemeClr val="tx1"/>
                  </a:solidFill>
                </a:rPr>
              </a:br>
              <a:r>
                <a:rPr lang="ko-KR" altLang="en-US" spc="-150">
                  <a:solidFill>
                    <a:schemeClr val="tx1"/>
                  </a:solidFill>
                  <a:latin typeface="+mj-ea"/>
                  <a:ea typeface="+mj-ea"/>
                </a:rPr>
                <a:t>연간 </a:t>
              </a:r>
              <a:r>
                <a:rPr lang="en-US" altLang="ko-KR" spc="-150">
                  <a:solidFill>
                    <a:schemeClr val="tx1"/>
                  </a:solidFill>
                  <a:latin typeface="+mj-ea"/>
                  <a:ea typeface="+mj-ea"/>
                </a:rPr>
                <a:t>6</a:t>
              </a:r>
              <a:r>
                <a:rPr lang="ko-KR" altLang="en-US" spc="-150">
                  <a:solidFill>
                    <a:schemeClr val="tx1"/>
                  </a:solidFill>
                  <a:latin typeface="+mj-ea"/>
                  <a:ea typeface="+mj-ea"/>
                </a:rPr>
                <a:t>일</a:t>
              </a:r>
              <a:r>
                <a:rPr lang="ko-KR" altLang="en-US" spc="-150">
                  <a:solidFill>
                    <a:schemeClr val="tx1"/>
                  </a:solidFill>
                </a:rPr>
                <a:t> 이내</a:t>
              </a:r>
              <a:r>
                <a:rPr lang="en-US" altLang="ko-KR" sz="1400" spc="-150">
                  <a:solidFill>
                    <a:schemeClr val="tx1"/>
                  </a:solidFill>
                </a:rPr>
                <a:t>(2</a:t>
              </a:r>
              <a:r>
                <a:rPr lang="ko-KR" altLang="en-US" sz="1400" spc="-150">
                  <a:solidFill>
                    <a:schemeClr val="tx1"/>
                  </a:solidFill>
                </a:rPr>
                <a:t>일 유급</a:t>
              </a:r>
              <a:r>
                <a:rPr lang="en-US" altLang="ko-KR" sz="1400" spc="-150">
                  <a:solidFill>
                    <a:schemeClr val="tx1"/>
                  </a:solidFill>
                </a:rPr>
                <a:t>)</a:t>
              </a:r>
              <a:r>
                <a:rPr lang="ko-KR" altLang="en-US" spc="-150">
                  <a:solidFill>
                    <a:schemeClr val="tx1"/>
                  </a:solidFill>
                </a:rPr>
                <a:t>의 휴가 부여</a:t>
              </a:r>
              <a:r>
                <a:rPr lang="en-US" altLang="ko-KR" sz="1400" spc="-150">
                  <a:solidFill>
                    <a:schemeClr val="tx1"/>
                  </a:solidFill>
                </a:rPr>
                <a:t>(</a:t>
              </a:r>
              <a:r>
                <a:rPr lang="ko-KR" altLang="en-US" sz="1400" spc="-150">
                  <a:solidFill>
                    <a:schemeClr val="tx1"/>
                  </a:solidFill>
                </a:rPr>
                <a:t>남녀고용평등법 제</a:t>
              </a:r>
              <a:r>
                <a:rPr lang="en-US" altLang="ko-KR" sz="1400" spc="-150">
                  <a:solidFill>
                    <a:schemeClr val="tx1"/>
                  </a:solidFill>
                </a:rPr>
                <a:t>18</a:t>
              </a:r>
              <a:r>
                <a:rPr lang="ko-KR" altLang="en-US" sz="1400" spc="-150">
                  <a:solidFill>
                    <a:schemeClr val="tx1"/>
                  </a:solidFill>
                </a:rPr>
                <a:t>조의</a:t>
              </a:r>
              <a:r>
                <a:rPr lang="en-US" altLang="ko-KR" sz="1400" spc="-150">
                  <a:solidFill>
                    <a:schemeClr val="tx1"/>
                  </a:solidFill>
                </a:rPr>
                <a:t>3) </a:t>
              </a:r>
              <a:endParaRPr lang="en-US" altLang="ko-KR" sz="1400" spc="-110">
                <a:solidFill>
                  <a:schemeClr val="tx1"/>
                </a:solidFill>
              </a:endParaRPr>
            </a:p>
            <a:p>
              <a:pPr marL="0" lvl="0" indent="0">
                <a:lnSpc>
                  <a:spcPct val="140000"/>
                </a:lnSpc>
                <a:buFont typeface="Arial"/>
                <a:buNone/>
                <a:defRPr/>
              </a:pPr>
              <a:r>
                <a:rPr lang="ko-KR" altLang="en-US" sz="1400" spc="-110">
                  <a:solidFill>
                    <a:schemeClr val="tx1"/>
                  </a:solidFill>
                  <a:latin typeface="+mn-ea"/>
                </a:rPr>
                <a:t> </a:t>
              </a:r>
              <a:r>
                <a:rPr lang="en-US" altLang="ko-KR" sz="1400" spc="-110">
                  <a:solidFill>
                    <a:schemeClr val="tx1"/>
                  </a:solidFill>
                  <a:latin typeface="+mn-ea"/>
                </a:rPr>
                <a:t>*</a:t>
              </a:r>
              <a:r>
                <a:rPr lang="ko-KR" altLang="en-US" sz="1400" spc="-110">
                  <a:solidFill>
                    <a:schemeClr val="tx1"/>
                  </a:solidFill>
                  <a:latin typeface="+mn-ea"/>
                </a:rPr>
                <a:t>  </a:t>
              </a:r>
              <a:r>
                <a:rPr lang="ko-KR" altLang="en-US" sz="1400" spc="-109">
                  <a:solidFill>
                    <a:schemeClr val="tx1"/>
                  </a:solidFill>
                  <a:latin typeface="+mn-ea"/>
                </a:rPr>
                <a:t>유급휴가기간 </a:t>
              </a:r>
              <a:r>
                <a:rPr lang="en-US" altLang="ko-KR" sz="1400" spc="-109">
                  <a:solidFill>
                    <a:schemeClr val="tx1"/>
                  </a:solidFill>
                  <a:latin typeface="+mn-ea"/>
                </a:rPr>
                <a:t>2</a:t>
              </a:r>
              <a:r>
                <a:rPr lang="ko-KR" altLang="en-US" sz="1400" spc="-109">
                  <a:solidFill>
                    <a:schemeClr val="tx1"/>
                  </a:solidFill>
                  <a:latin typeface="+mn-ea"/>
                </a:rPr>
                <a:t>일에서 </a:t>
              </a:r>
              <a:r>
                <a:rPr lang="en-US" altLang="ko-KR" sz="1400" spc="-109">
                  <a:solidFill>
                    <a:schemeClr val="tx1"/>
                  </a:solidFill>
                  <a:latin typeface="+mn-ea"/>
                </a:rPr>
                <a:t>4</a:t>
              </a:r>
              <a:r>
                <a:rPr lang="ko-KR" altLang="en-US" sz="1400" spc="-109">
                  <a:solidFill>
                    <a:schemeClr val="tx1"/>
                  </a:solidFill>
                  <a:latin typeface="+mn-ea"/>
                </a:rPr>
                <a:t>일로 확대</a:t>
              </a:r>
              <a:r>
                <a:rPr lang="en-US" altLang="ko-KR" sz="1400" spc="-109">
                  <a:solidFill>
                    <a:schemeClr val="tx1"/>
                  </a:solidFill>
                  <a:latin typeface="+mn-ea"/>
                </a:rPr>
                <a:t>(’26.11.27.</a:t>
              </a:r>
              <a:r>
                <a:rPr lang="ko-KR" altLang="en-US" sz="1400" spc="-109">
                  <a:solidFill>
                    <a:schemeClr val="tx1"/>
                  </a:solidFill>
                  <a:latin typeface="+mn-ea"/>
                </a:rPr>
                <a:t> 시행</a:t>
              </a:r>
              <a:r>
                <a:rPr lang="en-US" altLang="ko-KR" sz="1400" spc="-109">
                  <a:solidFill>
                    <a:schemeClr val="tx1"/>
                  </a:solidFill>
                  <a:latin typeface="+mn-ea"/>
                </a:rPr>
                <a:t>)</a:t>
              </a:r>
              <a:endParaRPr lang="en-US" altLang="ko-KR" sz="1400" spc="-109">
                <a:solidFill>
                  <a:schemeClr val="tx1"/>
                </a:solidFill>
                <a:latin typeface="+mn-ea"/>
              </a:endParaRPr>
            </a:p>
          </p:txBody>
        </p:sp>
      </p:grpSp>
      <p:pic>
        <p:nvPicPr>
          <p:cNvPr id="27" name="그림 26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 flipH="1">
            <a:off x="7385572" y="4267598"/>
            <a:ext cx="1813948" cy="2591352"/>
          </a:xfrm>
          <a:prstGeom prst="rect">
            <a:avLst/>
          </a:prstGeom>
        </p:spPr>
      </p:pic>
      <p:grpSp>
        <p:nvGrpSpPr>
          <p:cNvPr id="3" name="그룹 2"/>
          <p:cNvGrpSpPr/>
          <p:nvPr/>
        </p:nvGrpSpPr>
        <p:grpSpPr>
          <a:xfrm rot="0">
            <a:off x="0" y="331445"/>
            <a:ext cx="8891126" cy="2369773"/>
            <a:chOff x="-56131" y="3967465"/>
            <a:chExt cx="8891126" cy="1835188"/>
          </a:xfrm>
        </p:grpSpPr>
        <p:sp>
          <p:nvSpPr>
            <p:cNvPr id="19" name="사각형: 둥근 모서리 18"/>
            <p:cNvSpPr/>
            <p:nvPr/>
          </p:nvSpPr>
          <p:spPr>
            <a:xfrm>
              <a:off x="404603" y="3968689"/>
              <a:ext cx="8430392" cy="1833964"/>
            </a:xfrm>
            <a:prstGeom prst="roundRect">
              <a:avLst>
                <a:gd name="adj" fmla="val 7971"/>
              </a:avLst>
            </a:prstGeom>
            <a:solidFill>
              <a:srgbClr val="f7f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21" name="Freeform 10"/>
            <p:cNvSpPr/>
            <p:nvPr/>
          </p:nvSpPr>
          <p:spPr>
            <a:xfrm>
              <a:off x="-8737" y="3967465"/>
              <a:ext cx="2130694" cy="1831975"/>
            </a:xfrm>
            <a:custGeom>
              <a:avLst/>
              <a:gdLst>
                <a:gd name="T0" fmla="*/ 40 w 786"/>
                <a:gd name="T1" fmla="*/ 597 h 597"/>
                <a:gd name="T2" fmla="*/ 0 w 786"/>
                <a:gd name="T3" fmla="*/ 557 h 597"/>
                <a:gd name="T4" fmla="*/ 0 w 786"/>
                <a:gd name="T5" fmla="*/ 339 h 597"/>
                <a:gd name="T6" fmla="*/ 0 w 786"/>
                <a:gd name="T7" fmla="*/ 259 h 597"/>
                <a:gd name="T8" fmla="*/ 0 w 786"/>
                <a:gd name="T9" fmla="*/ 40 h 597"/>
                <a:gd name="T10" fmla="*/ 40 w 786"/>
                <a:gd name="T11" fmla="*/ 0 h 597"/>
                <a:gd name="T12" fmla="*/ 583 w 786"/>
                <a:gd name="T13" fmla="*/ 0 h 597"/>
                <a:gd name="T14" fmla="*/ 643 w 786"/>
                <a:gd name="T15" fmla="*/ 35 h 597"/>
                <a:gd name="T16" fmla="*/ 775 w 786"/>
                <a:gd name="T17" fmla="*/ 264 h 597"/>
                <a:gd name="T18" fmla="*/ 775 w 786"/>
                <a:gd name="T19" fmla="*/ 333 h 597"/>
                <a:gd name="T20" fmla="*/ 643 w 786"/>
                <a:gd name="T21" fmla="*/ 563 h 597"/>
                <a:gd name="T22" fmla="*/ 583 w 786"/>
                <a:gd name="T23" fmla="*/ 597 h 597"/>
                <a:gd name="T24" fmla="*/ 40 w 786"/>
                <a:gd name="T25" fmla="*/ 597 h 597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6" h="597">
                  <a:moveTo>
                    <a:pt x="40" y="597"/>
                  </a:moveTo>
                  <a:cubicBezTo>
                    <a:pt x="18" y="597"/>
                    <a:pt x="0" y="579"/>
                    <a:pt x="0" y="557"/>
                  </a:cubicBezTo>
                  <a:quadBezTo>
                    <a:pt x="0" y="339"/>
                    <a:pt x="0" y="339"/>
                  </a:quadBezTo>
                  <a:cubicBezTo>
                    <a:pt x="0" y="317"/>
                    <a:pt x="0" y="281"/>
                    <a:pt x="0" y="259"/>
                  </a:cubicBezTo>
                  <a:quadBezTo>
                    <a:pt x="0" y="40"/>
                    <a:pt x="0" y="40"/>
                  </a:quadBezTo>
                  <a:cubicBezTo>
                    <a:pt x="0" y="18"/>
                    <a:pt x="18" y="0"/>
                    <a:pt x="40" y="0"/>
                  </a:cubicBezTo>
                  <a:quadBezTo>
                    <a:pt x="583" y="0"/>
                    <a:pt x="583" y="0"/>
                  </a:quadBezTo>
                  <a:cubicBezTo>
                    <a:pt x="605" y="0"/>
                    <a:pt x="632" y="16"/>
                    <a:pt x="643" y="35"/>
                  </a:cubicBezTo>
                  <a:quadBezTo>
                    <a:pt x="775" y="264"/>
                    <a:pt x="775" y="264"/>
                  </a:quadBezTo>
                  <a:cubicBezTo>
                    <a:pt x="786" y="283"/>
                    <a:pt x="786" y="314"/>
                    <a:pt x="775" y="333"/>
                  </a:cubicBezTo>
                  <a:quadBezTo>
                    <a:pt x="643" y="563"/>
                    <a:pt x="643" y="563"/>
                  </a:quadBezTo>
                  <a:cubicBezTo>
                    <a:pt x="632" y="582"/>
                    <a:pt x="605" y="597"/>
                    <a:pt x="583" y="597"/>
                  </a:cubicBezTo>
                  <a:lnTo>
                    <a:pt x="40" y="59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25" name="Freeform 5"/>
            <p:cNvSpPr/>
            <p:nvPr/>
          </p:nvSpPr>
          <p:spPr>
            <a:xfrm>
              <a:off x="-56131" y="4073253"/>
              <a:ext cx="2172052" cy="1726186"/>
            </a:xfrm>
            <a:custGeom>
              <a:avLst/>
              <a:gdLst>
                <a:gd name="T0" fmla="*/ 40 w 786"/>
                <a:gd name="T1" fmla="*/ 597 h 597"/>
                <a:gd name="T2" fmla="*/ 0 w 786"/>
                <a:gd name="T3" fmla="*/ 557 h 597"/>
                <a:gd name="T4" fmla="*/ 0 w 786"/>
                <a:gd name="T5" fmla="*/ 339 h 597"/>
                <a:gd name="T6" fmla="*/ 0 w 786"/>
                <a:gd name="T7" fmla="*/ 259 h 597"/>
                <a:gd name="T8" fmla="*/ 0 w 786"/>
                <a:gd name="T9" fmla="*/ 40 h 597"/>
                <a:gd name="T10" fmla="*/ 40 w 786"/>
                <a:gd name="T11" fmla="*/ 0 h 597"/>
                <a:gd name="T12" fmla="*/ 583 w 786"/>
                <a:gd name="T13" fmla="*/ 0 h 597"/>
                <a:gd name="T14" fmla="*/ 643 w 786"/>
                <a:gd name="T15" fmla="*/ 35 h 597"/>
                <a:gd name="T16" fmla="*/ 775 w 786"/>
                <a:gd name="T17" fmla="*/ 264 h 597"/>
                <a:gd name="T18" fmla="*/ 775 w 786"/>
                <a:gd name="T19" fmla="*/ 333 h 597"/>
                <a:gd name="T20" fmla="*/ 643 w 786"/>
                <a:gd name="T21" fmla="*/ 563 h 597"/>
                <a:gd name="T22" fmla="*/ 583 w 786"/>
                <a:gd name="T23" fmla="*/ 597 h 597"/>
                <a:gd name="T24" fmla="*/ 40 w 786"/>
                <a:gd name="T25" fmla="*/ 597 h 597"/>
                <a:gd name="connsiteX0" fmla="*/ 509 w 9965"/>
                <a:gd name="connsiteY0" fmla="*/ 10000 h 10000"/>
                <a:gd name="connsiteX1" fmla="*/ 0 w 9965"/>
                <a:gd name="connsiteY1" fmla="*/ 9330 h 10000"/>
                <a:gd name="connsiteX2" fmla="*/ 0 w 9965"/>
                <a:gd name="connsiteY2" fmla="*/ 5678 h 10000"/>
                <a:gd name="connsiteX3" fmla="*/ 0 w 9965"/>
                <a:gd name="connsiteY3" fmla="*/ 4338 h 10000"/>
                <a:gd name="connsiteX4" fmla="*/ 509 w 9965"/>
                <a:gd name="connsiteY4" fmla="*/ 0 h 10000"/>
                <a:gd name="connsiteX5" fmla="*/ 7417 w 9965"/>
                <a:gd name="connsiteY5" fmla="*/ 0 h 10000"/>
                <a:gd name="connsiteX6" fmla="*/ 8181 w 9965"/>
                <a:gd name="connsiteY6" fmla="*/ 586 h 10000"/>
                <a:gd name="connsiteX7" fmla="*/ 9860 w 9965"/>
                <a:gd name="connsiteY7" fmla="*/ 4422 h 10000"/>
                <a:gd name="connsiteX8" fmla="*/ 9860 w 9965"/>
                <a:gd name="connsiteY8" fmla="*/ 5578 h 10000"/>
                <a:gd name="connsiteX9" fmla="*/ 8181 w 9965"/>
                <a:gd name="connsiteY9" fmla="*/ 9430 h 10000"/>
                <a:gd name="connsiteX10" fmla="*/ 7417 w 9965"/>
                <a:gd name="connsiteY10" fmla="*/ 10000 h 10000"/>
                <a:gd name="connsiteX11" fmla="*/ 509 w 9965"/>
                <a:gd name="connsiteY11" fmla="*/ 10000 h 10000"/>
                <a:gd name="connsiteX0" fmla="*/ 1062 w 10551"/>
                <a:gd name="connsiteY0" fmla="*/ 10216 h 10216"/>
                <a:gd name="connsiteX1" fmla="*/ 551 w 10551"/>
                <a:gd name="connsiteY1" fmla="*/ 9546 h 10216"/>
                <a:gd name="connsiteX2" fmla="*/ 551 w 10551"/>
                <a:gd name="connsiteY2" fmla="*/ 5894 h 10216"/>
                <a:gd name="connsiteX3" fmla="*/ 551 w 10551"/>
                <a:gd name="connsiteY3" fmla="*/ 4554 h 10216"/>
                <a:gd name="connsiteX4" fmla="*/ 7994 w 10551"/>
                <a:gd name="connsiteY4" fmla="*/ 216 h 10216"/>
                <a:gd name="connsiteX5" fmla="*/ 8761 w 10551"/>
                <a:gd name="connsiteY5" fmla="*/ 802 h 10216"/>
                <a:gd name="connsiteX6" fmla="*/ 10446 w 10551"/>
                <a:gd name="connsiteY6" fmla="*/ 4638 h 10216"/>
                <a:gd name="connsiteX7" fmla="*/ 10446 w 10551"/>
                <a:gd name="connsiteY7" fmla="*/ 5794 h 10216"/>
                <a:gd name="connsiteX8" fmla="*/ 8761 w 10551"/>
                <a:gd name="connsiteY8" fmla="*/ 9646 h 10216"/>
                <a:gd name="connsiteX9" fmla="*/ 7994 w 10551"/>
                <a:gd name="connsiteY9" fmla="*/ 10216 h 10216"/>
                <a:gd name="connsiteX10" fmla="*/ 1062 w 10551"/>
                <a:gd name="connsiteY10" fmla="*/ 10216 h 10216"/>
                <a:gd name="connsiteX0" fmla="*/ 1119 w 10608"/>
                <a:gd name="connsiteY0" fmla="*/ 9415 h 9415"/>
                <a:gd name="connsiteX1" fmla="*/ 608 w 10608"/>
                <a:gd name="connsiteY1" fmla="*/ 8745 h 9415"/>
                <a:gd name="connsiteX2" fmla="*/ 608 w 10608"/>
                <a:gd name="connsiteY2" fmla="*/ 5093 h 9415"/>
                <a:gd name="connsiteX3" fmla="*/ 608 w 10608"/>
                <a:gd name="connsiteY3" fmla="*/ 3753 h 9415"/>
                <a:gd name="connsiteX4" fmla="*/ 8818 w 10608"/>
                <a:gd name="connsiteY4" fmla="*/ 1 h 9415"/>
                <a:gd name="connsiteX5" fmla="*/ 10503 w 10608"/>
                <a:gd name="connsiteY5" fmla="*/ 3837 h 9415"/>
                <a:gd name="connsiteX6" fmla="*/ 10503 w 10608"/>
                <a:gd name="connsiteY6" fmla="*/ 4993 h 9415"/>
                <a:gd name="connsiteX7" fmla="*/ 8818 w 10608"/>
                <a:gd name="connsiteY7" fmla="*/ 8845 h 9415"/>
                <a:gd name="connsiteX8" fmla="*/ 8051 w 10608"/>
                <a:gd name="connsiteY8" fmla="*/ 9415 h 9415"/>
                <a:gd name="connsiteX9" fmla="*/ 1119 w 10608"/>
                <a:gd name="connsiteY9" fmla="*/ 9415 h 9415"/>
                <a:gd name="connsiteX0" fmla="*/ 1055 w 10000"/>
                <a:gd name="connsiteY0" fmla="*/ 10000 h 10000"/>
                <a:gd name="connsiteX1" fmla="*/ 573 w 10000"/>
                <a:gd name="connsiteY1" fmla="*/ 9288 h 10000"/>
                <a:gd name="connsiteX2" fmla="*/ 573 w 10000"/>
                <a:gd name="connsiteY2" fmla="*/ 5409 h 10000"/>
                <a:gd name="connsiteX3" fmla="*/ 573 w 10000"/>
                <a:gd name="connsiteY3" fmla="*/ 3986 h 10000"/>
                <a:gd name="connsiteX4" fmla="*/ 8313 w 10000"/>
                <a:gd name="connsiteY4" fmla="*/ 1 h 10000"/>
                <a:gd name="connsiteX5" fmla="*/ 9901 w 10000"/>
                <a:gd name="connsiteY5" fmla="*/ 4075 h 10000"/>
                <a:gd name="connsiteX6" fmla="*/ 9901 w 10000"/>
                <a:gd name="connsiteY6" fmla="*/ 5303 h 10000"/>
                <a:gd name="connsiteX7" fmla="*/ 8313 w 10000"/>
                <a:gd name="connsiteY7" fmla="*/ 9395 h 10000"/>
                <a:gd name="connsiteX8" fmla="*/ 7590 w 10000"/>
                <a:gd name="connsiteY8" fmla="*/ 10000 h 10000"/>
                <a:gd name="connsiteX9" fmla="*/ 1055 w 10000"/>
                <a:gd name="connsiteY9" fmla="*/ 10000 h 10000"/>
                <a:gd name="connsiteX0" fmla="*/ 1055 w 10000"/>
                <a:gd name="connsiteY0" fmla="*/ 10010 h 10010"/>
                <a:gd name="connsiteX1" fmla="*/ 573 w 10000"/>
                <a:gd name="connsiteY1" fmla="*/ 9298 h 10010"/>
                <a:gd name="connsiteX2" fmla="*/ 573 w 10000"/>
                <a:gd name="connsiteY2" fmla="*/ 5419 h 10010"/>
                <a:gd name="connsiteX3" fmla="*/ 8313 w 10000"/>
                <a:gd name="connsiteY3" fmla="*/ 11 h 10010"/>
                <a:gd name="connsiteX4" fmla="*/ 9901 w 10000"/>
                <a:gd name="connsiteY4" fmla="*/ 4085 h 10010"/>
                <a:gd name="connsiteX5" fmla="*/ 9901 w 10000"/>
                <a:gd name="connsiteY5" fmla="*/ 5313 h 10010"/>
                <a:gd name="connsiteX6" fmla="*/ 8313 w 10000"/>
                <a:gd name="connsiteY6" fmla="*/ 9405 h 10010"/>
                <a:gd name="connsiteX7" fmla="*/ 7590 w 10000"/>
                <a:gd name="connsiteY7" fmla="*/ 10010 h 10010"/>
                <a:gd name="connsiteX8" fmla="*/ 1055 w 10000"/>
                <a:gd name="connsiteY8" fmla="*/ 10010 h 10010"/>
                <a:gd name="connsiteX0" fmla="*/ 963 w 9908"/>
                <a:gd name="connsiteY0" fmla="*/ 10133 h 10404"/>
                <a:gd name="connsiteX1" fmla="*/ 481 w 9908"/>
                <a:gd name="connsiteY1" fmla="*/ 9421 h 10404"/>
                <a:gd name="connsiteX2" fmla="*/ 8221 w 9908"/>
                <a:gd name="connsiteY2" fmla="*/ 134 h 10404"/>
                <a:gd name="connsiteX3" fmla="*/ 9809 w 9908"/>
                <a:gd name="connsiteY3" fmla="*/ 4208 h 10404"/>
                <a:gd name="connsiteX4" fmla="*/ 9809 w 9908"/>
                <a:gd name="connsiteY4" fmla="*/ 5436 h 10404"/>
                <a:gd name="connsiteX5" fmla="*/ 8221 w 9908"/>
                <a:gd name="connsiteY5" fmla="*/ 9528 h 10404"/>
                <a:gd name="connsiteX6" fmla="*/ 7498 w 9908"/>
                <a:gd name="connsiteY6" fmla="*/ 10133 h 10404"/>
                <a:gd name="connsiteX7" fmla="*/ 963 w 9908"/>
                <a:gd name="connsiteY7" fmla="*/ 10133 h 10404"/>
                <a:gd name="connsiteX0" fmla="*/ 972 w 9999"/>
                <a:gd name="connsiteY0" fmla="*/ 9611 h 9871"/>
                <a:gd name="connsiteX1" fmla="*/ 485 w 9999"/>
                <a:gd name="connsiteY1" fmla="*/ 8926 h 9871"/>
                <a:gd name="connsiteX2" fmla="*/ 8297 w 9999"/>
                <a:gd name="connsiteY2" fmla="*/ 0 h 9871"/>
                <a:gd name="connsiteX3" fmla="*/ 9900 w 9999"/>
                <a:gd name="connsiteY3" fmla="*/ 3916 h 9871"/>
                <a:gd name="connsiteX4" fmla="*/ 9900 w 9999"/>
                <a:gd name="connsiteY4" fmla="*/ 5096 h 9871"/>
                <a:gd name="connsiteX5" fmla="*/ 8297 w 9999"/>
                <a:gd name="connsiteY5" fmla="*/ 9029 h 9871"/>
                <a:gd name="connsiteX6" fmla="*/ 7568 w 9999"/>
                <a:gd name="connsiteY6" fmla="*/ 9611 h 9871"/>
                <a:gd name="connsiteX7" fmla="*/ 972 w 9999"/>
                <a:gd name="connsiteY7" fmla="*/ 9611 h 9871"/>
                <a:gd name="connsiteX0" fmla="*/ 972 w 10000"/>
                <a:gd name="connsiteY0" fmla="*/ 9737 h 10001"/>
                <a:gd name="connsiteX1" fmla="*/ 485 w 10000"/>
                <a:gd name="connsiteY1" fmla="*/ 9043 h 10001"/>
                <a:gd name="connsiteX2" fmla="*/ 8298 w 10000"/>
                <a:gd name="connsiteY2" fmla="*/ 0 h 10001"/>
                <a:gd name="connsiteX3" fmla="*/ 9901 w 10000"/>
                <a:gd name="connsiteY3" fmla="*/ 3967 h 10001"/>
                <a:gd name="connsiteX4" fmla="*/ 9901 w 10000"/>
                <a:gd name="connsiteY4" fmla="*/ 5163 h 10001"/>
                <a:gd name="connsiteX5" fmla="*/ 8298 w 10000"/>
                <a:gd name="connsiteY5" fmla="*/ 9147 h 10001"/>
                <a:gd name="connsiteX6" fmla="*/ 7569 w 10000"/>
                <a:gd name="connsiteY6" fmla="*/ 9737 h 10001"/>
                <a:gd name="connsiteX7" fmla="*/ 972 w 10000"/>
                <a:gd name="connsiteY7" fmla="*/ 9737 h 10001"/>
                <a:gd name="connsiteX0" fmla="*/ 0 w 9028"/>
                <a:gd name="connsiteY0" fmla="*/ 9898 h 9898"/>
                <a:gd name="connsiteX1" fmla="*/ 7326 w 9028"/>
                <a:gd name="connsiteY1" fmla="*/ 161 h 9898"/>
                <a:gd name="connsiteX2" fmla="*/ 8929 w 9028"/>
                <a:gd name="connsiteY2" fmla="*/ 4128 h 9898"/>
                <a:gd name="connsiteX3" fmla="*/ 8929 w 9028"/>
                <a:gd name="connsiteY3" fmla="*/ 5324 h 9898"/>
                <a:gd name="connsiteX4" fmla="*/ 7326 w 9028"/>
                <a:gd name="connsiteY4" fmla="*/ 9308 h 9898"/>
                <a:gd name="connsiteX5" fmla="*/ 6597 w 9028"/>
                <a:gd name="connsiteY5" fmla="*/ 9898 h 9898"/>
                <a:gd name="connsiteX6" fmla="*/ 0 w 9028"/>
                <a:gd name="connsiteY6" fmla="*/ 9898 h 9898"/>
                <a:gd name="connsiteX0" fmla="*/ 0 w 10001"/>
                <a:gd name="connsiteY0" fmla="*/ 10000 h 10000"/>
                <a:gd name="connsiteX1" fmla="*/ 8115 w 10001"/>
                <a:gd name="connsiteY1" fmla="*/ 163 h 10000"/>
                <a:gd name="connsiteX2" fmla="*/ 9890 w 10001"/>
                <a:gd name="connsiteY2" fmla="*/ 4171 h 10000"/>
                <a:gd name="connsiteX3" fmla="*/ 9890 w 10001"/>
                <a:gd name="connsiteY3" fmla="*/ 5379 h 10000"/>
                <a:gd name="connsiteX4" fmla="*/ 8115 w 10001"/>
                <a:gd name="connsiteY4" fmla="*/ 9404 h 10000"/>
                <a:gd name="connsiteX5" fmla="*/ 7307 w 10001"/>
                <a:gd name="connsiteY5" fmla="*/ 10000 h 10000"/>
                <a:gd name="connsiteX6" fmla="*/ 0 w 10001"/>
                <a:gd name="connsiteY6" fmla="*/ 10000 h 10000"/>
                <a:gd name="connsiteX0" fmla="*/ 0 w 10001"/>
                <a:gd name="connsiteY0" fmla="*/ 9837 h 9837"/>
                <a:gd name="connsiteX1" fmla="*/ 8115 w 10001"/>
                <a:gd name="connsiteY1" fmla="*/ 0 h 9837"/>
                <a:gd name="connsiteX2" fmla="*/ 9890 w 10001"/>
                <a:gd name="connsiteY2" fmla="*/ 4008 h 9837"/>
                <a:gd name="connsiteX3" fmla="*/ 9890 w 10001"/>
                <a:gd name="connsiteY3" fmla="*/ 5216 h 9837"/>
                <a:gd name="connsiteX4" fmla="*/ 8115 w 10001"/>
                <a:gd name="connsiteY4" fmla="*/ 9241 h 9837"/>
                <a:gd name="connsiteX5" fmla="*/ 7307 w 10001"/>
                <a:gd name="connsiteY5" fmla="*/ 9837 h 9837"/>
                <a:gd name="connsiteX6" fmla="*/ 0 w 10001"/>
                <a:gd name="connsiteY6" fmla="*/ 9837 h 983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1" h="9837">
                  <a:moveTo>
                    <a:pt x="0" y="9837"/>
                  </a:moveTo>
                  <a:lnTo>
                    <a:pt x="8115" y="0"/>
                  </a:lnTo>
                  <a:lnTo>
                    <a:pt x="9890" y="4008"/>
                  </a:lnTo>
                  <a:cubicBezTo>
                    <a:pt x="10038" y="4339"/>
                    <a:pt x="10038" y="4882"/>
                    <a:pt x="9890" y="5216"/>
                  </a:cubicBezTo>
                  <a:lnTo>
                    <a:pt x="8115" y="9241"/>
                  </a:lnTo>
                  <a:cubicBezTo>
                    <a:pt x="7966" y="9573"/>
                    <a:pt x="7602" y="9837"/>
                    <a:pt x="7307" y="9837"/>
                  </a:cubicBezTo>
                  <a:lnTo>
                    <a:pt x="0" y="9837"/>
                  </a:lnTo>
                  <a:close/>
                </a:path>
              </a:pathLst>
            </a:custGeom>
            <a:solidFill>
              <a:schemeClr val="accent2">
                <a:lumMod val="7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0" y="4258317"/>
              <a:ext cx="1852654" cy="125375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anchor="t">
              <a:spAutoFit/>
            </a:bodyPr>
            <a:lstStyle/>
            <a:p>
              <a:pPr lvl="0" algn="r">
                <a:lnSpc>
                  <a:spcPts val="3000"/>
                </a:lnSpc>
                <a:defRPr/>
              </a:pPr>
              <a:r>
                <a:rPr lang="ko-KR" altLang="en-US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</a:rPr>
                <a:t>출산전후</a:t>
              </a:r>
              <a:endParaRPr lang="ko-KR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endParaRPr>
            </a:p>
            <a:p>
              <a:pPr lvl="0" algn="r">
                <a:lnSpc>
                  <a:spcPts val="3000"/>
                </a:lnSpc>
                <a:defRPr/>
              </a:pPr>
              <a:r>
                <a:rPr lang="ko-KR" altLang="en-US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</a:rPr>
                <a:t>휴가</a:t>
              </a:r>
              <a:endParaRPr lang="ko-KR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endParaRPr>
            </a:p>
            <a:p>
              <a:pPr lvl="0" algn="r">
                <a:lnSpc>
                  <a:spcPts val="3000"/>
                </a:lnSpc>
                <a:defRPr/>
              </a:pPr>
              <a:r>
                <a:rPr lang="en-US" altLang="ko-KR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</a:rPr>
                <a:t>/ </a:t>
              </a:r>
              <a:r>
                <a:rPr lang="ko-KR" altLang="en-US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</a:rPr>
                <a:t>유산ㆍ사산</a:t>
              </a:r>
              <a:endParaRPr lang="ko-KR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endParaRPr>
            </a:p>
            <a:p>
              <a:pPr lvl="0" algn="r">
                <a:lnSpc>
                  <a:spcPts val="3000"/>
                </a:lnSpc>
                <a:defRPr/>
              </a:pPr>
              <a:r>
                <a:rPr lang="ko-KR" altLang="en-US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</a:rPr>
                <a:t>휴가</a:t>
              </a:r>
              <a:endParaRPr lang="ko-KR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140301" y="4069149"/>
              <a:ext cx="6694693" cy="16576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6213" lvl="0" indent="-176213">
                <a:lnSpc>
                  <a:spcPct val="120000"/>
                </a:lnSpc>
                <a:buFont typeface="Arial"/>
                <a:buChar char="•"/>
                <a:defRPr/>
              </a:pP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출산전후휴가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90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일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미숙아 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100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일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다태아 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120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일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)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휴가 부여</a:t>
              </a:r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  <a:p>
              <a:pPr lvl="0">
                <a:lnSpc>
                  <a:spcPct val="120000"/>
                </a:lnSpc>
                <a:defRPr/>
              </a:pPr>
              <a:r>
                <a:rPr lang="en-US" altLang="ko-K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   (</a:t>
              </a:r>
              <a:r>
                <a: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근로기준법 제</a:t>
              </a:r>
              <a:r>
                <a:rPr lang="en-US" altLang="ko-K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74</a:t>
              </a:r>
              <a:r>
                <a: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조제</a:t>
              </a:r>
              <a:r>
                <a:rPr lang="en-US" altLang="ko-K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1</a:t>
              </a:r>
              <a:r>
                <a: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항</a:t>
              </a:r>
              <a:r>
                <a:rPr lang="en-US" altLang="ko-K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)</a:t>
              </a:r>
              <a:endPara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  <a:p>
              <a:pPr lvl="0">
                <a:lnSpc>
                  <a:spcPct val="120000"/>
                </a:lnSpc>
                <a:defRPr/>
              </a:pP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  - 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휴가 중 최초 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60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일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다태아 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75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일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)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은 유급</a:t>
              </a:r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  <a:p>
              <a:pPr lvl="0">
                <a:lnSpc>
                  <a:spcPct val="120000"/>
                </a:lnSpc>
                <a:defRPr/>
              </a:pPr>
              <a:endParaRPr lang="en-US" altLang="ko-KR" sz="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  <a:p>
              <a:pPr marL="176213" lvl="0" indent="-176213">
                <a:lnSpc>
                  <a:spcPct val="120000"/>
                </a:lnSpc>
                <a:buFont typeface="Arial"/>
                <a:buChar char="•"/>
                <a:defRPr/>
              </a:pP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유산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 · 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사산휴가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유산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·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사산한 근로자 청구 시 임신기간에 따라 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10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일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~90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일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휴가 부여</a:t>
              </a:r>
              <a:r>
                <a:rPr lang="en-US" altLang="ko-K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근로기준법 제</a:t>
              </a:r>
              <a:r>
                <a:rPr lang="en-US" altLang="ko-K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74</a:t>
              </a:r>
              <a:r>
                <a: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조제</a:t>
              </a:r>
              <a:r>
                <a:rPr lang="en-US" altLang="ko-K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3</a:t>
              </a:r>
              <a:r>
                <a: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항</a:t>
              </a:r>
              <a:r>
                <a:rPr lang="en-US" altLang="ko-K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)</a:t>
              </a:r>
              <a:endPara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  <a:p>
              <a:pPr lvl="0">
                <a:lnSpc>
                  <a:spcPct val="120000"/>
                </a:lnSpc>
                <a:defRPr/>
              </a:pP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  - 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휴가 중 최초 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60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일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은 유급</a:t>
              </a:r>
              <a:endPara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29" name="직각 삼각형 28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44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자유형: 도형 36">
            <a:extLst>
              <a:ext uri="{FF2B5EF4-FFF2-40B4-BE49-F238E27FC236}">
                <a16:creationId xmlns:a16="http://schemas.microsoft.com/office/drawing/2014/main" id="{DBAE2FC9-4032-45EF-A92F-DD7DE1763C50}"/>
              </a:ext>
            </a:extLst>
          </p:cNvPr>
          <p:cNvSpPr/>
          <p:nvPr/>
        </p:nvSpPr>
        <p:spPr>
          <a:xfrm>
            <a:off x="0" y="-12187"/>
            <a:ext cx="3374967" cy="288184"/>
          </a:xfrm>
          <a:custGeom>
            <a:avLst/>
            <a:gdLst>
              <a:gd name="connsiteX0" fmla="*/ 0 w 2405175"/>
              <a:gd name="connsiteY0" fmla="*/ 0 h 288184"/>
              <a:gd name="connsiteX1" fmla="*/ 1173275 w 2405175"/>
              <a:gd name="connsiteY1" fmla="*/ 0 h 288184"/>
              <a:gd name="connsiteX2" fmla="*/ 1889760 w 2405175"/>
              <a:gd name="connsiteY2" fmla="*/ 0 h 288184"/>
              <a:gd name="connsiteX3" fmla="*/ 2405175 w 2405175"/>
              <a:gd name="connsiteY3" fmla="*/ 0 h 288184"/>
              <a:gd name="connsiteX4" fmla="*/ 2257855 w 2405175"/>
              <a:gd name="connsiteY4" fmla="*/ 283104 h 288184"/>
              <a:gd name="connsiteX5" fmla="*/ 1173275 w 2405175"/>
              <a:gd name="connsiteY5" fmla="*/ 288184 h 288184"/>
              <a:gd name="connsiteX6" fmla="*/ 1173275 w 2405175"/>
              <a:gd name="connsiteY6" fmla="*/ 284602 h 288184"/>
              <a:gd name="connsiteX7" fmla="*/ 0 w 2405175"/>
              <a:gd name="connsiteY7" fmla="*/ 288184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5175" h="288184">
                <a:moveTo>
                  <a:pt x="0" y="0"/>
                </a:moveTo>
                <a:lnTo>
                  <a:pt x="1173275" y="0"/>
                </a:lnTo>
                <a:lnTo>
                  <a:pt x="1889760" y="0"/>
                </a:lnTo>
                <a:lnTo>
                  <a:pt x="2405175" y="0"/>
                </a:lnTo>
                <a:lnTo>
                  <a:pt x="2257855" y="283104"/>
                </a:lnTo>
                <a:lnTo>
                  <a:pt x="1173275" y="288184"/>
                </a:lnTo>
                <a:lnTo>
                  <a:pt x="1173275" y="284602"/>
                </a:lnTo>
                <a:lnTo>
                  <a:pt x="0" y="288184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-8736" y="-20140"/>
            <a:ext cx="3211618" cy="294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400" spc="-250">
                <a:solidFill>
                  <a:schemeClr val="bg1"/>
                </a:solidFill>
                <a:latin typeface="나눔명조 ExtraBold"/>
                <a:ea typeface="나눔명조 ExtraBold"/>
              </a:rPr>
              <a:t>Ⅴ</a:t>
            </a:r>
            <a:r>
              <a:rPr lang="en-US" altLang="ko-KR" sz="1400" spc="-250">
                <a:solidFill>
                  <a:schemeClr val="bg1"/>
                </a:solidFill>
              </a:rPr>
              <a:t>.  </a:t>
            </a:r>
            <a:r>
              <a:rPr lang="ko-KR" altLang="en-US" sz="1400" spc="-250">
                <a:solidFill>
                  <a:schemeClr val="bg1"/>
                </a:solidFill>
              </a:rPr>
              <a:t>직장내 괴롭힘 금지</a:t>
            </a:r>
            <a:r>
              <a:rPr lang="en-US" altLang="ko-KR" sz="1400" spc="-250">
                <a:solidFill>
                  <a:schemeClr val="bg1"/>
                </a:solidFill>
              </a:rPr>
              <a:t>,  </a:t>
            </a:r>
            <a:r>
              <a:rPr lang="ko-KR" altLang="en-US" sz="1400" spc="-250">
                <a:solidFill>
                  <a:schemeClr val="bg1"/>
                </a:solidFill>
              </a:rPr>
              <a:t>성희롱 예방 </a:t>
            </a:r>
            <a:r>
              <a:rPr lang="en-US" altLang="ko-KR" sz="1400" spc="-250">
                <a:solidFill>
                  <a:schemeClr val="bg1"/>
                </a:solidFill>
              </a:rPr>
              <a:t>&amp; </a:t>
            </a:r>
            <a:r>
              <a:rPr lang="ko-KR" altLang="en-US" sz="1400" spc="-250">
                <a:solidFill>
                  <a:schemeClr val="bg1"/>
                </a:solidFill>
              </a:rPr>
              <a:t>모성보호</a:t>
            </a:r>
            <a:endParaRPr lang="ko-KR" altLang="en-US" sz="1400" spc="-250">
              <a:solidFill>
                <a:schemeClr val="bg1"/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2061581" y="6519446"/>
            <a:ext cx="50208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※ 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휴가에 따른 근로자 급여 지원제도</a:t>
            </a: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: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고용센터 확인</a:t>
            </a:r>
            <a:endParaRPr lang="en-US" altLang="ko-KR" sz="1600" spc="-11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9708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 rot="0">
            <a:off x="-90848" y="615436"/>
            <a:ext cx="8915402" cy="2813564"/>
            <a:chOff x="-80407" y="979548"/>
            <a:chExt cx="8915402" cy="2483306"/>
          </a:xfrm>
        </p:grpSpPr>
        <p:sp>
          <p:nvSpPr>
            <p:cNvPr id="16" name="사각형: 둥근 모서리 15"/>
            <p:cNvSpPr/>
            <p:nvPr/>
          </p:nvSpPr>
          <p:spPr>
            <a:xfrm>
              <a:off x="1130180" y="981632"/>
              <a:ext cx="7704815" cy="2481222"/>
            </a:xfrm>
            <a:prstGeom prst="roundRect">
              <a:avLst>
                <a:gd name="adj" fmla="val 7971"/>
              </a:avLst>
            </a:prstGeom>
            <a:solidFill>
              <a:srgbClr val="f7f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20" name="Freeform 5"/>
            <p:cNvSpPr/>
            <p:nvPr/>
          </p:nvSpPr>
          <p:spPr>
            <a:xfrm>
              <a:off x="1705" y="979548"/>
              <a:ext cx="1950920" cy="2480680"/>
            </a:xfrm>
            <a:custGeom>
              <a:avLst/>
              <a:gdLst>
                <a:gd name="T0" fmla="*/ 40 w 786"/>
                <a:gd name="T1" fmla="*/ 597 h 597"/>
                <a:gd name="T2" fmla="*/ 0 w 786"/>
                <a:gd name="T3" fmla="*/ 557 h 597"/>
                <a:gd name="T4" fmla="*/ 0 w 786"/>
                <a:gd name="T5" fmla="*/ 339 h 597"/>
                <a:gd name="T6" fmla="*/ 0 w 786"/>
                <a:gd name="T7" fmla="*/ 259 h 597"/>
                <a:gd name="T8" fmla="*/ 0 w 786"/>
                <a:gd name="T9" fmla="*/ 40 h 597"/>
                <a:gd name="T10" fmla="*/ 40 w 786"/>
                <a:gd name="T11" fmla="*/ 0 h 597"/>
                <a:gd name="T12" fmla="*/ 583 w 786"/>
                <a:gd name="T13" fmla="*/ 0 h 597"/>
                <a:gd name="T14" fmla="*/ 643 w 786"/>
                <a:gd name="T15" fmla="*/ 35 h 597"/>
                <a:gd name="T16" fmla="*/ 775 w 786"/>
                <a:gd name="T17" fmla="*/ 264 h 597"/>
                <a:gd name="T18" fmla="*/ 775 w 786"/>
                <a:gd name="T19" fmla="*/ 333 h 597"/>
                <a:gd name="T20" fmla="*/ 643 w 786"/>
                <a:gd name="T21" fmla="*/ 563 h 597"/>
                <a:gd name="T22" fmla="*/ 583 w 786"/>
                <a:gd name="T23" fmla="*/ 597 h 597"/>
                <a:gd name="T24" fmla="*/ 40 w 786"/>
                <a:gd name="T25" fmla="*/ 597 h 597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6" h="597">
                  <a:moveTo>
                    <a:pt x="40" y="597"/>
                  </a:moveTo>
                  <a:cubicBezTo>
                    <a:pt x="18" y="597"/>
                    <a:pt x="0" y="579"/>
                    <a:pt x="0" y="557"/>
                  </a:cubicBezTo>
                  <a:quadBezTo>
                    <a:pt x="0" y="339"/>
                    <a:pt x="0" y="339"/>
                  </a:quadBezTo>
                  <a:cubicBezTo>
                    <a:pt x="0" y="317"/>
                    <a:pt x="0" y="281"/>
                    <a:pt x="0" y="259"/>
                  </a:cubicBezTo>
                  <a:quadBezTo>
                    <a:pt x="0" y="40"/>
                    <a:pt x="0" y="40"/>
                  </a:quadBezTo>
                  <a:cubicBezTo>
                    <a:pt x="0" y="18"/>
                    <a:pt x="18" y="0"/>
                    <a:pt x="40" y="0"/>
                  </a:cubicBezTo>
                  <a:quadBezTo>
                    <a:pt x="583" y="0"/>
                    <a:pt x="583" y="0"/>
                  </a:quadBezTo>
                  <a:cubicBezTo>
                    <a:pt x="605" y="0"/>
                    <a:pt x="632" y="16"/>
                    <a:pt x="643" y="35"/>
                  </a:cubicBezTo>
                  <a:quadBezTo>
                    <a:pt x="775" y="264"/>
                    <a:pt x="775" y="264"/>
                  </a:quadBezTo>
                  <a:cubicBezTo>
                    <a:pt x="786" y="283"/>
                    <a:pt x="786" y="314"/>
                    <a:pt x="775" y="333"/>
                  </a:cubicBezTo>
                  <a:quadBezTo>
                    <a:pt x="643" y="563"/>
                    <a:pt x="643" y="563"/>
                  </a:quadBezTo>
                  <a:cubicBezTo>
                    <a:pt x="632" y="582"/>
                    <a:pt x="605" y="597"/>
                    <a:pt x="583" y="597"/>
                  </a:cubicBezTo>
                  <a:lnTo>
                    <a:pt x="40" y="597"/>
                  </a:lnTo>
                  <a:close/>
                </a:path>
              </a:pathLst>
            </a:custGeom>
            <a:solidFill>
              <a:srgbClr val="368e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23" name="Freeform 5"/>
            <p:cNvSpPr/>
            <p:nvPr/>
          </p:nvSpPr>
          <p:spPr>
            <a:xfrm>
              <a:off x="-80407" y="1129153"/>
              <a:ext cx="1999432" cy="2321801"/>
            </a:xfrm>
            <a:custGeom>
              <a:avLst/>
              <a:gdLst>
                <a:gd name="T0" fmla="*/ 40 w 786"/>
                <a:gd name="T1" fmla="*/ 597 h 597"/>
                <a:gd name="T2" fmla="*/ 0 w 786"/>
                <a:gd name="T3" fmla="*/ 557 h 597"/>
                <a:gd name="T4" fmla="*/ 0 w 786"/>
                <a:gd name="T5" fmla="*/ 339 h 597"/>
                <a:gd name="T6" fmla="*/ 0 w 786"/>
                <a:gd name="T7" fmla="*/ 259 h 597"/>
                <a:gd name="T8" fmla="*/ 0 w 786"/>
                <a:gd name="T9" fmla="*/ 40 h 597"/>
                <a:gd name="T10" fmla="*/ 40 w 786"/>
                <a:gd name="T11" fmla="*/ 0 h 597"/>
                <a:gd name="T12" fmla="*/ 583 w 786"/>
                <a:gd name="T13" fmla="*/ 0 h 597"/>
                <a:gd name="T14" fmla="*/ 643 w 786"/>
                <a:gd name="T15" fmla="*/ 35 h 597"/>
                <a:gd name="T16" fmla="*/ 775 w 786"/>
                <a:gd name="T17" fmla="*/ 264 h 597"/>
                <a:gd name="T18" fmla="*/ 775 w 786"/>
                <a:gd name="T19" fmla="*/ 333 h 597"/>
                <a:gd name="T20" fmla="*/ 643 w 786"/>
                <a:gd name="T21" fmla="*/ 563 h 597"/>
                <a:gd name="T22" fmla="*/ 583 w 786"/>
                <a:gd name="T23" fmla="*/ 597 h 597"/>
                <a:gd name="T24" fmla="*/ 40 w 786"/>
                <a:gd name="T25" fmla="*/ 597 h 597"/>
                <a:gd name="connsiteX0" fmla="*/ 509 w 9965"/>
                <a:gd name="connsiteY0" fmla="*/ 10000 h 10000"/>
                <a:gd name="connsiteX1" fmla="*/ 0 w 9965"/>
                <a:gd name="connsiteY1" fmla="*/ 9330 h 10000"/>
                <a:gd name="connsiteX2" fmla="*/ 0 w 9965"/>
                <a:gd name="connsiteY2" fmla="*/ 5678 h 10000"/>
                <a:gd name="connsiteX3" fmla="*/ 0 w 9965"/>
                <a:gd name="connsiteY3" fmla="*/ 4338 h 10000"/>
                <a:gd name="connsiteX4" fmla="*/ 509 w 9965"/>
                <a:gd name="connsiteY4" fmla="*/ 0 h 10000"/>
                <a:gd name="connsiteX5" fmla="*/ 7417 w 9965"/>
                <a:gd name="connsiteY5" fmla="*/ 0 h 10000"/>
                <a:gd name="connsiteX6" fmla="*/ 8181 w 9965"/>
                <a:gd name="connsiteY6" fmla="*/ 586 h 10000"/>
                <a:gd name="connsiteX7" fmla="*/ 9860 w 9965"/>
                <a:gd name="connsiteY7" fmla="*/ 4422 h 10000"/>
                <a:gd name="connsiteX8" fmla="*/ 9860 w 9965"/>
                <a:gd name="connsiteY8" fmla="*/ 5578 h 10000"/>
                <a:gd name="connsiteX9" fmla="*/ 8181 w 9965"/>
                <a:gd name="connsiteY9" fmla="*/ 9430 h 10000"/>
                <a:gd name="connsiteX10" fmla="*/ 7417 w 9965"/>
                <a:gd name="connsiteY10" fmla="*/ 10000 h 10000"/>
                <a:gd name="connsiteX11" fmla="*/ 509 w 9965"/>
                <a:gd name="connsiteY11" fmla="*/ 10000 h 10000"/>
                <a:gd name="connsiteX0" fmla="*/ 1062 w 10551"/>
                <a:gd name="connsiteY0" fmla="*/ 10216 h 10216"/>
                <a:gd name="connsiteX1" fmla="*/ 551 w 10551"/>
                <a:gd name="connsiteY1" fmla="*/ 9546 h 10216"/>
                <a:gd name="connsiteX2" fmla="*/ 551 w 10551"/>
                <a:gd name="connsiteY2" fmla="*/ 5894 h 10216"/>
                <a:gd name="connsiteX3" fmla="*/ 551 w 10551"/>
                <a:gd name="connsiteY3" fmla="*/ 4554 h 10216"/>
                <a:gd name="connsiteX4" fmla="*/ 7994 w 10551"/>
                <a:gd name="connsiteY4" fmla="*/ 216 h 10216"/>
                <a:gd name="connsiteX5" fmla="*/ 8761 w 10551"/>
                <a:gd name="connsiteY5" fmla="*/ 802 h 10216"/>
                <a:gd name="connsiteX6" fmla="*/ 10446 w 10551"/>
                <a:gd name="connsiteY6" fmla="*/ 4638 h 10216"/>
                <a:gd name="connsiteX7" fmla="*/ 10446 w 10551"/>
                <a:gd name="connsiteY7" fmla="*/ 5794 h 10216"/>
                <a:gd name="connsiteX8" fmla="*/ 8761 w 10551"/>
                <a:gd name="connsiteY8" fmla="*/ 9646 h 10216"/>
                <a:gd name="connsiteX9" fmla="*/ 7994 w 10551"/>
                <a:gd name="connsiteY9" fmla="*/ 10216 h 10216"/>
                <a:gd name="connsiteX10" fmla="*/ 1062 w 10551"/>
                <a:gd name="connsiteY10" fmla="*/ 10216 h 10216"/>
                <a:gd name="connsiteX0" fmla="*/ 1119 w 10608"/>
                <a:gd name="connsiteY0" fmla="*/ 9415 h 9415"/>
                <a:gd name="connsiteX1" fmla="*/ 608 w 10608"/>
                <a:gd name="connsiteY1" fmla="*/ 8745 h 9415"/>
                <a:gd name="connsiteX2" fmla="*/ 608 w 10608"/>
                <a:gd name="connsiteY2" fmla="*/ 5093 h 9415"/>
                <a:gd name="connsiteX3" fmla="*/ 608 w 10608"/>
                <a:gd name="connsiteY3" fmla="*/ 3753 h 9415"/>
                <a:gd name="connsiteX4" fmla="*/ 8818 w 10608"/>
                <a:gd name="connsiteY4" fmla="*/ 1 h 9415"/>
                <a:gd name="connsiteX5" fmla="*/ 10503 w 10608"/>
                <a:gd name="connsiteY5" fmla="*/ 3837 h 9415"/>
                <a:gd name="connsiteX6" fmla="*/ 10503 w 10608"/>
                <a:gd name="connsiteY6" fmla="*/ 4993 h 9415"/>
                <a:gd name="connsiteX7" fmla="*/ 8818 w 10608"/>
                <a:gd name="connsiteY7" fmla="*/ 8845 h 9415"/>
                <a:gd name="connsiteX8" fmla="*/ 8051 w 10608"/>
                <a:gd name="connsiteY8" fmla="*/ 9415 h 9415"/>
                <a:gd name="connsiteX9" fmla="*/ 1119 w 10608"/>
                <a:gd name="connsiteY9" fmla="*/ 9415 h 9415"/>
                <a:gd name="connsiteX0" fmla="*/ 1055 w 10000"/>
                <a:gd name="connsiteY0" fmla="*/ 10000 h 10000"/>
                <a:gd name="connsiteX1" fmla="*/ 573 w 10000"/>
                <a:gd name="connsiteY1" fmla="*/ 9288 h 10000"/>
                <a:gd name="connsiteX2" fmla="*/ 573 w 10000"/>
                <a:gd name="connsiteY2" fmla="*/ 5409 h 10000"/>
                <a:gd name="connsiteX3" fmla="*/ 573 w 10000"/>
                <a:gd name="connsiteY3" fmla="*/ 3986 h 10000"/>
                <a:gd name="connsiteX4" fmla="*/ 8313 w 10000"/>
                <a:gd name="connsiteY4" fmla="*/ 1 h 10000"/>
                <a:gd name="connsiteX5" fmla="*/ 9901 w 10000"/>
                <a:gd name="connsiteY5" fmla="*/ 4075 h 10000"/>
                <a:gd name="connsiteX6" fmla="*/ 9901 w 10000"/>
                <a:gd name="connsiteY6" fmla="*/ 5303 h 10000"/>
                <a:gd name="connsiteX7" fmla="*/ 8313 w 10000"/>
                <a:gd name="connsiteY7" fmla="*/ 9395 h 10000"/>
                <a:gd name="connsiteX8" fmla="*/ 7590 w 10000"/>
                <a:gd name="connsiteY8" fmla="*/ 10000 h 10000"/>
                <a:gd name="connsiteX9" fmla="*/ 1055 w 10000"/>
                <a:gd name="connsiteY9" fmla="*/ 10000 h 10000"/>
                <a:gd name="connsiteX0" fmla="*/ 1055 w 10000"/>
                <a:gd name="connsiteY0" fmla="*/ 10010 h 10010"/>
                <a:gd name="connsiteX1" fmla="*/ 573 w 10000"/>
                <a:gd name="connsiteY1" fmla="*/ 9298 h 10010"/>
                <a:gd name="connsiteX2" fmla="*/ 573 w 10000"/>
                <a:gd name="connsiteY2" fmla="*/ 5419 h 10010"/>
                <a:gd name="connsiteX3" fmla="*/ 8313 w 10000"/>
                <a:gd name="connsiteY3" fmla="*/ 11 h 10010"/>
                <a:gd name="connsiteX4" fmla="*/ 9901 w 10000"/>
                <a:gd name="connsiteY4" fmla="*/ 4085 h 10010"/>
                <a:gd name="connsiteX5" fmla="*/ 9901 w 10000"/>
                <a:gd name="connsiteY5" fmla="*/ 5313 h 10010"/>
                <a:gd name="connsiteX6" fmla="*/ 8313 w 10000"/>
                <a:gd name="connsiteY6" fmla="*/ 9405 h 10010"/>
                <a:gd name="connsiteX7" fmla="*/ 7590 w 10000"/>
                <a:gd name="connsiteY7" fmla="*/ 10010 h 10010"/>
                <a:gd name="connsiteX8" fmla="*/ 1055 w 10000"/>
                <a:gd name="connsiteY8" fmla="*/ 10010 h 10010"/>
                <a:gd name="connsiteX0" fmla="*/ 963 w 9908"/>
                <a:gd name="connsiteY0" fmla="*/ 10133 h 10404"/>
                <a:gd name="connsiteX1" fmla="*/ 481 w 9908"/>
                <a:gd name="connsiteY1" fmla="*/ 9421 h 10404"/>
                <a:gd name="connsiteX2" fmla="*/ 8221 w 9908"/>
                <a:gd name="connsiteY2" fmla="*/ 134 h 10404"/>
                <a:gd name="connsiteX3" fmla="*/ 9809 w 9908"/>
                <a:gd name="connsiteY3" fmla="*/ 4208 h 10404"/>
                <a:gd name="connsiteX4" fmla="*/ 9809 w 9908"/>
                <a:gd name="connsiteY4" fmla="*/ 5436 h 10404"/>
                <a:gd name="connsiteX5" fmla="*/ 8221 w 9908"/>
                <a:gd name="connsiteY5" fmla="*/ 9528 h 10404"/>
                <a:gd name="connsiteX6" fmla="*/ 7498 w 9908"/>
                <a:gd name="connsiteY6" fmla="*/ 10133 h 10404"/>
                <a:gd name="connsiteX7" fmla="*/ 963 w 9908"/>
                <a:gd name="connsiteY7" fmla="*/ 10133 h 10404"/>
                <a:gd name="connsiteX0" fmla="*/ 972 w 9999"/>
                <a:gd name="connsiteY0" fmla="*/ 9611 h 9871"/>
                <a:gd name="connsiteX1" fmla="*/ 485 w 9999"/>
                <a:gd name="connsiteY1" fmla="*/ 8926 h 9871"/>
                <a:gd name="connsiteX2" fmla="*/ 8297 w 9999"/>
                <a:gd name="connsiteY2" fmla="*/ 0 h 9871"/>
                <a:gd name="connsiteX3" fmla="*/ 9900 w 9999"/>
                <a:gd name="connsiteY3" fmla="*/ 3916 h 9871"/>
                <a:gd name="connsiteX4" fmla="*/ 9900 w 9999"/>
                <a:gd name="connsiteY4" fmla="*/ 5096 h 9871"/>
                <a:gd name="connsiteX5" fmla="*/ 8297 w 9999"/>
                <a:gd name="connsiteY5" fmla="*/ 9029 h 9871"/>
                <a:gd name="connsiteX6" fmla="*/ 7568 w 9999"/>
                <a:gd name="connsiteY6" fmla="*/ 9611 h 9871"/>
                <a:gd name="connsiteX7" fmla="*/ 972 w 9999"/>
                <a:gd name="connsiteY7" fmla="*/ 9611 h 9871"/>
                <a:gd name="connsiteX0" fmla="*/ 972 w 10000"/>
                <a:gd name="connsiteY0" fmla="*/ 9737 h 10001"/>
                <a:gd name="connsiteX1" fmla="*/ 485 w 10000"/>
                <a:gd name="connsiteY1" fmla="*/ 9043 h 10001"/>
                <a:gd name="connsiteX2" fmla="*/ 8298 w 10000"/>
                <a:gd name="connsiteY2" fmla="*/ 0 h 10001"/>
                <a:gd name="connsiteX3" fmla="*/ 9901 w 10000"/>
                <a:gd name="connsiteY3" fmla="*/ 3967 h 10001"/>
                <a:gd name="connsiteX4" fmla="*/ 9901 w 10000"/>
                <a:gd name="connsiteY4" fmla="*/ 5163 h 10001"/>
                <a:gd name="connsiteX5" fmla="*/ 8298 w 10000"/>
                <a:gd name="connsiteY5" fmla="*/ 9147 h 10001"/>
                <a:gd name="connsiteX6" fmla="*/ 7569 w 10000"/>
                <a:gd name="connsiteY6" fmla="*/ 9737 h 10001"/>
                <a:gd name="connsiteX7" fmla="*/ 972 w 10000"/>
                <a:gd name="connsiteY7" fmla="*/ 9737 h 10001"/>
                <a:gd name="connsiteX0" fmla="*/ 0 w 9028"/>
                <a:gd name="connsiteY0" fmla="*/ 9898 h 9898"/>
                <a:gd name="connsiteX1" fmla="*/ 7326 w 9028"/>
                <a:gd name="connsiteY1" fmla="*/ 161 h 9898"/>
                <a:gd name="connsiteX2" fmla="*/ 8929 w 9028"/>
                <a:gd name="connsiteY2" fmla="*/ 4128 h 9898"/>
                <a:gd name="connsiteX3" fmla="*/ 8929 w 9028"/>
                <a:gd name="connsiteY3" fmla="*/ 5324 h 9898"/>
                <a:gd name="connsiteX4" fmla="*/ 7326 w 9028"/>
                <a:gd name="connsiteY4" fmla="*/ 9308 h 9898"/>
                <a:gd name="connsiteX5" fmla="*/ 6597 w 9028"/>
                <a:gd name="connsiteY5" fmla="*/ 9898 h 9898"/>
                <a:gd name="connsiteX6" fmla="*/ 0 w 9028"/>
                <a:gd name="connsiteY6" fmla="*/ 9898 h 9898"/>
                <a:gd name="connsiteX0" fmla="*/ 0 w 10001"/>
                <a:gd name="connsiteY0" fmla="*/ 10000 h 10000"/>
                <a:gd name="connsiteX1" fmla="*/ 8115 w 10001"/>
                <a:gd name="connsiteY1" fmla="*/ 163 h 10000"/>
                <a:gd name="connsiteX2" fmla="*/ 9890 w 10001"/>
                <a:gd name="connsiteY2" fmla="*/ 4171 h 10000"/>
                <a:gd name="connsiteX3" fmla="*/ 9890 w 10001"/>
                <a:gd name="connsiteY3" fmla="*/ 5379 h 10000"/>
                <a:gd name="connsiteX4" fmla="*/ 8115 w 10001"/>
                <a:gd name="connsiteY4" fmla="*/ 9404 h 10000"/>
                <a:gd name="connsiteX5" fmla="*/ 7307 w 10001"/>
                <a:gd name="connsiteY5" fmla="*/ 10000 h 10000"/>
                <a:gd name="connsiteX6" fmla="*/ 0 w 10001"/>
                <a:gd name="connsiteY6" fmla="*/ 10000 h 10000"/>
                <a:gd name="connsiteX0" fmla="*/ 0 w 10001"/>
                <a:gd name="connsiteY0" fmla="*/ 9837 h 9837"/>
                <a:gd name="connsiteX1" fmla="*/ 8115 w 10001"/>
                <a:gd name="connsiteY1" fmla="*/ 0 h 9837"/>
                <a:gd name="connsiteX2" fmla="*/ 9890 w 10001"/>
                <a:gd name="connsiteY2" fmla="*/ 4008 h 9837"/>
                <a:gd name="connsiteX3" fmla="*/ 9890 w 10001"/>
                <a:gd name="connsiteY3" fmla="*/ 5216 h 9837"/>
                <a:gd name="connsiteX4" fmla="*/ 8115 w 10001"/>
                <a:gd name="connsiteY4" fmla="*/ 9241 h 9837"/>
                <a:gd name="connsiteX5" fmla="*/ 7307 w 10001"/>
                <a:gd name="connsiteY5" fmla="*/ 9837 h 9837"/>
                <a:gd name="connsiteX6" fmla="*/ 0 w 10001"/>
                <a:gd name="connsiteY6" fmla="*/ 9837 h 983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1" h="9837">
                  <a:moveTo>
                    <a:pt x="0" y="9837"/>
                  </a:moveTo>
                  <a:lnTo>
                    <a:pt x="8115" y="0"/>
                  </a:lnTo>
                  <a:lnTo>
                    <a:pt x="9890" y="4008"/>
                  </a:lnTo>
                  <a:cubicBezTo>
                    <a:pt x="10038" y="4339"/>
                    <a:pt x="10038" y="4882"/>
                    <a:pt x="9890" y="5216"/>
                  </a:cubicBezTo>
                  <a:lnTo>
                    <a:pt x="8115" y="9241"/>
                  </a:lnTo>
                  <a:cubicBezTo>
                    <a:pt x="7966" y="9573"/>
                    <a:pt x="7602" y="9837"/>
                    <a:pt x="7307" y="9837"/>
                  </a:cubicBezTo>
                  <a:lnTo>
                    <a:pt x="0" y="9837"/>
                  </a:lnTo>
                  <a:close/>
                </a:path>
              </a:pathLst>
            </a:custGeom>
            <a:solidFill>
              <a:srgbClr val="296d97">
                <a:alpha val="298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03631" y="1491013"/>
              <a:ext cx="1426456" cy="13732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r">
                <a:defRPr/>
              </a:pPr>
              <a:r>
                <a:rPr xmlns:mc="http://schemas.openxmlformats.org/markup-compatibility/2006" xmlns:hp="http://schemas.haansoft.com/office/presentation/8.0" lang="ko-KR" altLang="en-US" sz="2400" spc="-100" mc:Ignorable="hp" hp:hslEmbossed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  <a:cs typeface="+mn-cs"/>
                </a:rPr>
                <a:t>육아휴직</a:t>
              </a:r>
              <a:r>
                <a:rPr xmlns:mc="http://schemas.openxmlformats.org/markup-compatibility/2006" xmlns:hp="http://schemas.haansoft.com/office/presentation/8.0" lang="en-US" altLang="ko-KR" sz="2400" spc="-100" mc:Ignorable="hp" hp:hslEmbossed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  <a:cs typeface="+mn-cs"/>
                </a:rPr>
                <a:t>/</a:t>
              </a:r>
              <a:endParaRPr xmlns:mc="http://schemas.openxmlformats.org/markup-compatibility/2006" xmlns:hp="http://schemas.haansoft.com/office/presentation/8.0" lang="en-US" altLang="ko-KR" sz="2400" spc="-1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  <a:cs typeface="+mn-cs"/>
              </a:endParaRPr>
            </a:p>
            <a:p>
              <a:pPr lvl="0" algn="r">
                <a:defRPr/>
              </a:pPr>
              <a:r>
                <a:rPr xmlns:mc="http://schemas.openxmlformats.org/markup-compatibility/2006" xmlns:hp="http://schemas.haansoft.com/office/presentation/8.0" lang="ko-KR" altLang="en-US" sz="2400" spc="-100" mc:Ignorable="hp" hp:hslEmbossed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  <a:cs typeface="+mn-cs"/>
                </a:rPr>
                <a:t>육아기</a:t>
              </a:r>
              <a:endParaRPr xmlns:mc="http://schemas.openxmlformats.org/markup-compatibility/2006" xmlns:hp="http://schemas.haansoft.com/office/presentation/8.0" lang="ko-KR" altLang="en-US" sz="2400" spc="-1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  <a:cs typeface="+mn-cs"/>
              </a:endParaRPr>
            </a:p>
            <a:p>
              <a:pPr lvl="0" algn="r">
                <a:defRPr/>
              </a:pPr>
              <a:r>
                <a:rPr xmlns:mc="http://schemas.openxmlformats.org/markup-compatibility/2006" xmlns:hp="http://schemas.haansoft.com/office/presentation/8.0" lang="ko-KR" altLang="en-US" sz="2400" spc="-100" mc:Ignorable="hp" hp:hslEmbossed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  <a:cs typeface="+mn-cs"/>
                </a:rPr>
                <a:t>근로시간</a:t>
              </a:r>
              <a:endParaRPr xmlns:mc="http://schemas.openxmlformats.org/markup-compatibility/2006" xmlns:hp="http://schemas.haansoft.com/office/presentation/8.0" lang="ko-KR" altLang="en-US" sz="2400" spc="-1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  <a:cs typeface="+mn-cs"/>
              </a:endParaRPr>
            </a:p>
            <a:p>
              <a:pPr lvl="0" algn="r">
                <a:defRPr/>
              </a:pPr>
              <a:r>
                <a:rPr xmlns:mc="http://schemas.openxmlformats.org/markup-compatibility/2006" xmlns:hp="http://schemas.haansoft.com/office/presentation/8.0" lang="ko-KR" altLang="en-US" sz="2400" spc="-100" mc:Ignorable="hp" hp:hslEmbossed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  <a:cs typeface="+mn-cs"/>
                </a:rPr>
                <a:t>단축</a:t>
              </a:r>
              <a:endParaRPr xmlns:mc="http://schemas.openxmlformats.org/markup-compatibility/2006" xmlns:hp="http://schemas.haansoft.com/office/presentation/8.0" lang="ko-KR" altLang="en-US" sz="2400" spc="-1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  <a:cs typeface="+mn-cs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29" name="직각 삼각형 28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45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자유형: 도형 36">
            <a:extLst>
              <a:ext uri="{FF2B5EF4-FFF2-40B4-BE49-F238E27FC236}">
                <a16:creationId xmlns:a16="http://schemas.microsoft.com/office/drawing/2014/main" id="{DBAE2FC9-4032-45EF-A92F-DD7DE1763C50}"/>
              </a:ext>
            </a:extLst>
          </p:cNvPr>
          <p:cNvSpPr/>
          <p:nvPr/>
        </p:nvSpPr>
        <p:spPr>
          <a:xfrm>
            <a:off x="0" y="-12187"/>
            <a:ext cx="3374967" cy="288184"/>
          </a:xfrm>
          <a:custGeom>
            <a:avLst/>
            <a:gdLst>
              <a:gd name="connsiteX0" fmla="*/ 0 w 2405175"/>
              <a:gd name="connsiteY0" fmla="*/ 0 h 288184"/>
              <a:gd name="connsiteX1" fmla="*/ 1173275 w 2405175"/>
              <a:gd name="connsiteY1" fmla="*/ 0 h 288184"/>
              <a:gd name="connsiteX2" fmla="*/ 1889760 w 2405175"/>
              <a:gd name="connsiteY2" fmla="*/ 0 h 288184"/>
              <a:gd name="connsiteX3" fmla="*/ 2405175 w 2405175"/>
              <a:gd name="connsiteY3" fmla="*/ 0 h 288184"/>
              <a:gd name="connsiteX4" fmla="*/ 2257855 w 2405175"/>
              <a:gd name="connsiteY4" fmla="*/ 283104 h 288184"/>
              <a:gd name="connsiteX5" fmla="*/ 1173275 w 2405175"/>
              <a:gd name="connsiteY5" fmla="*/ 288184 h 288184"/>
              <a:gd name="connsiteX6" fmla="*/ 1173275 w 2405175"/>
              <a:gd name="connsiteY6" fmla="*/ 284602 h 288184"/>
              <a:gd name="connsiteX7" fmla="*/ 0 w 2405175"/>
              <a:gd name="connsiteY7" fmla="*/ 288184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5175" h="288184">
                <a:moveTo>
                  <a:pt x="0" y="0"/>
                </a:moveTo>
                <a:lnTo>
                  <a:pt x="1173275" y="0"/>
                </a:lnTo>
                <a:lnTo>
                  <a:pt x="1889760" y="0"/>
                </a:lnTo>
                <a:lnTo>
                  <a:pt x="2405175" y="0"/>
                </a:lnTo>
                <a:lnTo>
                  <a:pt x="2257855" y="283104"/>
                </a:lnTo>
                <a:lnTo>
                  <a:pt x="1173275" y="288184"/>
                </a:lnTo>
                <a:lnTo>
                  <a:pt x="1173275" y="284602"/>
                </a:lnTo>
                <a:lnTo>
                  <a:pt x="0" y="288184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-8736" y="-20140"/>
            <a:ext cx="3211618" cy="294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400" spc="-250">
                <a:solidFill>
                  <a:schemeClr val="bg1"/>
                </a:solidFill>
                <a:latin typeface="나눔명조 ExtraBold"/>
                <a:ea typeface="나눔명조 ExtraBold"/>
              </a:rPr>
              <a:t>Ⅴ</a:t>
            </a:r>
            <a:r>
              <a:rPr lang="en-US" altLang="ko-KR" sz="1400" spc="-250">
                <a:solidFill>
                  <a:schemeClr val="bg1"/>
                </a:solidFill>
              </a:rPr>
              <a:t>.  </a:t>
            </a:r>
            <a:r>
              <a:rPr lang="ko-KR" altLang="en-US" sz="1400" spc="-250">
                <a:solidFill>
                  <a:schemeClr val="bg1"/>
                </a:solidFill>
              </a:rPr>
              <a:t>직장내 괴롭힘 금지</a:t>
            </a:r>
            <a:r>
              <a:rPr lang="en-US" altLang="ko-KR" sz="1400" spc="-250">
                <a:solidFill>
                  <a:schemeClr val="bg1"/>
                </a:solidFill>
              </a:rPr>
              <a:t>,  </a:t>
            </a:r>
            <a:r>
              <a:rPr lang="ko-KR" altLang="en-US" sz="1400" spc="-250">
                <a:solidFill>
                  <a:schemeClr val="bg1"/>
                </a:solidFill>
              </a:rPr>
              <a:t>성희롱 예방 </a:t>
            </a:r>
            <a:r>
              <a:rPr lang="en-US" altLang="ko-KR" sz="1400" spc="-250">
                <a:solidFill>
                  <a:schemeClr val="bg1"/>
                </a:solidFill>
              </a:rPr>
              <a:t>&amp; </a:t>
            </a:r>
            <a:r>
              <a:rPr lang="ko-KR" altLang="en-US" sz="1400" spc="-250">
                <a:solidFill>
                  <a:schemeClr val="bg1"/>
                </a:solidFill>
              </a:rPr>
              <a:t>모성보호</a:t>
            </a:r>
            <a:endParaRPr lang="ko-KR" altLang="en-US" sz="1400" spc="-250">
              <a:solidFill>
                <a:schemeClr val="bg1"/>
              </a:solidFill>
            </a:endParaRPr>
          </a:p>
        </p:txBody>
      </p:sp>
      <p:grpSp>
        <p:nvGrpSpPr>
          <p:cNvPr id="31" name="그룹 30"/>
          <p:cNvGrpSpPr/>
          <p:nvPr/>
        </p:nvGrpSpPr>
        <p:grpSpPr>
          <a:xfrm rot="0">
            <a:off x="-75382" y="3603210"/>
            <a:ext cx="8891126" cy="2542766"/>
            <a:chOff x="-56131" y="3967465"/>
            <a:chExt cx="8891126" cy="2552241"/>
          </a:xfrm>
        </p:grpSpPr>
        <p:sp>
          <p:nvSpPr>
            <p:cNvPr id="33" name="사각형: 둥근 모서리 18"/>
            <p:cNvSpPr/>
            <p:nvPr/>
          </p:nvSpPr>
          <p:spPr>
            <a:xfrm>
              <a:off x="404603" y="3968689"/>
              <a:ext cx="8430392" cy="2551017"/>
            </a:xfrm>
            <a:prstGeom prst="roundRect">
              <a:avLst>
                <a:gd name="adj" fmla="val 7971"/>
              </a:avLst>
            </a:prstGeom>
            <a:solidFill>
              <a:srgbClr val="f7f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34" name="Freeform 10"/>
            <p:cNvSpPr/>
            <p:nvPr/>
          </p:nvSpPr>
          <p:spPr>
            <a:xfrm>
              <a:off x="10515" y="3967465"/>
              <a:ext cx="1942110" cy="2552241"/>
            </a:xfrm>
            <a:custGeom>
              <a:avLst/>
              <a:gdLst>
                <a:gd name="T0" fmla="*/ 40 w 786"/>
                <a:gd name="T1" fmla="*/ 597 h 597"/>
                <a:gd name="T2" fmla="*/ 0 w 786"/>
                <a:gd name="T3" fmla="*/ 557 h 597"/>
                <a:gd name="T4" fmla="*/ 0 w 786"/>
                <a:gd name="T5" fmla="*/ 339 h 597"/>
                <a:gd name="T6" fmla="*/ 0 w 786"/>
                <a:gd name="T7" fmla="*/ 259 h 597"/>
                <a:gd name="T8" fmla="*/ 0 w 786"/>
                <a:gd name="T9" fmla="*/ 40 h 597"/>
                <a:gd name="T10" fmla="*/ 40 w 786"/>
                <a:gd name="T11" fmla="*/ 0 h 597"/>
                <a:gd name="T12" fmla="*/ 583 w 786"/>
                <a:gd name="T13" fmla="*/ 0 h 597"/>
                <a:gd name="T14" fmla="*/ 643 w 786"/>
                <a:gd name="T15" fmla="*/ 35 h 597"/>
                <a:gd name="T16" fmla="*/ 775 w 786"/>
                <a:gd name="T17" fmla="*/ 264 h 597"/>
                <a:gd name="T18" fmla="*/ 775 w 786"/>
                <a:gd name="T19" fmla="*/ 333 h 597"/>
                <a:gd name="T20" fmla="*/ 643 w 786"/>
                <a:gd name="T21" fmla="*/ 563 h 597"/>
                <a:gd name="T22" fmla="*/ 583 w 786"/>
                <a:gd name="T23" fmla="*/ 597 h 597"/>
                <a:gd name="T24" fmla="*/ 40 w 786"/>
                <a:gd name="T25" fmla="*/ 597 h 597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6" h="597">
                  <a:moveTo>
                    <a:pt x="40" y="597"/>
                  </a:moveTo>
                  <a:cubicBezTo>
                    <a:pt x="18" y="597"/>
                    <a:pt x="0" y="579"/>
                    <a:pt x="0" y="557"/>
                  </a:cubicBezTo>
                  <a:quadBezTo>
                    <a:pt x="0" y="339"/>
                    <a:pt x="0" y="339"/>
                  </a:quadBezTo>
                  <a:cubicBezTo>
                    <a:pt x="0" y="317"/>
                    <a:pt x="0" y="281"/>
                    <a:pt x="0" y="259"/>
                  </a:cubicBezTo>
                  <a:quadBezTo>
                    <a:pt x="0" y="40"/>
                    <a:pt x="0" y="40"/>
                  </a:quadBezTo>
                  <a:cubicBezTo>
                    <a:pt x="0" y="18"/>
                    <a:pt x="18" y="0"/>
                    <a:pt x="40" y="0"/>
                  </a:cubicBezTo>
                  <a:quadBezTo>
                    <a:pt x="583" y="0"/>
                    <a:pt x="583" y="0"/>
                  </a:quadBezTo>
                  <a:cubicBezTo>
                    <a:pt x="605" y="0"/>
                    <a:pt x="632" y="16"/>
                    <a:pt x="643" y="35"/>
                  </a:cubicBezTo>
                  <a:quadBezTo>
                    <a:pt x="775" y="264"/>
                    <a:pt x="775" y="264"/>
                  </a:quadBezTo>
                  <a:cubicBezTo>
                    <a:pt x="786" y="283"/>
                    <a:pt x="786" y="314"/>
                    <a:pt x="775" y="333"/>
                  </a:cubicBezTo>
                  <a:quadBezTo>
                    <a:pt x="643" y="563"/>
                    <a:pt x="643" y="563"/>
                  </a:quadBezTo>
                  <a:cubicBezTo>
                    <a:pt x="632" y="582"/>
                    <a:pt x="605" y="597"/>
                    <a:pt x="583" y="597"/>
                  </a:cubicBezTo>
                  <a:lnTo>
                    <a:pt x="40" y="59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35" name="Freeform 5"/>
            <p:cNvSpPr/>
            <p:nvPr/>
          </p:nvSpPr>
          <p:spPr>
            <a:xfrm>
              <a:off x="-56131" y="4073254"/>
              <a:ext cx="1999432" cy="2446452"/>
            </a:xfrm>
            <a:custGeom>
              <a:avLst/>
              <a:gdLst>
                <a:gd name="T0" fmla="*/ 40 w 786"/>
                <a:gd name="T1" fmla="*/ 597 h 597"/>
                <a:gd name="T2" fmla="*/ 0 w 786"/>
                <a:gd name="T3" fmla="*/ 557 h 597"/>
                <a:gd name="T4" fmla="*/ 0 w 786"/>
                <a:gd name="T5" fmla="*/ 339 h 597"/>
                <a:gd name="T6" fmla="*/ 0 w 786"/>
                <a:gd name="T7" fmla="*/ 259 h 597"/>
                <a:gd name="T8" fmla="*/ 0 w 786"/>
                <a:gd name="T9" fmla="*/ 40 h 597"/>
                <a:gd name="T10" fmla="*/ 40 w 786"/>
                <a:gd name="T11" fmla="*/ 0 h 597"/>
                <a:gd name="T12" fmla="*/ 583 w 786"/>
                <a:gd name="T13" fmla="*/ 0 h 597"/>
                <a:gd name="T14" fmla="*/ 643 w 786"/>
                <a:gd name="T15" fmla="*/ 35 h 597"/>
                <a:gd name="T16" fmla="*/ 775 w 786"/>
                <a:gd name="T17" fmla="*/ 264 h 597"/>
                <a:gd name="T18" fmla="*/ 775 w 786"/>
                <a:gd name="T19" fmla="*/ 333 h 597"/>
                <a:gd name="T20" fmla="*/ 643 w 786"/>
                <a:gd name="T21" fmla="*/ 563 h 597"/>
                <a:gd name="T22" fmla="*/ 583 w 786"/>
                <a:gd name="T23" fmla="*/ 597 h 597"/>
                <a:gd name="T24" fmla="*/ 40 w 786"/>
                <a:gd name="T25" fmla="*/ 597 h 597"/>
                <a:gd name="connsiteX0" fmla="*/ 509 w 9965"/>
                <a:gd name="connsiteY0" fmla="*/ 10000 h 10000"/>
                <a:gd name="connsiteX1" fmla="*/ 0 w 9965"/>
                <a:gd name="connsiteY1" fmla="*/ 9330 h 10000"/>
                <a:gd name="connsiteX2" fmla="*/ 0 w 9965"/>
                <a:gd name="connsiteY2" fmla="*/ 5678 h 10000"/>
                <a:gd name="connsiteX3" fmla="*/ 0 w 9965"/>
                <a:gd name="connsiteY3" fmla="*/ 4338 h 10000"/>
                <a:gd name="connsiteX4" fmla="*/ 509 w 9965"/>
                <a:gd name="connsiteY4" fmla="*/ 0 h 10000"/>
                <a:gd name="connsiteX5" fmla="*/ 7417 w 9965"/>
                <a:gd name="connsiteY5" fmla="*/ 0 h 10000"/>
                <a:gd name="connsiteX6" fmla="*/ 8181 w 9965"/>
                <a:gd name="connsiteY6" fmla="*/ 586 h 10000"/>
                <a:gd name="connsiteX7" fmla="*/ 9860 w 9965"/>
                <a:gd name="connsiteY7" fmla="*/ 4422 h 10000"/>
                <a:gd name="connsiteX8" fmla="*/ 9860 w 9965"/>
                <a:gd name="connsiteY8" fmla="*/ 5578 h 10000"/>
                <a:gd name="connsiteX9" fmla="*/ 8181 w 9965"/>
                <a:gd name="connsiteY9" fmla="*/ 9430 h 10000"/>
                <a:gd name="connsiteX10" fmla="*/ 7417 w 9965"/>
                <a:gd name="connsiteY10" fmla="*/ 10000 h 10000"/>
                <a:gd name="connsiteX11" fmla="*/ 509 w 9965"/>
                <a:gd name="connsiteY11" fmla="*/ 10000 h 10000"/>
                <a:gd name="connsiteX0" fmla="*/ 1062 w 10551"/>
                <a:gd name="connsiteY0" fmla="*/ 10216 h 10216"/>
                <a:gd name="connsiteX1" fmla="*/ 551 w 10551"/>
                <a:gd name="connsiteY1" fmla="*/ 9546 h 10216"/>
                <a:gd name="connsiteX2" fmla="*/ 551 w 10551"/>
                <a:gd name="connsiteY2" fmla="*/ 5894 h 10216"/>
                <a:gd name="connsiteX3" fmla="*/ 551 w 10551"/>
                <a:gd name="connsiteY3" fmla="*/ 4554 h 10216"/>
                <a:gd name="connsiteX4" fmla="*/ 7994 w 10551"/>
                <a:gd name="connsiteY4" fmla="*/ 216 h 10216"/>
                <a:gd name="connsiteX5" fmla="*/ 8761 w 10551"/>
                <a:gd name="connsiteY5" fmla="*/ 802 h 10216"/>
                <a:gd name="connsiteX6" fmla="*/ 10446 w 10551"/>
                <a:gd name="connsiteY6" fmla="*/ 4638 h 10216"/>
                <a:gd name="connsiteX7" fmla="*/ 10446 w 10551"/>
                <a:gd name="connsiteY7" fmla="*/ 5794 h 10216"/>
                <a:gd name="connsiteX8" fmla="*/ 8761 w 10551"/>
                <a:gd name="connsiteY8" fmla="*/ 9646 h 10216"/>
                <a:gd name="connsiteX9" fmla="*/ 7994 w 10551"/>
                <a:gd name="connsiteY9" fmla="*/ 10216 h 10216"/>
                <a:gd name="connsiteX10" fmla="*/ 1062 w 10551"/>
                <a:gd name="connsiteY10" fmla="*/ 10216 h 10216"/>
                <a:gd name="connsiteX0" fmla="*/ 1119 w 10608"/>
                <a:gd name="connsiteY0" fmla="*/ 9415 h 9415"/>
                <a:gd name="connsiteX1" fmla="*/ 608 w 10608"/>
                <a:gd name="connsiteY1" fmla="*/ 8745 h 9415"/>
                <a:gd name="connsiteX2" fmla="*/ 608 w 10608"/>
                <a:gd name="connsiteY2" fmla="*/ 5093 h 9415"/>
                <a:gd name="connsiteX3" fmla="*/ 608 w 10608"/>
                <a:gd name="connsiteY3" fmla="*/ 3753 h 9415"/>
                <a:gd name="connsiteX4" fmla="*/ 8818 w 10608"/>
                <a:gd name="connsiteY4" fmla="*/ 1 h 9415"/>
                <a:gd name="connsiteX5" fmla="*/ 10503 w 10608"/>
                <a:gd name="connsiteY5" fmla="*/ 3837 h 9415"/>
                <a:gd name="connsiteX6" fmla="*/ 10503 w 10608"/>
                <a:gd name="connsiteY6" fmla="*/ 4993 h 9415"/>
                <a:gd name="connsiteX7" fmla="*/ 8818 w 10608"/>
                <a:gd name="connsiteY7" fmla="*/ 8845 h 9415"/>
                <a:gd name="connsiteX8" fmla="*/ 8051 w 10608"/>
                <a:gd name="connsiteY8" fmla="*/ 9415 h 9415"/>
                <a:gd name="connsiteX9" fmla="*/ 1119 w 10608"/>
                <a:gd name="connsiteY9" fmla="*/ 9415 h 9415"/>
                <a:gd name="connsiteX0" fmla="*/ 1055 w 10000"/>
                <a:gd name="connsiteY0" fmla="*/ 10000 h 10000"/>
                <a:gd name="connsiteX1" fmla="*/ 573 w 10000"/>
                <a:gd name="connsiteY1" fmla="*/ 9288 h 10000"/>
                <a:gd name="connsiteX2" fmla="*/ 573 w 10000"/>
                <a:gd name="connsiteY2" fmla="*/ 5409 h 10000"/>
                <a:gd name="connsiteX3" fmla="*/ 573 w 10000"/>
                <a:gd name="connsiteY3" fmla="*/ 3986 h 10000"/>
                <a:gd name="connsiteX4" fmla="*/ 8313 w 10000"/>
                <a:gd name="connsiteY4" fmla="*/ 1 h 10000"/>
                <a:gd name="connsiteX5" fmla="*/ 9901 w 10000"/>
                <a:gd name="connsiteY5" fmla="*/ 4075 h 10000"/>
                <a:gd name="connsiteX6" fmla="*/ 9901 w 10000"/>
                <a:gd name="connsiteY6" fmla="*/ 5303 h 10000"/>
                <a:gd name="connsiteX7" fmla="*/ 8313 w 10000"/>
                <a:gd name="connsiteY7" fmla="*/ 9395 h 10000"/>
                <a:gd name="connsiteX8" fmla="*/ 7590 w 10000"/>
                <a:gd name="connsiteY8" fmla="*/ 10000 h 10000"/>
                <a:gd name="connsiteX9" fmla="*/ 1055 w 10000"/>
                <a:gd name="connsiteY9" fmla="*/ 10000 h 10000"/>
                <a:gd name="connsiteX0" fmla="*/ 1055 w 10000"/>
                <a:gd name="connsiteY0" fmla="*/ 10010 h 10010"/>
                <a:gd name="connsiteX1" fmla="*/ 573 w 10000"/>
                <a:gd name="connsiteY1" fmla="*/ 9298 h 10010"/>
                <a:gd name="connsiteX2" fmla="*/ 573 w 10000"/>
                <a:gd name="connsiteY2" fmla="*/ 5419 h 10010"/>
                <a:gd name="connsiteX3" fmla="*/ 8313 w 10000"/>
                <a:gd name="connsiteY3" fmla="*/ 11 h 10010"/>
                <a:gd name="connsiteX4" fmla="*/ 9901 w 10000"/>
                <a:gd name="connsiteY4" fmla="*/ 4085 h 10010"/>
                <a:gd name="connsiteX5" fmla="*/ 9901 w 10000"/>
                <a:gd name="connsiteY5" fmla="*/ 5313 h 10010"/>
                <a:gd name="connsiteX6" fmla="*/ 8313 w 10000"/>
                <a:gd name="connsiteY6" fmla="*/ 9405 h 10010"/>
                <a:gd name="connsiteX7" fmla="*/ 7590 w 10000"/>
                <a:gd name="connsiteY7" fmla="*/ 10010 h 10010"/>
                <a:gd name="connsiteX8" fmla="*/ 1055 w 10000"/>
                <a:gd name="connsiteY8" fmla="*/ 10010 h 10010"/>
                <a:gd name="connsiteX0" fmla="*/ 963 w 9908"/>
                <a:gd name="connsiteY0" fmla="*/ 10133 h 10404"/>
                <a:gd name="connsiteX1" fmla="*/ 481 w 9908"/>
                <a:gd name="connsiteY1" fmla="*/ 9421 h 10404"/>
                <a:gd name="connsiteX2" fmla="*/ 8221 w 9908"/>
                <a:gd name="connsiteY2" fmla="*/ 134 h 10404"/>
                <a:gd name="connsiteX3" fmla="*/ 9809 w 9908"/>
                <a:gd name="connsiteY3" fmla="*/ 4208 h 10404"/>
                <a:gd name="connsiteX4" fmla="*/ 9809 w 9908"/>
                <a:gd name="connsiteY4" fmla="*/ 5436 h 10404"/>
                <a:gd name="connsiteX5" fmla="*/ 8221 w 9908"/>
                <a:gd name="connsiteY5" fmla="*/ 9528 h 10404"/>
                <a:gd name="connsiteX6" fmla="*/ 7498 w 9908"/>
                <a:gd name="connsiteY6" fmla="*/ 10133 h 10404"/>
                <a:gd name="connsiteX7" fmla="*/ 963 w 9908"/>
                <a:gd name="connsiteY7" fmla="*/ 10133 h 10404"/>
                <a:gd name="connsiteX0" fmla="*/ 972 w 9999"/>
                <a:gd name="connsiteY0" fmla="*/ 9611 h 9871"/>
                <a:gd name="connsiteX1" fmla="*/ 485 w 9999"/>
                <a:gd name="connsiteY1" fmla="*/ 8926 h 9871"/>
                <a:gd name="connsiteX2" fmla="*/ 8297 w 9999"/>
                <a:gd name="connsiteY2" fmla="*/ 0 h 9871"/>
                <a:gd name="connsiteX3" fmla="*/ 9900 w 9999"/>
                <a:gd name="connsiteY3" fmla="*/ 3916 h 9871"/>
                <a:gd name="connsiteX4" fmla="*/ 9900 w 9999"/>
                <a:gd name="connsiteY4" fmla="*/ 5096 h 9871"/>
                <a:gd name="connsiteX5" fmla="*/ 8297 w 9999"/>
                <a:gd name="connsiteY5" fmla="*/ 9029 h 9871"/>
                <a:gd name="connsiteX6" fmla="*/ 7568 w 9999"/>
                <a:gd name="connsiteY6" fmla="*/ 9611 h 9871"/>
                <a:gd name="connsiteX7" fmla="*/ 972 w 9999"/>
                <a:gd name="connsiteY7" fmla="*/ 9611 h 9871"/>
                <a:gd name="connsiteX0" fmla="*/ 972 w 10000"/>
                <a:gd name="connsiteY0" fmla="*/ 9737 h 10001"/>
                <a:gd name="connsiteX1" fmla="*/ 485 w 10000"/>
                <a:gd name="connsiteY1" fmla="*/ 9043 h 10001"/>
                <a:gd name="connsiteX2" fmla="*/ 8298 w 10000"/>
                <a:gd name="connsiteY2" fmla="*/ 0 h 10001"/>
                <a:gd name="connsiteX3" fmla="*/ 9901 w 10000"/>
                <a:gd name="connsiteY3" fmla="*/ 3967 h 10001"/>
                <a:gd name="connsiteX4" fmla="*/ 9901 w 10000"/>
                <a:gd name="connsiteY4" fmla="*/ 5163 h 10001"/>
                <a:gd name="connsiteX5" fmla="*/ 8298 w 10000"/>
                <a:gd name="connsiteY5" fmla="*/ 9147 h 10001"/>
                <a:gd name="connsiteX6" fmla="*/ 7569 w 10000"/>
                <a:gd name="connsiteY6" fmla="*/ 9737 h 10001"/>
                <a:gd name="connsiteX7" fmla="*/ 972 w 10000"/>
                <a:gd name="connsiteY7" fmla="*/ 9737 h 10001"/>
                <a:gd name="connsiteX0" fmla="*/ 0 w 9028"/>
                <a:gd name="connsiteY0" fmla="*/ 9898 h 9898"/>
                <a:gd name="connsiteX1" fmla="*/ 7326 w 9028"/>
                <a:gd name="connsiteY1" fmla="*/ 161 h 9898"/>
                <a:gd name="connsiteX2" fmla="*/ 8929 w 9028"/>
                <a:gd name="connsiteY2" fmla="*/ 4128 h 9898"/>
                <a:gd name="connsiteX3" fmla="*/ 8929 w 9028"/>
                <a:gd name="connsiteY3" fmla="*/ 5324 h 9898"/>
                <a:gd name="connsiteX4" fmla="*/ 7326 w 9028"/>
                <a:gd name="connsiteY4" fmla="*/ 9308 h 9898"/>
                <a:gd name="connsiteX5" fmla="*/ 6597 w 9028"/>
                <a:gd name="connsiteY5" fmla="*/ 9898 h 9898"/>
                <a:gd name="connsiteX6" fmla="*/ 0 w 9028"/>
                <a:gd name="connsiteY6" fmla="*/ 9898 h 9898"/>
                <a:gd name="connsiteX0" fmla="*/ 0 w 10001"/>
                <a:gd name="connsiteY0" fmla="*/ 10000 h 10000"/>
                <a:gd name="connsiteX1" fmla="*/ 8115 w 10001"/>
                <a:gd name="connsiteY1" fmla="*/ 163 h 10000"/>
                <a:gd name="connsiteX2" fmla="*/ 9890 w 10001"/>
                <a:gd name="connsiteY2" fmla="*/ 4171 h 10000"/>
                <a:gd name="connsiteX3" fmla="*/ 9890 w 10001"/>
                <a:gd name="connsiteY3" fmla="*/ 5379 h 10000"/>
                <a:gd name="connsiteX4" fmla="*/ 8115 w 10001"/>
                <a:gd name="connsiteY4" fmla="*/ 9404 h 10000"/>
                <a:gd name="connsiteX5" fmla="*/ 7307 w 10001"/>
                <a:gd name="connsiteY5" fmla="*/ 10000 h 10000"/>
                <a:gd name="connsiteX6" fmla="*/ 0 w 10001"/>
                <a:gd name="connsiteY6" fmla="*/ 10000 h 10000"/>
                <a:gd name="connsiteX0" fmla="*/ 0 w 10001"/>
                <a:gd name="connsiteY0" fmla="*/ 9837 h 9837"/>
                <a:gd name="connsiteX1" fmla="*/ 8115 w 10001"/>
                <a:gd name="connsiteY1" fmla="*/ 0 h 9837"/>
                <a:gd name="connsiteX2" fmla="*/ 9890 w 10001"/>
                <a:gd name="connsiteY2" fmla="*/ 4008 h 9837"/>
                <a:gd name="connsiteX3" fmla="*/ 9890 w 10001"/>
                <a:gd name="connsiteY3" fmla="*/ 5216 h 9837"/>
                <a:gd name="connsiteX4" fmla="*/ 8115 w 10001"/>
                <a:gd name="connsiteY4" fmla="*/ 9241 h 9837"/>
                <a:gd name="connsiteX5" fmla="*/ 7307 w 10001"/>
                <a:gd name="connsiteY5" fmla="*/ 9837 h 9837"/>
                <a:gd name="connsiteX6" fmla="*/ 0 w 10001"/>
                <a:gd name="connsiteY6" fmla="*/ 9837 h 983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1" h="9837">
                  <a:moveTo>
                    <a:pt x="0" y="9837"/>
                  </a:moveTo>
                  <a:lnTo>
                    <a:pt x="8115" y="0"/>
                  </a:lnTo>
                  <a:lnTo>
                    <a:pt x="9890" y="4008"/>
                  </a:lnTo>
                  <a:cubicBezTo>
                    <a:pt x="10038" y="4339"/>
                    <a:pt x="10038" y="4882"/>
                    <a:pt x="9890" y="5216"/>
                  </a:cubicBezTo>
                  <a:lnTo>
                    <a:pt x="8115" y="9241"/>
                  </a:lnTo>
                  <a:cubicBezTo>
                    <a:pt x="7966" y="9573"/>
                    <a:pt x="7602" y="9837"/>
                    <a:pt x="7307" y="9837"/>
                  </a:cubicBezTo>
                  <a:lnTo>
                    <a:pt x="0" y="9837"/>
                  </a:lnTo>
                  <a:close/>
                </a:path>
              </a:pathLst>
            </a:custGeom>
            <a:solidFill>
              <a:schemeClr val="accent2">
                <a:lumMod val="7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1817" y="4826538"/>
              <a:ext cx="1426456" cy="8188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r">
                <a:defRPr/>
              </a:pPr>
              <a:r>
                <a:rPr xmlns:mc="http://schemas.openxmlformats.org/markup-compatibility/2006" xmlns:hp="http://schemas.haansoft.com/office/presentation/8.0" lang="ko-KR" altLang="en-US" sz="2400" spc="-100" mc:Ignorable="hp" hp:hslEmbossed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  <a:cs typeface="+mn-cs"/>
                </a:rPr>
                <a:t>가족돌봄휴가</a:t>
              </a:r>
              <a:r>
                <a:rPr xmlns:mc="http://schemas.openxmlformats.org/markup-compatibility/2006" xmlns:hp="http://schemas.haansoft.com/office/presentation/8.0" lang="en-US" altLang="ko-KR" sz="2400" spc="-100" mc:Ignorable="hp" hp:hslEmbossed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  <a:cs typeface="+mn-cs"/>
                </a:rPr>
                <a:t>/</a:t>
              </a:r>
              <a:r>
                <a:rPr xmlns:mc="http://schemas.openxmlformats.org/markup-compatibility/2006" xmlns:hp="http://schemas.haansoft.com/office/presentation/8.0" lang="ko-KR" altLang="en-US" sz="2400" spc="-100" mc:Ignorable="hp" hp:hslEmbossed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  <a:cs typeface="+mn-cs"/>
                </a:rPr>
                <a:t>휴직</a:t>
              </a:r>
              <a:endParaRPr xmlns:mc="http://schemas.openxmlformats.org/markup-compatibility/2006" xmlns:hp="http://schemas.haansoft.com/office/presentation/8.0" lang="ko-KR" altLang="en-US" sz="2400" spc="-1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  <a:cs typeface="+mn-cs"/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974363" y="6337080"/>
            <a:ext cx="753058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※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육아휴직 및 단축근로에 따른 근로자 급여지원 및 사업주 지원제도 확인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고용센터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endParaRPr lang="en-US" altLang="ko-KR" sz="1600" spc="-208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25270" y="3569760"/>
            <a:ext cx="6873871" cy="2505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6213" lvl="0" indent="-176213">
              <a:buFont typeface="Arial"/>
              <a:buChar char="•"/>
              <a:defRPr/>
            </a:pP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(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가족돌봄휴가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)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 질병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 사고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 노령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또는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자녀 양육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으로 인하여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긴급하게 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lvl="0">
              <a:defRPr/>
            </a:pP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   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돌봄이 필요한 가족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 있는 근로자가 신청하는 경우 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10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일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휴가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무급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lvl="0">
              <a:defRPr/>
            </a:pP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부여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남녀고용평등법 제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22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조의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제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endParaRPr lang="en-US" altLang="ko-KR" sz="1400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lvl="0">
              <a:defRPr/>
            </a:pP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   - 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연장시 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20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일 사용 가능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한부모 근로자는 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25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일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endParaRPr lang="en-US" altLang="ko-KR" sz="1400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lvl="0">
              <a:defRPr/>
            </a:pP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   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-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해마다 반복 사용 가능</a:t>
            </a:r>
            <a:endParaRPr lang="ko-KR" altLang="en-US" sz="1400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lvl="0">
              <a:defRPr/>
            </a:pPr>
            <a:endParaRPr lang="ko-KR" altLang="en-US" sz="800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lvl="0">
              <a:defRPr/>
            </a:pPr>
            <a:endParaRPr lang="en-US" altLang="ko-KR" sz="500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76213" lvl="0" indent="-176213">
              <a:buFont typeface="Arial"/>
              <a:buChar char="•"/>
              <a:defRPr/>
            </a:pP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(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가족돌봄휴직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)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질병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 사고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 노령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을 이유로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돌봄이 필요한 가족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 있는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lvl="0">
              <a:defRPr/>
            </a:pP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근로자가 신청하는 경우 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90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일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휴직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(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무급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)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부여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남녀고용평등법 제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22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조의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제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endParaRPr lang="en-US" altLang="ko-KR" sz="1400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0" lvl="0" indent="0">
              <a:buFont typeface="Arial"/>
              <a:buNone/>
              <a:defRPr/>
            </a:pP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   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-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분할 사용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(1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회 사용시 최소 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30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일 이상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endParaRPr lang="en-US" altLang="ko-KR" sz="1400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0" lvl="0" indent="0">
              <a:buFont typeface="Arial"/>
              <a:buNone/>
              <a:defRPr/>
            </a:pP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   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-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해마다 반복 사용 가능</a:t>
            </a:r>
            <a:endParaRPr lang="ko-KR" altLang="en-US" sz="1400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81377" y="678505"/>
            <a:ext cx="7094371" cy="2750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lvl="0" indent="-182563">
              <a:lnSpc>
                <a:spcPts val="2100"/>
              </a:lnSpc>
              <a:buFont typeface="Arial"/>
              <a:buChar char="•"/>
              <a:defRPr/>
            </a:pP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(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육아휴직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)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임신 중인 여성 근로자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만 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8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세 이하 또는 초등 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학년 이하의 </a:t>
            </a:r>
            <a:b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자녀 양육을 위한 육아휴직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1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년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보장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남녀고용평등법 제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19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</a:t>
            </a:r>
            <a:r>
              <a:rPr lang="ko-KR" altLang="en-US" sz="1400" spc="-100">
                <a:solidFill>
                  <a:schemeClr val="tx1"/>
                </a:solidFill>
                <a:latin typeface="+mn-ea"/>
              </a:rPr>
              <a:t>제</a:t>
            </a:r>
            <a:r>
              <a:rPr lang="en-US" altLang="ko-KR" sz="1400" spc="-100">
                <a:solidFill>
                  <a:schemeClr val="tx1"/>
                </a:solidFill>
                <a:latin typeface="+mn-ea"/>
              </a:rPr>
              <a:t>1</a:t>
            </a:r>
            <a:r>
              <a:rPr lang="ko-KR" altLang="en-US" sz="1400" spc="-100">
                <a:solidFill>
                  <a:schemeClr val="tx1"/>
                </a:solidFill>
                <a:latin typeface="+mn-ea"/>
              </a:rPr>
              <a:t>항</a:t>
            </a:r>
            <a:r>
              <a:rPr lang="en-US" altLang="ko-KR" sz="1400" spc="-100">
                <a:solidFill>
                  <a:schemeClr val="tx1"/>
                </a:solidFill>
                <a:latin typeface="+mn-ea"/>
              </a:rPr>
              <a:t>)</a:t>
            </a:r>
            <a:br>
              <a:rPr lang="en-US" altLang="ko-KR" sz="1400" spc="-100">
                <a:solidFill>
                  <a:schemeClr val="tx1"/>
                </a:solidFill>
                <a:latin typeface="+mn-ea"/>
              </a:rPr>
            </a:br>
            <a:r>
              <a:rPr lang="en-US" altLang="ko-KR" sz="1400" spc="-10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400" spc="-208">
                <a:solidFill>
                  <a:schemeClr val="tx1"/>
                </a:solidFill>
                <a:latin typeface="+mn-ea"/>
              </a:rPr>
              <a:t>* </a:t>
            </a:r>
            <a:r>
              <a:rPr lang="ko-KR" altLang="en-US" sz="1400" spc="-208">
                <a:solidFill>
                  <a:schemeClr val="tx1"/>
                </a:solidFill>
                <a:latin typeface="+mn-ea"/>
              </a:rPr>
              <a:t>부모 모두 </a:t>
            </a:r>
            <a:r>
              <a:rPr lang="en-US" altLang="ko-KR" sz="1400" spc="-208">
                <a:solidFill>
                  <a:schemeClr val="tx1"/>
                </a:solidFill>
                <a:latin typeface="+mn-ea"/>
              </a:rPr>
              <a:t>3</a:t>
            </a:r>
            <a:r>
              <a:rPr lang="ko-KR" altLang="en-US" sz="1400" spc="-208">
                <a:solidFill>
                  <a:schemeClr val="tx1"/>
                </a:solidFill>
                <a:latin typeface="+mn-ea"/>
              </a:rPr>
              <a:t>개월 이상 육아휴직 사용</a:t>
            </a:r>
            <a:r>
              <a:rPr lang="en-US" altLang="ko-KR" sz="1400" spc="-208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400" spc="-208">
                <a:solidFill>
                  <a:schemeClr val="tx1"/>
                </a:solidFill>
                <a:latin typeface="+mn-ea"/>
              </a:rPr>
              <a:t>한부모</a:t>
            </a:r>
            <a:r>
              <a:rPr lang="en-US" altLang="ko-KR" sz="1400" spc="-208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400" spc="-208">
                <a:solidFill>
                  <a:schemeClr val="tx1"/>
                </a:solidFill>
                <a:latin typeface="+mn-ea"/>
              </a:rPr>
              <a:t>중증장애아동 부모는 </a:t>
            </a:r>
            <a:r>
              <a:rPr lang="en-US" altLang="ko-KR" sz="1400" spc="-208">
                <a:solidFill>
                  <a:schemeClr val="tx1"/>
                </a:solidFill>
                <a:latin typeface="+mn-ea"/>
              </a:rPr>
              <a:t>1</a:t>
            </a:r>
            <a:r>
              <a:rPr lang="ko-KR" altLang="en-US" sz="1400" spc="-208">
                <a:solidFill>
                  <a:schemeClr val="tx1"/>
                </a:solidFill>
                <a:latin typeface="+mn-ea"/>
              </a:rPr>
              <a:t>년 </a:t>
            </a:r>
            <a:r>
              <a:rPr lang="en-US" altLang="ko-KR" sz="1400" spc="-208">
                <a:solidFill>
                  <a:schemeClr val="tx1"/>
                </a:solidFill>
                <a:latin typeface="+mn-ea"/>
              </a:rPr>
              <a:t>6</a:t>
            </a:r>
            <a:r>
              <a:rPr lang="ko-KR" altLang="en-US" sz="1400" spc="-208">
                <a:solidFill>
                  <a:schemeClr val="tx1"/>
                </a:solidFill>
                <a:latin typeface="+mn-ea"/>
              </a:rPr>
              <a:t>개월 가능 </a:t>
            </a:r>
            <a:endParaRPr lang="ko-KR" altLang="en-US" sz="1400" spc="-110">
              <a:solidFill>
                <a:schemeClr val="tx1"/>
              </a:solidFill>
              <a:latin typeface="+mn-ea"/>
            </a:endParaRPr>
          </a:p>
          <a:p>
            <a:pPr marL="0" lvl="0" indent="0">
              <a:lnSpc>
                <a:spcPts val="2100"/>
              </a:lnSpc>
              <a:buFont typeface="Arial"/>
              <a:buNone/>
              <a:defRPr/>
            </a:pPr>
            <a:r>
              <a:rPr lang="ko-KR" altLang="en-US" sz="1400" spc="-110">
                <a:solidFill>
                  <a:schemeClr val="tx1"/>
                </a:solidFill>
                <a:latin typeface="+mn-ea"/>
              </a:rPr>
              <a:t>      </a:t>
            </a:r>
            <a:r>
              <a:rPr lang="en-US" altLang="ko-KR" sz="1400" spc="-110">
                <a:solidFill>
                  <a:schemeClr val="tx1"/>
                </a:solidFill>
                <a:latin typeface="+mn-ea"/>
              </a:rPr>
              <a:t>*</a:t>
            </a:r>
            <a:r>
              <a:rPr lang="ko-KR" altLang="en-US" sz="1400" spc="-110">
                <a:solidFill>
                  <a:schemeClr val="tx1"/>
                </a:solidFill>
                <a:latin typeface="+mn-ea"/>
              </a:rPr>
              <a:t>  </a:t>
            </a:r>
            <a:r>
              <a:rPr lang="ko-KR" altLang="en-US" sz="1400" spc="-109">
                <a:solidFill>
                  <a:schemeClr val="tx1"/>
                </a:solidFill>
                <a:latin typeface="+mn-ea"/>
              </a:rPr>
              <a:t>방학</a:t>
            </a:r>
            <a:r>
              <a:rPr lang="en-US" altLang="ko-KR" sz="1400" spc="-109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1400" spc="-109">
                <a:solidFill>
                  <a:schemeClr val="tx1"/>
                </a:solidFill>
                <a:latin typeface="+mn-ea"/>
              </a:rPr>
              <a:t> 휴교</a:t>
            </a:r>
            <a:r>
              <a:rPr lang="en-US" altLang="ko-KR" sz="1400" spc="-109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1400" spc="-109">
                <a:solidFill>
                  <a:schemeClr val="tx1"/>
                </a:solidFill>
                <a:latin typeface="+mn-ea"/>
              </a:rPr>
              <a:t> 질병 등의 사유로  단기육아휴직</a:t>
            </a:r>
            <a:r>
              <a:rPr lang="en-US" altLang="ko-KR" sz="1400" spc="-109">
                <a:solidFill>
                  <a:schemeClr val="tx1"/>
                </a:solidFill>
                <a:latin typeface="+mn-ea"/>
              </a:rPr>
              <a:t>(1</a:t>
            </a:r>
            <a:r>
              <a:rPr lang="ko-KR" altLang="en-US" sz="1400" spc="-109">
                <a:solidFill>
                  <a:schemeClr val="tx1"/>
                </a:solidFill>
                <a:latin typeface="+mn-ea"/>
              </a:rPr>
              <a:t>주 또는 </a:t>
            </a:r>
            <a:r>
              <a:rPr lang="en-US" altLang="ko-KR" sz="1400" spc="-109">
                <a:solidFill>
                  <a:schemeClr val="tx1"/>
                </a:solidFill>
                <a:latin typeface="+mn-ea"/>
              </a:rPr>
              <a:t>2</a:t>
            </a:r>
            <a:r>
              <a:rPr lang="ko-KR" altLang="en-US" sz="1400" spc="-109">
                <a:solidFill>
                  <a:schemeClr val="tx1"/>
                </a:solidFill>
                <a:latin typeface="+mn-ea"/>
              </a:rPr>
              <a:t>주</a:t>
            </a:r>
            <a:r>
              <a:rPr lang="en-US" altLang="ko-KR" sz="1400" spc="-109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400" spc="-109">
                <a:solidFill>
                  <a:schemeClr val="tx1"/>
                </a:solidFill>
                <a:latin typeface="+mn-ea"/>
              </a:rPr>
              <a:t>  도입</a:t>
            </a:r>
            <a:r>
              <a:rPr lang="en-US" altLang="ko-KR" sz="1400" spc="-109">
                <a:solidFill>
                  <a:schemeClr val="tx1"/>
                </a:solidFill>
                <a:latin typeface="+mn-ea"/>
              </a:rPr>
              <a:t>(’26.8.20.</a:t>
            </a:r>
            <a:r>
              <a:rPr lang="ko-KR" altLang="en-US" sz="1400" spc="-109">
                <a:solidFill>
                  <a:schemeClr val="tx1"/>
                </a:solidFill>
                <a:latin typeface="+mn-ea"/>
              </a:rPr>
              <a:t> 시행</a:t>
            </a:r>
            <a:r>
              <a:rPr lang="en-US" altLang="ko-KR" sz="1400" spc="-109">
                <a:solidFill>
                  <a:schemeClr val="tx1"/>
                </a:solidFill>
                <a:latin typeface="+mn-ea"/>
              </a:rPr>
              <a:t>)</a:t>
            </a:r>
            <a:endParaRPr lang="en-US" altLang="ko-KR" sz="1400" spc="-109">
              <a:solidFill>
                <a:schemeClr val="tx1"/>
              </a:solidFill>
              <a:latin typeface="+mn-ea"/>
            </a:endParaRPr>
          </a:p>
          <a:p>
            <a:pPr marL="0" lvl="0" indent="0">
              <a:lnSpc>
                <a:spcPts val="2100"/>
              </a:lnSpc>
              <a:buFont typeface="Arial"/>
              <a:buNone/>
              <a:defRPr/>
            </a:pPr>
            <a:r>
              <a:rPr lang="ko-KR" altLang="en-US" sz="1400" spc="-110">
                <a:solidFill>
                  <a:schemeClr val="tx1"/>
                </a:solidFill>
                <a:latin typeface="+mn-ea"/>
              </a:rPr>
              <a:t>      </a:t>
            </a:r>
            <a:r>
              <a:rPr lang="en-US" altLang="ko-KR" sz="1400" spc="-110">
                <a:solidFill>
                  <a:schemeClr val="tx1"/>
                </a:solidFill>
                <a:latin typeface="+mn-ea"/>
              </a:rPr>
              <a:t>*</a:t>
            </a:r>
            <a:r>
              <a:rPr lang="ko-KR" altLang="en-US" sz="1400" spc="-110">
                <a:solidFill>
                  <a:schemeClr val="tx1"/>
                </a:solidFill>
                <a:latin typeface="+mn-ea"/>
              </a:rPr>
              <a:t>  배우자 임신중 육아휴직 </a:t>
            </a:r>
            <a:r>
              <a:rPr lang="en-US" altLang="ko-KR" sz="1400" spc="-11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400" spc="-110">
                <a:solidFill>
                  <a:schemeClr val="tx1"/>
                </a:solidFill>
                <a:latin typeface="+mn-ea"/>
              </a:rPr>
              <a:t>유산</a:t>
            </a:r>
            <a:r>
              <a:rPr lang="en-US" altLang="ko-KR" sz="1400" spc="-110">
                <a:solidFill>
                  <a:schemeClr val="tx1"/>
                </a:solidFill>
                <a:latin typeface="+mn-ea"/>
              </a:rPr>
              <a:t>·</a:t>
            </a:r>
            <a:r>
              <a:rPr lang="ko-KR" altLang="en-US" sz="1400" spc="-110">
                <a:solidFill>
                  <a:schemeClr val="tx1"/>
                </a:solidFill>
                <a:latin typeface="+mn-ea"/>
              </a:rPr>
              <a:t>조산 등 위험이 있는 경우 사용</a:t>
            </a:r>
            <a:r>
              <a:rPr lang="en-US" altLang="ko-KR" sz="1400" spc="-11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400" spc="-110">
                <a:solidFill>
                  <a:schemeClr val="tx1"/>
                </a:solidFill>
                <a:latin typeface="+mn-ea"/>
              </a:rPr>
              <a:t>  도입</a:t>
            </a:r>
            <a:r>
              <a:rPr lang="en-US" altLang="ko-KR" sz="1400" spc="-110">
                <a:solidFill>
                  <a:schemeClr val="tx1"/>
                </a:solidFill>
                <a:latin typeface="+mn-ea"/>
              </a:rPr>
              <a:t>(’26.9.18</a:t>
            </a:r>
            <a:r>
              <a:rPr lang="ko-KR" altLang="en-US" sz="1400" spc="-11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400" spc="-110">
                <a:solidFill>
                  <a:schemeClr val="tx1"/>
                </a:solidFill>
                <a:latin typeface="+mn-ea"/>
              </a:rPr>
              <a:t>.</a:t>
            </a:r>
            <a:r>
              <a:rPr lang="ko-KR" altLang="en-US" sz="1400" spc="-110">
                <a:solidFill>
                  <a:schemeClr val="tx1"/>
                </a:solidFill>
                <a:latin typeface="+mn-ea"/>
              </a:rPr>
              <a:t>시행</a:t>
            </a:r>
            <a:r>
              <a:rPr lang="en-US" altLang="ko-KR" sz="1400" spc="-110">
                <a:solidFill>
                  <a:schemeClr val="tx1"/>
                </a:solidFill>
                <a:latin typeface="+mn-ea"/>
              </a:rPr>
              <a:t>)</a:t>
            </a:r>
            <a:endParaRPr lang="en-US" altLang="ko-KR" sz="1400" spc="-110">
              <a:solidFill>
                <a:schemeClr val="tx1"/>
              </a:solidFill>
              <a:latin typeface="+mn-ea"/>
            </a:endParaRPr>
          </a:p>
          <a:p>
            <a:pPr lvl="0">
              <a:lnSpc>
                <a:spcPts val="2100"/>
              </a:lnSpc>
              <a:defRPr/>
            </a:pP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-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육아휴직 기간 중에는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해고 및 기타 불리한 처우 금지</a:t>
            </a:r>
            <a:endParaRPr lang="en-US" altLang="ko-KR" sz="800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82563" lvl="0" indent="-182563">
              <a:lnSpc>
                <a:spcPts val="2100"/>
              </a:lnSpc>
              <a:buFont typeface="Arial"/>
              <a:buChar char="•"/>
              <a:defRPr/>
            </a:pP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(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육아기 근로시간 단축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)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만 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12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세 이하 또는 초등 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6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학년 이하의 자녀 양육을       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lvl="0">
              <a:lnSpc>
                <a:spcPts val="2100"/>
              </a:lnSpc>
              <a:defRPr/>
            </a:pP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위한 근로시간 단축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최대 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3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년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보장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남녀고용평등법 제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19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조의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제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 SemiConden"/>
              </a:rPr>
              <a:t>·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제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4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endParaRPr lang="en-US" altLang="ko-KR" sz="1400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lvl="0">
              <a:lnSpc>
                <a:spcPts val="2100"/>
              </a:lnSpc>
              <a:defRPr/>
            </a:pPr>
            <a:r>
              <a:rPr lang="en-US" altLang="ko-KR" sz="1400" spc="-208">
                <a:solidFill>
                  <a:schemeClr val="tx1">
                    <a:lumMod val="75000"/>
                    <a:lumOff val="25000"/>
                  </a:schemeClr>
                </a:solidFill>
              </a:rPr>
              <a:t>       * </a:t>
            </a:r>
            <a:r>
              <a:rPr lang="ko-KR" altLang="en-US" sz="1400" spc="-208">
                <a:solidFill>
                  <a:schemeClr val="tx1">
                    <a:lumMod val="75000"/>
                    <a:lumOff val="25000"/>
                  </a:schemeClr>
                </a:solidFill>
              </a:rPr>
              <a:t>육아휴직 미사용 기간 </a:t>
            </a:r>
            <a:r>
              <a:rPr lang="en-US" altLang="ko-KR" sz="1400" spc="-208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ko-KR" altLang="en-US" sz="1400" spc="-208">
                <a:solidFill>
                  <a:schemeClr val="tx1">
                    <a:lumMod val="75000"/>
                    <a:lumOff val="25000"/>
                  </a:schemeClr>
                </a:solidFill>
              </a:rPr>
              <a:t>배 가산하여 최대 </a:t>
            </a:r>
            <a:r>
              <a:rPr lang="en-US" altLang="ko-KR" sz="1400" spc="-208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r>
              <a:rPr lang="ko-KR" altLang="en-US" sz="1400" spc="-208">
                <a:solidFill>
                  <a:schemeClr val="tx1">
                    <a:lumMod val="75000"/>
                    <a:lumOff val="25000"/>
                  </a:schemeClr>
                </a:solidFill>
              </a:rPr>
              <a:t>년까지 사용 가능</a:t>
            </a:r>
            <a:r>
              <a:rPr lang="en-US" altLang="ko-KR" sz="1400" spc="-208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ko-KR" altLang="en-US" sz="1400" spc="-208">
                <a:solidFill>
                  <a:schemeClr val="tx1">
                    <a:lumMod val="75000"/>
                    <a:lumOff val="25000"/>
                  </a:schemeClr>
                </a:solidFill>
              </a:rPr>
              <a:t>최소 사용기간 </a:t>
            </a:r>
            <a:r>
              <a:rPr lang="en-US" altLang="ko-KR" sz="1400" spc="-208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ko-KR" altLang="en-US" sz="1400" spc="-208">
                <a:solidFill>
                  <a:schemeClr val="tx1">
                    <a:lumMod val="75000"/>
                    <a:lumOff val="25000"/>
                  </a:schemeClr>
                </a:solidFill>
              </a:rPr>
              <a:t>개월</a:t>
            </a:r>
            <a:endParaRPr lang="ko-KR" altLang="en-US" sz="1400" spc="-208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lnSpc>
                <a:spcPts val="2100"/>
              </a:lnSpc>
              <a:defRPr/>
            </a:pP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-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육아기 단축을 이유로 해고 및 기타 불리한 처우 금지</a:t>
            </a:r>
            <a:endParaRPr lang="en-US" altLang="ko-KR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0139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DB90EC5F-9FF5-4852-B13C-65A73CD97855}"/>
              </a:ext>
            </a:extLst>
          </p:cNvPr>
          <p:cNvSpPr/>
          <p:nvPr/>
        </p:nvSpPr>
        <p:spPr>
          <a:xfrm>
            <a:off x="3894071" y="2886372"/>
            <a:ext cx="5249929" cy="66530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6B1FE0E-C3DC-4800-AD99-C00D1BF9215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210756" y="2815898"/>
            <a:ext cx="2317804" cy="798839"/>
          </a:xfrm>
        </p:spPr>
        <p:txBody>
          <a:bodyPr wrap="square" anchor="ctr">
            <a:noAutofit/>
          </a:bodyPr>
          <a:lstStyle/>
          <a:p>
            <a:pPr marL="0" indent="0" algn="dist">
              <a:lnSpc>
                <a:spcPct val="100000"/>
              </a:lnSpc>
              <a:buNone/>
            </a:pPr>
            <a:r>
              <a:rPr lang="ko-KR" altLang="en-US" sz="5000" spc="600">
                <a:solidFill>
                  <a:schemeClr val="bg1"/>
                </a:solidFill>
                <a:latin typeface="+mj-ea"/>
                <a:ea typeface="+mj-ea"/>
              </a:rPr>
              <a:t>해 고</a:t>
            </a:r>
          </a:p>
        </p:txBody>
      </p:sp>
      <p:sp>
        <p:nvSpPr>
          <p:cNvPr id="8" name="원형: 비어 있음 7">
            <a:extLst>
              <a:ext uri="{FF2B5EF4-FFF2-40B4-BE49-F238E27FC236}">
                <a16:creationId xmlns:a16="http://schemas.microsoft.com/office/drawing/2014/main" id="{CFD91C8B-B656-4A69-957B-1F02FAA3332A}"/>
              </a:ext>
            </a:extLst>
          </p:cNvPr>
          <p:cNvSpPr/>
          <p:nvPr/>
        </p:nvSpPr>
        <p:spPr>
          <a:xfrm>
            <a:off x="-728823" y="1629052"/>
            <a:ext cx="4686300" cy="4686300"/>
          </a:xfrm>
          <a:prstGeom prst="donut">
            <a:avLst>
              <a:gd name="adj" fmla="val 13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1991A690-03E5-4F68-A5BD-9A8D810FF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50149">
            <a:off x="3697807" y="3868178"/>
            <a:ext cx="390062" cy="386749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15553DA3-6402-4C75-8508-D94F0E1716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97" y="2411615"/>
            <a:ext cx="3176894" cy="315721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44579D4B-855D-41EB-8A76-2372A06C43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50149">
            <a:off x="3379898" y="2765688"/>
            <a:ext cx="937518" cy="92401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91CF5FA-45AA-4B1D-B973-C5BE7A129BB0}"/>
              </a:ext>
            </a:extLst>
          </p:cNvPr>
          <p:cNvGrpSpPr/>
          <p:nvPr/>
        </p:nvGrpSpPr>
        <p:grpSpPr>
          <a:xfrm rot="20203996">
            <a:off x="1851220" y="1162407"/>
            <a:ext cx="1547937" cy="1862442"/>
            <a:chOff x="2517809" y="1750496"/>
            <a:chExt cx="1547937" cy="1862442"/>
          </a:xfrm>
        </p:grpSpPr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0CD2D564-AB26-49FA-8AE4-8221808A9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17809" y="1750496"/>
              <a:ext cx="393746" cy="365495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0E4F6A76-6590-40BC-8903-24AB847F33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950149">
              <a:off x="3667064" y="3217547"/>
              <a:ext cx="398682" cy="395391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D2685D98-C20E-4782-A5AA-D362947EED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810415">
              <a:off x="2903217" y="2021336"/>
              <a:ext cx="407334" cy="378107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26E9F42A-63BE-4C7D-991E-F644D2AEF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927482">
              <a:off x="3253898" y="2375441"/>
              <a:ext cx="407334" cy="378107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9BFD2C80-0779-445D-8208-79BBDB74F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927482">
              <a:off x="3514143" y="2754368"/>
              <a:ext cx="409682" cy="378187"/>
            </a:xfrm>
            <a:prstGeom prst="rect">
              <a:avLst/>
            </a:prstGeom>
          </p:spPr>
        </p:pic>
      </p:grp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9D9E6CB-6F0F-4EF4-B0C6-A7B6A3A03B34}"/>
              </a:ext>
            </a:extLst>
          </p:cNvPr>
          <p:cNvSpPr/>
          <p:nvPr/>
        </p:nvSpPr>
        <p:spPr>
          <a:xfrm>
            <a:off x="3607712" y="2889290"/>
            <a:ext cx="4916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ko-KR" sz="4000">
                <a:solidFill>
                  <a:prstClr val="white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6</a:t>
            </a:r>
            <a:endParaRPr lang="ko-KR" altLang="en-US" sz="1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29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5DCA7D6-4D1A-46C1-95B1-8D6278BE7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/>
              <a:t>근로관계의 종료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8B3B54-C4D1-4C64-BFDC-3C2D35FF53B5}"/>
              </a:ext>
            </a:extLst>
          </p:cNvPr>
          <p:cNvSpPr txBox="1"/>
          <p:nvPr/>
        </p:nvSpPr>
        <p:spPr>
          <a:xfrm>
            <a:off x="684480" y="4948522"/>
            <a:ext cx="1688397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사직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합의퇴직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223C70-5C61-4D78-82FC-5A6A341FBE14}"/>
              </a:ext>
            </a:extLst>
          </p:cNvPr>
          <p:cNvSpPr txBox="1"/>
          <p:nvPr/>
        </p:nvSpPr>
        <p:spPr>
          <a:xfrm>
            <a:off x="-3367" y="4451419"/>
            <a:ext cx="3107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pc="-5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근로자 동의</a:t>
            </a:r>
            <a:r>
              <a:rPr lang="en-US" altLang="ko-KR" spc="-5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pc="-5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합의</a:t>
            </a:r>
            <a:r>
              <a:rPr lang="en-US" altLang="ko-KR" spc="-5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)·</a:t>
            </a:r>
            <a:r>
              <a:rPr lang="ko-KR" altLang="en-US" spc="-5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요청에 의함</a:t>
            </a:r>
            <a:endParaRPr lang="en-US" altLang="ko-KR" spc="-5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B80224-3AC7-4B33-9450-59C141929B10}"/>
              </a:ext>
            </a:extLst>
          </p:cNvPr>
          <p:cNvSpPr txBox="1"/>
          <p:nvPr/>
        </p:nvSpPr>
        <p:spPr>
          <a:xfrm>
            <a:off x="3509912" y="4451419"/>
            <a:ext cx="211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근로자 의사에 반함</a:t>
            </a:r>
            <a:endParaRPr lang="en-US" altLang="ko-KR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2434D7-7A56-4A94-A2C6-6DA26BA1907E}"/>
              </a:ext>
            </a:extLst>
          </p:cNvPr>
          <p:cNvSpPr txBox="1"/>
          <p:nvPr/>
        </p:nvSpPr>
        <p:spPr>
          <a:xfrm>
            <a:off x="6332842" y="4451419"/>
            <a:ext cx="2508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근로자 의사와 무관</a:t>
            </a:r>
            <a:endParaRPr lang="en-US" altLang="ko-KR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96D91A-3A40-405C-9887-0001E1F30D6F}"/>
              </a:ext>
            </a:extLst>
          </p:cNvPr>
          <p:cNvSpPr txBox="1"/>
          <p:nvPr/>
        </p:nvSpPr>
        <p:spPr>
          <a:xfrm>
            <a:off x="3469946" y="4948522"/>
            <a:ext cx="2417899" cy="933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징계해고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</a:rPr>
              <a:t>·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통상해고</a:t>
            </a:r>
            <a:endParaRPr lang="en-US" altLang="ko-KR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경영상 해고</a:t>
            </a:r>
            <a:endParaRPr lang="en-US" altLang="ko-KR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097735-7891-4A21-9954-08D9A54D0911}"/>
              </a:ext>
            </a:extLst>
          </p:cNvPr>
          <p:cNvSpPr txBox="1"/>
          <p:nvPr/>
        </p:nvSpPr>
        <p:spPr>
          <a:xfrm>
            <a:off x="6766963" y="4948522"/>
            <a:ext cx="2052364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정년도달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계약기간 만료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근로자 사망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회사의 해산 등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0162CFE5-2AFB-4DF0-89D5-12FA54C9854A}"/>
              </a:ext>
            </a:extLst>
          </p:cNvPr>
          <p:cNvSpPr/>
          <p:nvPr/>
        </p:nvSpPr>
        <p:spPr>
          <a:xfrm>
            <a:off x="712851" y="1438931"/>
            <a:ext cx="7749358" cy="1169369"/>
          </a:xfrm>
          <a:prstGeom prst="roundRect">
            <a:avLst>
              <a:gd name="adj" fmla="val 7305"/>
            </a:avLst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873CDA5-C2B1-4BEB-97C4-193994A5C368}"/>
              </a:ext>
            </a:extLst>
          </p:cNvPr>
          <p:cNvSpPr txBox="1"/>
          <p:nvPr/>
        </p:nvSpPr>
        <p:spPr>
          <a:xfrm>
            <a:off x="872780" y="1620204"/>
            <a:ext cx="74292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근로관계의 종료는 크게 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퇴직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해고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자동소멸로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나눌 수 있음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B7D21AD-54E9-4913-A8C0-D808EA8166FD}"/>
              </a:ext>
            </a:extLst>
          </p:cNvPr>
          <p:cNvSpPr txBox="1"/>
          <p:nvPr/>
        </p:nvSpPr>
        <p:spPr>
          <a:xfrm>
            <a:off x="1078520" y="2018074"/>
            <a:ext cx="7033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>
                <a:solidFill>
                  <a:srgbClr val="0070C0"/>
                </a:solidFill>
                <a:latin typeface="+mj-ea"/>
                <a:ea typeface="+mj-ea"/>
              </a:rPr>
              <a:t>해고는 그 사유 및 절차 등에 있어서 정당성을 갖추어야 함</a:t>
            </a: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90A2C366-2892-46CA-A101-D506E5C67A6D}"/>
              </a:ext>
            </a:extLst>
          </p:cNvPr>
          <p:cNvSpPr/>
          <p:nvPr/>
        </p:nvSpPr>
        <p:spPr>
          <a:xfrm>
            <a:off x="936013" y="2983674"/>
            <a:ext cx="1228466" cy="1228466"/>
          </a:xfrm>
          <a:prstGeom prst="ellipse">
            <a:avLst/>
          </a:prstGeom>
          <a:solidFill>
            <a:srgbClr val="70AD47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11A07E21-7BDF-430B-ABB0-063915665DC9}"/>
              </a:ext>
            </a:extLst>
          </p:cNvPr>
          <p:cNvSpPr/>
          <p:nvPr/>
        </p:nvSpPr>
        <p:spPr>
          <a:xfrm>
            <a:off x="1196624" y="3397852"/>
            <a:ext cx="7072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2000">
                <a:solidFill>
                  <a:schemeClr val="bg1"/>
                </a:solidFill>
                <a:latin typeface="+mj-ea"/>
                <a:ea typeface="+mj-ea"/>
              </a:rPr>
              <a:t>퇴 직</a:t>
            </a: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3A2B016A-5DD6-4290-9BA5-CB4E7BABC019}"/>
              </a:ext>
            </a:extLst>
          </p:cNvPr>
          <p:cNvSpPr/>
          <p:nvPr/>
        </p:nvSpPr>
        <p:spPr>
          <a:xfrm>
            <a:off x="3952687" y="2983674"/>
            <a:ext cx="1228466" cy="1228466"/>
          </a:xfrm>
          <a:prstGeom prst="ellipse">
            <a:avLst/>
          </a:prstGeom>
          <a:solidFill>
            <a:srgbClr val="70AD47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12E18A7C-B91F-4866-9EFB-58B4B0C9AA6B}"/>
              </a:ext>
            </a:extLst>
          </p:cNvPr>
          <p:cNvSpPr/>
          <p:nvPr/>
        </p:nvSpPr>
        <p:spPr>
          <a:xfrm>
            <a:off x="4213298" y="3397852"/>
            <a:ext cx="7072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2000">
                <a:solidFill>
                  <a:schemeClr val="bg1"/>
                </a:solidFill>
                <a:latin typeface="+mj-ea"/>
                <a:ea typeface="+mj-ea"/>
              </a:rPr>
              <a:t>해 고</a:t>
            </a: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1DE400AD-ADAE-40DB-96F6-818B82E67184}"/>
              </a:ext>
            </a:extLst>
          </p:cNvPr>
          <p:cNvSpPr/>
          <p:nvPr/>
        </p:nvSpPr>
        <p:spPr>
          <a:xfrm>
            <a:off x="6972635" y="2983674"/>
            <a:ext cx="1228466" cy="1228466"/>
          </a:xfrm>
          <a:prstGeom prst="ellipse">
            <a:avLst/>
          </a:prstGeom>
          <a:solidFill>
            <a:srgbClr val="70AD47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CA1CF8B3-E41C-4934-AD00-CF5D4D618A2C}"/>
              </a:ext>
            </a:extLst>
          </p:cNvPr>
          <p:cNvSpPr/>
          <p:nvPr/>
        </p:nvSpPr>
        <p:spPr>
          <a:xfrm>
            <a:off x="7270115" y="3243964"/>
            <a:ext cx="6335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2000">
                <a:solidFill>
                  <a:schemeClr val="bg1"/>
                </a:solidFill>
                <a:latin typeface="+mj-ea"/>
                <a:ea typeface="+mj-ea"/>
              </a:rPr>
              <a:t>자동</a:t>
            </a:r>
            <a:r>
              <a:rPr lang="en-US" altLang="ko-KR" sz="2000">
                <a:solidFill>
                  <a:schemeClr val="bg1"/>
                </a:solidFill>
                <a:latin typeface="+mj-ea"/>
                <a:ea typeface="+mj-ea"/>
              </a:rPr>
              <a:t/>
            </a:r>
            <a:br>
              <a:rPr lang="en-US" altLang="ko-KR" sz="2000">
                <a:solidFill>
                  <a:schemeClr val="bg1"/>
                </a:solidFill>
                <a:latin typeface="+mj-ea"/>
                <a:ea typeface="+mj-ea"/>
              </a:rPr>
            </a:br>
            <a:r>
              <a:rPr lang="ko-KR" altLang="en-US" sz="2000">
                <a:solidFill>
                  <a:schemeClr val="bg1"/>
                </a:solidFill>
                <a:latin typeface="+mj-ea"/>
                <a:ea typeface="+mj-ea"/>
              </a:rPr>
              <a:t>소멸</a:t>
            </a:r>
          </a:p>
        </p:txBody>
      </p:sp>
      <p:pic>
        <p:nvPicPr>
          <p:cNvPr id="41" name="나눔선">
            <a:extLst>
              <a:ext uri="{FF2B5EF4-FFF2-40B4-BE49-F238E27FC236}">
                <a16:creationId xmlns:a16="http://schemas.microsoft.com/office/drawing/2014/main" id="{CA57A515-CC59-4C9D-B4FB-2C80418E05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2270" b="-22111"/>
          <a:stretch/>
        </p:blipFill>
        <p:spPr>
          <a:xfrm rot="5400000">
            <a:off x="951835" y="4765053"/>
            <a:ext cx="3982289" cy="203605"/>
          </a:xfrm>
          <a:prstGeom prst="rect">
            <a:avLst/>
          </a:prstGeom>
        </p:spPr>
      </p:pic>
      <p:pic>
        <p:nvPicPr>
          <p:cNvPr id="44" name="나눔선">
            <a:extLst>
              <a:ext uri="{FF2B5EF4-FFF2-40B4-BE49-F238E27FC236}">
                <a16:creationId xmlns:a16="http://schemas.microsoft.com/office/drawing/2014/main" id="{55790DB9-6BDA-4DCF-932B-B089138EA9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2270" b="-22111"/>
          <a:stretch/>
        </p:blipFill>
        <p:spPr>
          <a:xfrm rot="16200000" flipH="1">
            <a:off x="4192158" y="4765053"/>
            <a:ext cx="3982289" cy="203605"/>
          </a:xfrm>
          <a:prstGeom prst="rect">
            <a:avLst/>
          </a:prstGeom>
        </p:spPr>
      </p:pic>
      <p:grpSp>
        <p:nvGrpSpPr>
          <p:cNvPr id="20" name="그룹 19">
            <a:extLst>
              <a:ext uri="{FF2B5EF4-FFF2-40B4-BE49-F238E27FC236}">
                <a16:creationId xmlns:a16="http://schemas.microsoft.com/office/drawing/2014/main" id="{D27897CE-0226-497B-AC69-72FDC79B141C}"/>
              </a:ext>
            </a:extLst>
          </p:cNvPr>
          <p:cNvGrpSpPr/>
          <p:nvPr/>
        </p:nvGrpSpPr>
        <p:grpSpPr>
          <a:xfrm>
            <a:off x="0" y="-12048"/>
            <a:ext cx="1231900" cy="307777"/>
            <a:chOff x="0" y="12228"/>
            <a:chExt cx="1231900" cy="307777"/>
          </a:xfrm>
        </p:grpSpPr>
        <p:sp>
          <p:nvSpPr>
            <p:cNvPr id="21" name="직사각형 17">
              <a:extLst>
                <a:ext uri="{FF2B5EF4-FFF2-40B4-BE49-F238E27FC236}">
                  <a16:creationId xmlns:a16="http://schemas.microsoft.com/office/drawing/2014/main" id="{4BAA456B-F44E-47FB-91A1-96C03E2E69CB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1DC55FC8-9D05-4C66-8390-F4581B08BA02}"/>
                </a:ext>
              </a:extLst>
            </p:cNvPr>
            <p:cNvSpPr/>
            <p:nvPr/>
          </p:nvSpPr>
          <p:spPr>
            <a:xfrm>
              <a:off x="58850" y="12228"/>
              <a:ext cx="87716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Ⅵ</a:t>
              </a:r>
              <a:r>
                <a:rPr lang="en-US" altLang="ko-KR" sz="1400" dirty="0">
                  <a:solidFill>
                    <a:schemeClr val="bg1"/>
                  </a:solidFill>
                </a:rPr>
                <a:t>.  </a:t>
              </a:r>
              <a:r>
                <a:rPr lang="ko-KR" altLang="en-US" sz="1400" dirty="0">
                  <a:solidFill>
                    <a:schemeClr val="bg1"/>
                  </a:solidFill>
                </a:rPr>
                <a:t>해 고</a:t>
              </a: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24" name="직각 삼각형 23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47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651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66D2EA4B-729F-4F3F-81C5-BA40AF878B4C}"/>
              </a:ext>
            </a:extLst>
          </p:cNvPr>
          <p:cNvSpPr/>
          <p:nvPr/>
        </p:nvSpPr>
        <p:spPr>
          <a:xfrm>
            <a:off x="2005329" y="3309257"/>
            <a:ext cx="6739697" cy="591489"/>
          </a:xfrm>
          <a:prstGeom prst="roundRect">
            <a:avLst>
              <a:gd name="adj" fmla="val 9131"/>
            </a:avLst>
          </a:prstGeom>
          <a:solidFill>
            <a:srgbClr val="F7F7F7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56387B90-455E-432F-B4E4-861B6B0A2194}"/>
              </a:ext>
            </a:extLst>
          </p:cNvPr>
          <p:cNvSpPr/>
          <p:nvPr/>
        </p:nvSpPr>
        <p:spPr>
          <a:xfrm>
            <a:off x="2005329" y="4359289"/>
            <a:ext cx="6739697" cy="549130"/>
          </a:xfrm>
          <a:prstGeom prst="roundRect">
            <a:avLst>
              <a:gd name="adj" fmla="val 9131"/>
            </a:avLst>
          </a:prstGeom>
          <a:solidFill>
            <a:srgbClr val="F7F7F7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F5C0B192-9C7D-4A01-AC34-F2201F74FCEF}"/>
              </a:ext>
            </a:extLst>
          </p:cNvPr>
          <p:cNvSpPr/>
          <p:nvPr/>
        </p:nvSpPr>
        <p:spPr>
          <a:xfrm>
            <a:off x="2005329" y="5035650"/>
            <a:ext cx="6739697" cy="549130"/>
          </a:xfrm>
          <a:prstGeom prst="roundRect">
            <a:avLst>
              <a:gd name="adj" fmla="val 9131"/>
            </a:avLst>
          </a:prstGeom>
          <a:solidFill>
            <a:srgbClr val="F7F7F7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95DCA7D6-4D1A-46C1-95B1-8D6278BE7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/>
              <a:t>해고 등의 제한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53653" y="1077173"/>
            <a:ext cx="8862059" cy="359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해고의 정당한 사유가 있더라도 보호가 필요한 근로자는 일정기간 해고할 수 없도록 규정</a:t>
            </a:r>
            <a:endParaRPr lang="ko-KR" altLang="en-US" spc="-100">
              <a:solidFill>
                <a:schemeClr val="accent2">
                  <a:lumMod val="7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17" name="직사각형 17">
            <a:extLst>
              <a:ext uri="{FF2B5EF4-FFF2-40B4-BE49-F238E27FC236}">
                <a16:creationId xmlns:a16="http://schemas.microsoft.com/office/drawing/2014/main" id="{2B8533A6-04C8-4435-8A21-6507C06EDA4F}"/>
              </a:ext>
            </a:extLst>
          </p:cNvPr>
          <p:cNvSpPr/>
          <p:nvPr/>
        </p:nvSpPr>
        <p:spPr>
          <a:xfrm rot="10800000" flipH="1">
            <a:off x="2152816" y="1576789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B771126-0012-432C-9E48-252B375E83E3}"/>
              </a:ext>
            </a:extLst>
          </p:cNvPr>
          <p:cNvSpPr/>
          <p:nvPr/>
        </p:nvSpPr>
        <p:spPr>
          <a:xfrm rot="10800000" flipH="1">
            <a:off x="1117352" y="1576789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6266B89C-3A52-4474-BE23-5972E07BB2BC}"/>
              </a:ext>
            </a:extLst>
          </p:cNvPr>
          <p:cNvSpPr/>
          <p:nvPr/>
        </p:nvSpPr>
        <p:spPr>
          <a:xfrm>
            <a:off x="995669" y="1863007"/>
            <a:ext cx="7749358" cy="126744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1683804" y="1905963"/>
            <a:ext cx="7064991" cy="1178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사용자는 근로자가 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업무상 부상 또는 질병의 요양을 위하여 휴업한 기간과</a:t>
            </a:r>
            <a:br>
              <a:rPr lang="en-US" altLang="ko-KR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</a:b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그 후 </a:t>
            </a:r>
            <a:r>
              <a:rPr lang="en-US" altLang="ko-KR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30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일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 동안 또는 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산전</a:t>
            </a:r>
            <a:r>
              <a:rPr lang="en-US" altLang="ko-KR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·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산후 여성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이 이 법에 따라 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휴업한 기간과 그 후 </a:t>
            </a:r>
            <a:r>
              <a:rPr lang="en-US" altLang="ko-KR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30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일 동안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은 해고하지 못한다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.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다만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사용자가 제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84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조에 따라 일시 보상을 하였을 경우 또는 사업을 계속 할 수 없게 된 경우에는 그러하지 아니하다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.</a:t>
            </a:r>
            <a:endParaRPr lang="en-US" altLang="ko-KR" spc="-100">
              <a:solidFill>
                <a:srgbClr val="0070c0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056D299-C4D5-4345-9B86-13F7C7D33089}"/>
              </a:ext>
            </a:extLst>
          </p:cNvPr>
          <p:cNvSpPr/>
          <p:nvPr/>
        </p:nvSpPr>
        <p:spPr>
          <a:xfrm>
            <a:off x="1677459" y="1543572"/>
            <a:ext cx="22653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</a:rPr>
              <a:t>근로기준법 제</a:t>
            </a:r>
            <a:r>
              <a:rPr lang="en-US" altLang="ko-KR" sz="1600" dirty="0">
                <a:solidFill>
                  <a:schemeClr val="bg1"/>
                </a:solidFill>
              </a:rPr>
              <a:t>23</a:t>
            </a:r>
            <a:r>
              <a:rPr lang="ko-KR" altLang="en-US" sz="1600" dirty="0">
                <a:solidFill>
                  <a:schemeClr val="bg1"/>
                </a:solidFill>
              </a:rPr>
              <a:t>조 제</a:t>
            </a:r>
            <a:r>
              <a:rPr lang="en-US" altLang="ko-KR" sz="1600" dirty="0">
                <a:solidFill>
                  <a:schemeClr val="bg1"/>
                </a:solidFill>
              </a:rPr>
              <a:t>2</a:t>
            </a:r>
            <a:r>
              <a:rPr lang="ko-KR" altLang="en-US" sz="1600" dirty="0">
                <a:solidFill>
                  <a:schemeClr val="bg1"/>
                </a:solidFill>
              </a:rPr>
              <a:t>항</a:t>
            </a: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534261F3-45F0-4B5F-A695-2247FFF93660}"/>
              </a:ext>
            </a:extLst>
          </p:cNvPr>
          <p:cNvSpPr/>
          <p:nvPr/>
        </p:nvSpPr>
        <p:spPr>
          <a:xfrm>
            <a:off x="484623" y="1561995"/>
            <a:ext cx="1088760" cy="10887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0C92ABDC-FAA3-4700-BF30-2240D7254C71}"/>
              </a:ext>
            </a:extLst>
          </p:cNvPr>
          <p:cNvSpPr/>
          <p:nvPr/>
        </p:nvSpPr>
        <p:spPr>
          <a:xfrm>
            <a:off x="575716" y="1653088"/>
            <a:ext cx="906575" cy="9065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24970265-5164-48E0-91A5-18BFA961532C}"/>
              </a:ext>
            </a:extLst>
          </p:cNvPr>
          <p:cNvSpPr/>
          <p:nvPr/>
        </p:nvSpPr>
        <p:spPr>
          <a:xfrm>
            <a:off x="803933" y="1872234"/>
            <a:ext cx="663343" cy="665266"/>
          </a:xfrm>
          <a:custGeom>
            <a:avLst/>
            <a:gdLst>
              <a:gd name="connsiteX0" fmla="*/ 306705 w 686203"/>
              <a:gd name="connsiteY0" fmla="*/ 0 h 676696"/>
              <a:gd name="connsiteX1" fmla="*/ 683107 w 686203"/>
              <a:gd name="connsiteY1" fmla="*/ 201525 h 676696"/>
              <a:gd name="connsiteX2" fmla="*/ 686203 w 686203"/>
              <a:gd name="connsiteY2" fmla="*/ 232237 h 676696"/>
              <a:gd name="connsiteX3" fmla="*/ 324268 w 686203"/>
              <a:gd name="connsiteY3" fmla="*/ 676316 h 676696"/>
              <a:gd name="connsiteX4" fmla="*/ 320504 w 686203"/>
              <a:gd name="connsiteY4" fmla="*/ 676696 h 676696"/>
              <a:gd name="connsiteX5" fmla="*/ 0 w 686203"/>
              <a:gd name="connsiteY5" fmla="*/ 455295 h 676696"/>
              <a:gd name="connsiteX6" fmla="*/ 306705 w 686203"/>
              <a:gd name="connsiteY6" fmla="*/ 0 h 676696"/>
              <a:gd name="connsiteX0" fmla="*/ 321945 w 686203"/>
              <a:gd name="connsiteY0" fmla="*/ 0 h 665266"/>
              <a:gd name="connsiteX1" fmla="*/ 683107 w 686203"/>
              <a:gd name="connsiteY1" fmla="*/ 190095 h 665266"/>
              <a:gd name="connsiteX2" fmla="*/ 686203 w 686203"/>
              <a:gd name="connsiteY2" fmla="*/ 220807 h 665266"/>
              <a:gd name="connsiteX3" fmla="*/ 324268 w 686203"/>
              <a:gd name="connsiteY3" fmla="*/ 664886 h 665266"/>
              <a:gd name="connsiteX4" fmla="*/ 320504 w 686203"/>
              <a:gd name="connsiteY4" fmla="*/ 665266 h 665266"/>
              <a:gd name="connsiteX5" fmla="*/ 0 w 686203"/>
              <a:gd name="connsiteY5" fmla="*/ 443865 h 665266"/>
              <a:gd name="connsiteX6" fmla="*/ 321945 w 686203"/>
              <a:gd name="connsiteY6" fmla="*/ 0 h 665266"/>
              <a:gd name="connsiteX0" fmla="*/ 299085 w 663343"/>
              <a:gd name="connsiteY0" fmla="*/ 0 h 665266"/>
              <a:gd name="connsiteX1" fmla="*/ 660247 w 663343"/>
              <a:gd name="connsiteY1" fmla="*/ 190095 h 665266"/>
              <a:gd name="connsiteX2" fmla="*/ 663343 w 663343"/>
              <a:gd name="connsiteY2" fmla="*/ 220807 h 665266"/>
              <a:gd name="connsiteX3" fmla="*/ 301408 w 663343"/>
              <a:gd name="connsiteY3" fmla="*/ 664886 h 665266"/>
              <a:gd name="connsiteX4" fmla="*/ 297644 w 663343"/>
              <a:gd name="connsiteY4" fmla="*/ 665266 h 665266"/>
              <a:gd name="connsiteX5" fmla="*/ 0 w 663343"/>
              <a:gd name="connsiteY5" fmla="*/ 457200 h 665266"/>
              <a:gd name="connsiteX6" fmla="*/ 299085 w 663343"/>
              <a:gd name="connsiteY6" fmla="*/ 0 h 665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3343" h="665266">
                <a:moveTo>
                  <a:pt x="299085" y="0"/>
                </a:moveTo>
                <a:lnTo>
                  <a:pt x="660247" y="190095"/>
                </a:lnTo>
                <a:lnTo>
                  <a:pt x="663343" y="220807"/>
                </a:lnTo>
                <a:cubicBezTo>
                  <a:pt x="663343" y="439858"/>
                  <a:pt x="507964" y="622619"/>
                  <a:pt x="301408" y="664886"/>
                </a:cubicBezTo>
                <a:lnTo>
                  <a:pt x="297644" y="665266"/>
                </a:lnTo>
                <a:lnTo>
                  <a:pt x="0" y="457200"/>
                </a:lnTo>
                <a:lnTo>
                  <a:pt x="299085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3A566343-F67E-4613-87D8-42CC880A5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318" y="1873192"/>
            <a:ext cx="568329" cy="463151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183151" y="3307752"/>
            <a:ext cx="6565643" cy="9099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lvl="0" indent="-182563">
              <a:buFont typeface="Arial"/>
              <a:buChar char="•"/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업무상 부상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질병의 요양을 위하여 휴업한 기간과 그 후 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30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일간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marL="182563" lvl="0" indent="-182563">
              <a:buFont typeface="Arial"/>
              <a:buChar char="•"/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출산 전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·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후 휴가기간과 그 후 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30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일간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lvl="0">
              <a:defRPr/>
            </a:pP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 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※ 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육아휴직 기간에 해고 금지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(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남녀고용평등법 제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19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조제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3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항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). 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단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사업을 계속할 수 없는 경우 예외</a:t>
            </a:r>
            <a:endParaRPr lang="ko-KR" altLang="en-US" sz="12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BE9E740-CFF9-4E6E-98FB-C6CFF4E725A6}"/>
              </a:ext>
            </a:extLst>
          </p:cNvPr>
          <p:cNvSpPr txBox="1"/>
          <p:nvPr/>
        </p:nvSpPr>
        <p:spPr>
          <a:xfrm>
            <a:off x="2183152" y="4313122"/>
            <a:ext cx="6332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근로기준법 제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84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조의 일시 보상을 행한 경우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사업을 계속할 수 없는 경우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19E5147-8F34-402C-9BE7-EEA0302F4CBE}"/>
              </a:ext>
            </a:extLst>
          </p:cNvPr>
          <p:cNvSpPr txBox="1"/>
          <p:nvPr/>
        </p:nvSpPr>
        <p:spPr>
          <a:xfrm>
            <a:off x="2183152" y="5125549"/>
            <a:ext cx="6332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당해 해고는 무효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벌칙 적용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45038ED-FA6A-46EF-A39B-2F6D5733D751}"/>
              </a:ext>
            </a:extLst>
          </p:cNvPr>
          <p:cNvSpPr/>
          <p:nvPr/>
        </p:nvSpPr>
        <p:spPr>
          <a:xfrm>
            <a:off x="0" y="5774154"/>
            <a:ext cx="9144000" cy="1083846"/>
          </a:xfrm>
          <a:prstGeom prst="rect">
            <a:avLst/>
          </a:prstGeom>
          <a:solidFill>
            <a:srgbClr val="E2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TextBox 43"/>
          <p:cNvSpPr txBox="1"/>
          <p:nvPr/>
        </p:nvSpPr>
        <p:spPr>
          <a:xfrm>
            <a:off x="2259376" y="5891597"/>
            <a:ext cx="6527476" cy="335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lvl="0" indent="-182563">
              <a:buFont typeface="Arial"/>
              <a:buChar char="•"/>
              <a:defRPr/>
            </a:pPr>
            <a:r>
              <a:rPr lang="ko-KR" altLang="en-US" sz="1600" spc="-100">
                <a:solidFill>
                  <a:srgbClr val="002060"/>
                </a:solidFill>
                <a:latin typeface="+mj-ea"/>
                <a:ea typeface="+mj-ea"/>
                <a:cs typeface="+mn-cs"/>
              </a:rPr>
              <a:t>정당한 해고 사유가 있더라도</a:t>
            </a:r>
            <a:r>
              <a:rPr lang="en-US" altLang="ko-KR" sz="1600" spc="-100">
                <a:solidFill>
                  <a:srgbClr val="002060"/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z="1600" spc="-100">
                <a:solidFill>
                  <a:srgbClr val="002060"/>
                </a:solidFill>
                <a:latin typeface="+mj-ea"/>
                <a:ea typeface="+mj-ea"/>
                <a:cs typeface="+mn-cs"/>
              </a:rPr>
              <a:t>해고 금지기간에 해고시에는 무효가 됨</a:t>
            </a:r>
            <a:endParaRPr lang="ko-KR" altLang="en-US" sz="1600" spc="-100">
              <a:solidFill>
                <a:srgbClr val="002060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506925B-D7DA-41BB-B120-B75767F7E644}"/>
              </a:ext>
            </a:extLst>
          </p:cNvPr>
          <p:cNvSpPr txBox="1"/>
          <p:nvPr/>
        </p:nvSpPr>
        <p:spPr>
          <a:xfrm>
            <a:off x="2259376" y="6214167"/>
            <a:ext cx="5913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ko-KR" altLang="en-US" sz="1600">
                <a:solidFill>
                  <a:srgbClr val="002060"/>
                </a:solidFill>
                <a:latin typeface="+mj-ea"/>
                <a:ea typeface="+mj-ea"/>
              </a:rPr>
              <a:t>사용자는 해고 금지기간 중 해고한 경우 형사처벌 </a:t>
            </a:r>
            <a:r>
              <a:rPr lang="en-US" altLang="ko-KR" sz="1600">
                <a:solidFill>
                  <a:srgbClr val="002060"/>
                </a:solidFill>
                <a:latin typeface="+mj-ea"/>
                <a:ea typeface="+mj-ea"/>
              </a:rPr>
              <a:t/>
            </a:r>
            <a:br>
              <a:rPr lang="en-US" altLang="ko-KR" sz="1600">
                <a:solidFill>
                  <a:srgbClr val="002060"/>
                </a:solidFill>
                <a:latin typeface="+mj-ea"/>
                <a:ea typeface="+mj-ea"/>
              </a:rPr>
            </a:br>
            <a:r>
              <a:rPr lang="en-US" altLang="ko-KR" sz="1600">
                <a:solidFill>
                  <a:srgbClr val="002060"/>
                </a:solidFill>
                <a:latin typeface="+mj-ea"/>
                <a:ea typeface="+mj-ea"/>
              </a:rPr>
              <a:t>(5</a:t>
            </a:r>
            <a:r>
              <a:rPr lang="ko-KR" altLang="en-US" sz="1600">
                <a:solidFill>
                  <a:srgbClr val="002060"/>
                </a:solidFill>
                <a:latin typeface="+mj-ea"/>
                <a:ea typeface="+mj-ea"/>
              </a:rPr>
              <a:t>년 이하 징역 또는 </a:t>
            </a:r>
            <a:r>
              <a:rPr lang="en-US" altLang="ko-KR" sz="1600">
                <a:solidFill>
                  <a:srgbClr val="002060"/>
                </a:solidFill>
                <a:latin typeface="+mj-ea"/>
                <a:ea typeface="+mj-ea"/>
              </a:rPr>
              <a:t>5</a:t>
            </a:r>
            <a:r>
              <a:rPr lang="ko-KR" altLang="en-US" sz="1600">
                <a:solidFill>
                  <a:srgbClr val="002060"/>
                </a:solidFill>
                <a:latin typeface="+mj-ea"/>
                <a:ea typeface="+mj-ea"/>
              </a:rPr>
              <a:t>천만원 이하 벌금</a:t>
            </a:r>
            <a:r>
              <a:rPr lang="en-US" altLang="ko-KR" sz="1600">
                <a:solidFill>
                  <a:srgbClr val="002060"/>
                </a:solidFill>
                <a:latin typeface="+mj-ea"/>
                <a:ea typeface="+mj-ea"/>
              </a:rPr>
              <a:t>)</a:t>
            </a:r>
            <a:endParaRPr lang="ko-KR" altLang="en-US" sz="1600"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ADD9CD87-92DF-4FC6-9F95-BCAD32EC1A4C}"/>
              </a:ext>
            </a:extLst>
          </p:cNvPr>
          <p:cNvSpPr/>
          <p:nvPr/>
        </p:nvSpPr>
        <p:spPr>
          <a:xfrm>
            <a:off x="1102012" y="3302672"/>
            <a:ext cx="1026688" cy="598074"/>
          </a:xfrm>
          <a:prstGeom prst="roundRect">
            <a:avLst>
              <a:gd name="adj" fmla="val 6545"/>
            </a:avLst>
          </a:prstGeom>
          <a:solidFill>
            <a:srgbClr val="70AD47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F09CFE3-0313-460C-A26F-CCE9F91E729A}"/>
              </a:ext>
            </a:extLst>
          </p:cNvPr>
          <p:cNvSpPr txBox="1"/>
          <p:nvPr/>
        </p:nvSpPr>
        <p:spPr>
          <a:xfrm>
            <a:off x="1066064" y="3435444"/>
            <a:ext cx="1120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chemeClr val="bg1"/>
                </a:solidFill>
                <a:latin typeface="+mj-ea"/>
                <a:ea typeface="+mj-ea"/>
              </a:rPr>
              <a:t>원칙</a:t>
            </a:r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89B46868-F4E5-46C4-880D-EA60224E30FA}"/>
              </a:ext>
            </a:extLst>
          </p:cNvPr>
          <p:cNvSpPr/>
          <p:nvPr/>
        </p:nvSpPr>
        <p:spPr>
          <a:xfrm>
            <a:off x="1102012" y="4359288"/>
            <a:ext cx="1026688" cy="553998"/>
          </a:xfrm>
          <a:prstGeom prst="roundRect">
            <a:avLst>
              <a:gd name="adj" fmla="val 9296"/>
            </a:avLst>
          </a:prstGeom>
          <a:solidFill>
            <a:srgbClr val="70AD47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4578EA7-CC65-461F-ACFF-5BB60580A87B}"/>
              </a:ext>
            </a:extLst>
          </p:cNvPr>
          <p:cNvSpPr txBox="1"/>
          <p:nvPr/>
        </p:nvSpPr>
        <p:spPr>
          <a:xfrm>
            <a:off x="1055287" y="4451621"/>
            <a:ext cx="1120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예외</a:t>
            </a: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265EDAC5-5D8D-413D-930D-0E8BBEC2CB5B}"/>
              </a:ext>
            </a:extLst>
          </p:cNvPr>
          <p:cNvSpPr/>
          <p:nvPr/>
        </p:nvSpPr>
        <p:spPr>
          <a:xfrm>
            <a:off x="1102012" y="5033216"/>
            <a:ext cx="1026688" cy="553998"/>
          </a:xfrm>
          <a:prstGeom prst="roundRect">
            <a:avLst>
              <a:gd name="adj" fmla="val 9296"/>
            </a:avLst>
          </a:prstGeom>
          <a:solidFill>
            <a:srgbClr val="70AD47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4C3397F-E4A6-4F8F-83A3-7FDA849D6355}"/>
              </a:ext>
            </a:extLst>
          </p:cNvPr>
          <p:cNvSpPr txBox="1"/>
          <p:nvPr/>
        </p:nvSpPr>
        <p:spPr>
          <a:xfrm>
            <a:off x="975192" y="5125549"/>
            <a:ext cx="1280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위반효과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FACE9156-1780-41B3-8784-A37900B88096}"/>
              </a:ext>
            </a:extLst>
          </p:cNvPr>
          <p:cNvSpPr/>
          <p:nvPr/>
        </p:nvSpPr>
        <p:spPr>
          <a:xfrm>
            <a:off x="3429" y="5774154"/>
            <a:ext cx="2125271" cy="108384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C2C8232-9B41-4706-BF2B-4D3DBAC80A6A}"/>
              </a:ext>
            </a:extLst>
          </p:cNvPr>
          <p:cNvSpPr txBox="1"/>
          <p:nvPr/>
        </p:nvSpPr>
        <p:spPr>
          <a:xfrm>
            <a:off x="133513" y="6027625"/>
            <a:ext cx="1967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해고금지 기간의 </a:t>
            </a:r>
            <a:r>
              <a:rPr lang="en-US" altLang="ko-KR">
                <a:solidFill>
                  <a:schemeClr val="bg1"/>
                </a:solidFill>
                <a:latin typeface="+mj-ea"/>
                <a:ea typeface="+mj-ea"/>
              </a:rPr>
              <a:t/>
            </a:r>
            <a:br>
              <a:rPr lang="en-US" altLang="ko-KR">
                <a:solidFill>
                  <a:schemeClr val="bg1"/>
                </a:solidFill>
                <a:latin typeface="+mj-ea"/>
                <a:ea typeface="+mj-ea"/>
              </a:rPr>
            </a:br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효력</a:t>
            </a: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BD032DA0-5A86-423A-BCCB-F0B0D7377831}"/>
              </a:ext>
            </a:extLst>
          </p:cNvPr>
          <p:cNvCxnSpPr>
            <a:cxnSpLocks/>
          </p:cNvCxnSpPr>
          <p:nvPr/>
        </p:nvCxnSpPr>
        <p:spPr>
          <a:xfrm>
            <a:off x="-8735" y="5771888"/>
            <a:ext cx="9152735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Slide Number Placeholder 5">
            <a:extLst>
              <a:ext uri="{FF2B5EF4-FFF2-40B4-BE49-F238E27FC236}">
                <a16:creationId xmlns:a16="http://schemas.microsoft.com/office/drawing/2014/main" id="{857438F0-759A-4EB2-9723-1D1ED131A03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93741" y="6580823"/>
            <a:ext cx="4502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fld id="{C282C9E2-717B-4897-B27B-3CD08C879F39}" type="slidenum">
              <a:rPr lang="ko-KR" altLang="en-US" smtClean="0"/>
              <a:pPr/>
              <a:t>48</a:t>
            </a:fld>
            <a:endParaRPr lang="ko-KR" altLang="en-US"/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D27897CE-0226-497B-AC69-72FDC79B141C}"/>
              </a:ext>
            </a:extLst>
          </p:cNvPr>
          <p:cNvGrpSpPr/>
          <p:nvPr/>
        </p:nvGrpSpPr>
        <p:grpSpPr>
          <a:xfrm>
            <a:off x="0" y="-12048"/>
            <a:ext cx="1231900" cy="307777"/>
            <a:chOff x="0" y="12228"/>
            <a:chExt cx="1231900" cy="307777"/>
          </a:xfrm>
        </p:grpSpPr>
        <p:sp>
          <p:nvSpPr>
            <p:cNvPr id="33" name="직사각형 17">
              <a:extLst>
                <a:ext uri="{FF2B5EF4-FFF2-40B4-BE49-F238E27FC236}">
                  <a16:creationId xmlns:a16="http://schemas.microsoft.com/office/drawing/2014/main" id="{4BAA456B-F44E-47FB-91A1-96C03E2E69CB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1DC55FC8-9D05-4C66-8390-F4581B08BA02}"/>
                </a:ext>
              </a:extLst>
            </p:cNvPr>
            <p:cNvSpPr/>
            <p:nvPr/>
          </p:nvSpPr>
          <p:spPr>
            <a:xfrm>
              <a:off x="58850" y="12228"/>
              <a:ext cx="87716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Ⅵ</a:t>
              </a:r>
              <a:r>
                <a:rPr lang="en-US" altLang="ko-KR" sz="1400" dirty="0">
                  <a:solidFill>
                    <a:schemeClr val="bg1"/>
                  </a:solidFill>
                </a:rPr>
                <a:t>.  </a:t>
              </a:r>
              <a:r>
                <a:rPr lang="ko-KR" altLang="en-US" sz="1400" dirty="0">
                  <a:solidFill>
                    <a:schemeClr val="bg1"/>
                  </a:solidFill>
                </a:rPr>
                <a:t>해 고</a:t>
              </a:r>
            </a:p>
          </p:txBody>
        </p:sp>
      </p:grpSp>
      <p:grpSp>
        <p:nvGrpSpPr>
          <p:cNvPr id="49" name="그룹 48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51" name="직각 삼각형 50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48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784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D56AA099-5FBD-4B1A-A9C2-5109DD8426CC}"/>
              </a:ext>
            </a:extLst>
          </p:cNvPr>
          <p:cNvGrpSpPr/>
          <p:nvPr/>
        </p:nvGrpSpPr>
        <p:grpSpPr>
          <a:xfrm>
            <a:off x="490594" y="272213"/>
            <a:ext cx="8195534" cy="2338864"/>
            <a:chOff x="665854" y="2819876"/>
            <a:chExt cx="8195534" cy="2087404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FB8B134C-06AF-4101-9BE8-E27D7038C4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55000" contras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77670" flipH="1">
              <a:off x="7638566" y="2819876"/>
              <a:ext cx="1222822" cy="2087403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DD15F521-2D71-4682-A571-77BC0FFC12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55000" contras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22330">
              <a:off x="665854" y="2819877"/>
              <a:ext cx="1222822" cy="2087403"/>
            </a:xfrm>
            <a:prstGeom prst="rect">
              <a:avLst/>
            </a:prstGeom>
          </p:spPr>
        </p:pic>
      </p:grp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255BF55-65FD-47E5-8B88-597E816E1AF2}"/>
              </a:ext>
            </a:extLst>
          </p:cNvPr>
          <p:cNvSpPr/>
          <p:nvPr/>
        </p:nvSpPr>
        <p:spPr>
          <a:xfrm>
            <a:off x="640446" y="369753"/>
            <a:ext cx="7891304" cy="648824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 latinLnBrk="1">
              <a:lnSpc>
                <a:spcPts val="1200"/>
              </a:lnSpc>
            </a:pPr>
            <a:endParaRPr lang="ko-KR" altLang="en-US" sz="1300" kern="0" dirty="0">
              <a:solidFill>
                <a:schemeClr val="tx1"/>
              </a:solidFill>
              <a:latin typeface="Yoon가변 윤명조 330_TT" panose="02020603020101020101" pitchFamily="18" charset="-127"/>
              <a:ea typeface="Yoon가변 윤명조 330_TT" panose="02020603020101020101" pitchFamily="18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34D2233-22B7-4CCF-84F2-3B8B564DA53D}"/>
              </a:ext>
            </a:extLst>
          </p:cNvPr>
          <p:cNvSpPr/>
          <p:nvPr/>
        </p:nvSpPr>
        <p:spPr>
          <a:xfrm>
            <a:off x="681070" y="417459"/>
            <a:ext cx="7799001" cy="4736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DEDA495-F084-490F-A01D-87D3D592CFA9}"/>
              </a:ext>
            </a:extLst>
          </p:cNvPr>
          <p:cNvSpPr txBox="1"/>
          <p:nvPr/>
        </p:nvSpPr>
        <p:spPr>
          <a:xfrm>
            <a:off x="987440" y="438841"/>
            <a:ext cx="71862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>
                <a:solidFill>
                  <a:schemeClr val="bg1"/>
                </a:solidFill>
                <a:latin typeface="+mj-ea"/>
                <a:ea typeface="+mj-ea"/>
              </a:rPr>
              <a:t>표준 근로계약서</a:t>
            </a: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7D7E32B-64B4-4B12-A3FC-675E31573019}"/>
              </a:ext>
            </a:extLst>
          </p:cNvPr>
          <p:cNvGrpSpPr/>
          <p:nvPr/>
        </p:nvGrpSpPr>
        <p:grpSpPr>
          <a:xfrm>
            <a:off x="-8092" y="0"/>
            <a:ext cx="1240635" cy="307777"/>
            <a:chOff x="-8735" y="12228"/>
            <a:chExt cx="1240635" cy="307777"/>
          </a:xfrm>
        </p:grpSpPr>
        <p:sp>
          <p:nvSpPr>
            <p:cNvPr id="15" name="직사각형 17">
              <a:extLst>
                <a:ext uri="{FF2B5EF4-FFF2-40B4-BE49-F238E27FC236}">
                  <a16:creationId xmlns:a16="http://schemas.microsoft.com/office/drawing/2014/main" id="{E21594B0-64CD-4725-A9DA-22C1817F3F03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1D39AD32-4AEF-40F2-8878-55D6414C4D93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Ⅰ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근로계약</a:t>
              </a: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19" name="직각 삼각형 18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4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681070" y="934654"/>
            <a:ext cx="7799001" cy="5769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latinLnBrk="1">
              <a:lnSpc>
                <a:spcPts val="1500"/>
              </a:lnSpc>
              <a:defRPr/>
            </a:pPr>
            <a:r>
              <a:rPr lang="en-US" altLang="ko-KR" sz="1300" u="sng" kern="0">
                <a:latin typeface="Yoon가변 윤명조 330_TT"/>
                <a:ea typeface="Yoon가변 윤명조 330_TT"/>
              </a:rPr>
              <a:t>                          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(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이하 “사업주”라 함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)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과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(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와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) </a:t>
            </a:r>
            <a:r>
              <a:rPr lang="en-US" altLang="ko-KR" sz="1300" u="sng" kern="0">
                <a:latin typeface="Yoon가변 윤명조 330_TT"/>
                <a:ea typeface="Yoon가변 윤명조 330_TT"/>
              </a:rPr>
              <a:t>                          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(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이하 “근로자”라 함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)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은 다음과 같이</a:t>
            </a:r>
            <a:endParaRPr lang="ko-KR" altLang="en-US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500"/>
              </a:lnSpc>
              <a:defRPr/>
            </a:pPr>
            <a:r>
              <a:rPr lang="ko-KR" altLang="en-US" sz="1300" kern="0">
                <a:latin typeface="Yoon가변 윤명조 330_TT"/>
                <a:ea typeface="Yoon가변 윤명조 330_TT"/>
              </a:rPr>
              <a:t>근로계약을 체결한다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.</a:t>
            </a:r>
            <a:endParaRPr lang="en-US" altLang="ko-KR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800"/>
              </a:lnSpc>
              <a:spcBef>
                <a:spcPts val="100"/>
              </a:spcBef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1.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근로개시일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:          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년     월     일부터</a:t>
            </a:r>
            <a:endParaRPr lang="ko-KR" altLang="en-US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800"/>
              </a:lnSpc>
              <a:spcBef>
                <a:spcPts val="100"/>
              </a:spcBef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2.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근무장소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: </a:t>
            </a:r>
            <a:endParaRPr lang="en-US" altLang="ko-KR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800"/>
              </a:lnSpc>
              <a:spcBef>
                <a:spcPts val="100"/>
              </a:spcBef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3.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업무의 내용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: </a:t>
            </a:r>
            <a:endParaRPr lang="en-US" altLang="ko-KR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800"/>
              </a:lnSpc>
              <a:spcBef>
                <a:spcPts val="100"/>
              </a:spcBef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4.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소정근로시간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: </a:t>
            </a:r>
            <a:r>
              <a:rPr lang="en-US" altLang="ko-KR" sz="1300" u="sng" kern="0">
                <a:latin typeface="Yoon가변 윤명조 330_TT"/>
                <a:ea typeface="Yoon가변 윤명조 330_TT"/>
              </a:rPr>
              <a:t>    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시 </a:t>
            </a:r>
            <a:r>
              <a:rPr lang="ko-KR" altLang="en-US" sz="1300" u="sng" kern="0">
                <a:latin typeface="Yoon가변 윤명조 330_TT"/>
                <a:ea typeface="Yoon가변 윤명조 330_TT"/>
              </a:rPr>
              <a:t>    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분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~ </a:t>
            </a:r>
            <a:r>
              <a:rPr lang="en-US" altLang="ko-KR" sz="1300" u="sng" kern="0">
                <a:latin typeface="Yoon가변 윤명조 330_TT"/>
                <a:ea typeface="Yoon가변 윤명조 330_TT"/>
              </a:rPr>
              <a:t>    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시 </a:t>
            </a:r>
            <a:r>
              <a:rPr lang="ko-KR" altLang="en-US" sz="1300" u="sng" kern="0">
                <a:latin typeface="Yoon가변 윤명조 330_TT"/>
                <a:ea typeface="Yoon가변 윤명조 330_TT"/>
              </a:rPr>
              <a:t>    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분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(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휴게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:   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시   분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~   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시   분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) (1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일    시간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, 1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주    시간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)</a:t>
            </a:r>
            <a:endParaRPr lang="en-US" altLang="ko-KR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800"/>
              </a:lnSpc>
              <a:spcBef>
                <a:spcPts val="100"/>
              </a:spcBef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5.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근무일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/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휴일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: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매주 </a:t>
            </a:r>
            <a:r>
              <a:rPr lang="ko-KR" altLang="en-US" sz="1300" u="sng" kern="0">
                <a:latin typeface="Yoon가변 윤명조 330_TT"/>
                <a:ea typeface="Yoon가변 윤명조 330_TT"/>
              </a:rPr>
              <a:t>    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일 근무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(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필요시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,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근무요일 </a:t>
            </a:r>
            <a:r>
              <a:rPr lang="ko-KR" altLang="en-US" sz="1300" u="sng" kern="0">
                <a:latin typeface="Yoon가변 윤명조 330_TT"/>
                <a:ea typeface="Yoon가변 윤명조 330_TT"/>
              </a:rPr>
              <a:t>         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),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주휴일 매주 </a:t>
            </a:r>
            <a:r>
              <a:rPr lang="ko-KR" altLang="en-US" sz="1300" u="sng" kern="0">
                <a:latin typeface="Yoon가변 윤명조 330_TT"/>
                <a:ea typeface="Yoon가변 윤명조 330_TT"/>
              </a:rPr>
              <a:t>    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요일</a:t>
            </a:r>
            <a:endParaRPr lang="ko-KR" altLang="en-US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200"/>
              </a:lnSpc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    -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공휴일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(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대체공휴일 포함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)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은 근로기준법이 정하는 바에 따르며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,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노동절은 유급휴일로 함</a:t>
            </a:r>
            <a:endParaRPr lang="ko-KR" altLang="en-US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800"/>
              </a:lnSpc>
              <a:spcBef>
                <a:spcPts val="100"/>
              </a:spcBef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6.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임금</a:t>
            </a:r>
            <a:endParaRPr lang="ko-KR" altLang="en-US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400"/>
              </a:lnSpc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    -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월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(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일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,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시간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)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급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: </a:t>
            </a:r>
            <a:r>
              <a:rPr lang="en-US" altLang="ko-KR" sz="1300" u="sng" kern="0">
                <a:latin typeface="Yoon가변 윤명조 330_TT"/>
                <a:ea typeface="Yoon가변 윤명조 330_TT"/>
              </a:rPr>
              <a:t>                                   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원</a:t>
            </a:r>
            <a:endParaRPr lang="ko-KR" altLang="en-US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400"/>
              </a:lnSpc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    -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상여금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: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있음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(     ) </a:t>
            </a:r>
            <a:r>
              <a:rPr lang="en-US" altLang="ko-KR" sz="1300" u="sng" kern="0">
                <a:latin typeface="Yoon가변 윤명조 330_TT"/>
                <a:ea typeface="Yoon가변 윤명조 330_TT"/>
              </a:rPr>
              <a:t>                                   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원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,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없음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(     )</a:t>
            </a:r>
            <a:endParaRPr lang="en-US" altLang="ko-KR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400"/>
              </a:lnSpc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    -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그 밖의 수당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(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약정수당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) :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있음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[     ],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없음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[     ] </a:t>
            </a:r>
            <a:endParaRPr lang="en-US" altLang="ko-KR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400"/>
              </a:lnSpc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       · </a:t>
            </a:r>
            <a:r>
              <a:rPr lang="en-US" altLang="ko-KR" sz="1300" u="sng" kern="0">
                <a:latin typeface="Yoon가변 윤명조 330_TT"/>
                <a:ea typeface="Yoon가변 윤명조 330_TT"/>
              </a:rPr>
              <a:t>                                   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원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, </a:t>
            </a:r>
            <a:r>
              <a:rPr lang="en-US" altLang="ko-KR" sz="1300" u="sng" kern="0">
                <a:latin typeface="Yoon가변 윤명조 330_TT"/>
                <a:ea typeface="Yoon가변 윤명조 330_TT"/>
              </a:rPr>
              <a:t>                                   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원</a:t>
            </a:r>
            <a:endParaRPr lang="ko-KR" altLang="en-US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400"/>
              </a:lnSpc>
              <a:defRPr/>
            </a:pPr>
            <a:r>
              <a:rPr lang="ko-KR" altLang="en-US" sz="1300" kern="0">
                <a:latin typeface="Yoon가변 윤명조 330_TT"/>
                <a:ea typeface="Yoon가변 윤명조 330_TT"/>
              </a:rPr>
              <a:t>      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· </a:t>
            </a:r>
            <a:r>
              <a:rPr lang="en-US" altLang="ko-KR" sz="1300" u="sng" kern="0">
                <a:latin typeface="Yoon가변 윤명조 330_TT"/>
                <a:ea typeface="Yoon가변 윤명조 330_TT"/>
              </a:rPr>
              <a:t>                                   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원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, </a:t>
            </a:r>
            <a:r>
              <a:rPr lang="en-US" altLang="ko-KR" sz="1300" u="sng" kern="0">
                <a:latin typeface="Yoon가변 윤명조 330_TT"/>
                <a:ea typeface="Yoon가변 윤명조 330_TT"/>
              </a:rPr>
              <a:t>                                   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원</a:t>
            </a:r>
            <a:endParaRPr lang="ko-KR" altLang="en-US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400"/>
              </a:lnSpc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    -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임금 지급일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: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매월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(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매주 또는 매일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) </a:t>
            </a:r>
            <a:r>
              <a:rPr lang="en-US" altLang="ko-KR" sz="1300" u="sng" kern="0">
                <a:latin typeface="Yoon가변 윤명조 330_TT"/>
                <a:ea typeface="Yoon가변 윤명조 330_TT"/>
              </a:rPr>
              <a:t>         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일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(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휴일의 경우는 전날 지급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)</a:t>
            </a:r>
            <a:endParaRPr lang="en-US" altLang="ko-KR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200"/>
              </a:lnSpc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    -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지급방법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: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근로자에게 직접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(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현금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)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지급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[     ],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근로자 명의 계좌에 입금 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[     ]</a:t>
            </a:r>
            <a:endParaRPr lang="en-US" altLang="ko-KR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800"/>
              </a:lnSpc>
              <a:spcBef>
                <a:spcPts val="200"/>
              </a:spcBef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7.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연차유급휴가</a:t>
            </a:r>
            <a:endParaRPr lang="ko-KR" altLang="en-US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200"/>
              </a:lnSpc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    -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연차유급휴가는 근로기준법에서 정하는 바에 따라 부여함</a:t>
            </a:r>
            <a:endParaRPr lang="ko-KR" altLang="en-US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800"/>
              </a:lnSpc>
              <a:spcBef>
                <a:spcPts val="200"/>
              </a:spcBef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8.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사회보험 적용여부</a:t>
            </a:r>
            <a:endParaRPr lang="ko-KR" altLang="en-US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200"/>
              </a:lnSpc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    - 4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대 사회보험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(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고용보험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,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산재보험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,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국민연금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,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건강보험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)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적용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(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가입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)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을 원칙으로 함</a:t>
            </a:r>
            <a:endParaRPr lang="ko-KR" altLang="en-US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200"/>
              </a:lnSpc>
              <a:defRPr/>
            </a:pPr>
            <a:r>
              <a:rPr lang="en-US" altLang="ko-KR" sz="1100" kern="0">
                <a:latin typeface="Yoon가변 윤고딕 320_TT"/>
                <a:ea typeface="Yoon가변 윤고딕 320_TT"/>
              </a:rPr>
              <a:t>        ※ (</a:t>
            </a:r>
            <a:r>
              <a:rPr lang="ko-KR" altLang="en-US" sz="1100" kern="0">
                <a:latin typeface="Yoon가변 윤고딕 320_TT"/>
                <a:ea typeface="Yoon가변 윤고딕 320_TT"/>
              </a:rPr>
              <a:t>참고</a:t>
            </a:r>
            <a:r>
              <a:rPr lang="en-US" altLang="ko-KR" sz="1100" kern="0">
                <a:latin typeface="Yoon가변 윤고딕 320_TT"/>
                <a:ea typeface="Yoon가변 윤고딕 320_TT"/>
              </a:rPr>
              <a:t>) </a:t>
            </a:r>
            <a:r>
              <a:rPr lang="ko-KR" altLang="en-US" sz="1100" kern="0">
                <a:latin typeface="Yoon가변 윤고딕 320_TT"/>
                <a:ea typeface="Yoon가변 윤고딕 320_TT"/>
              </a:rPr>
              <a:t>적용</a:t>
            </a:r>
            <a:r>
              <a:rPr lang="en-US" altLang="ko-KR" sz="1100" kern="0">
                <a:latin typeface="Yoon가변 윤고딕 320_TT"/>
                <a:ea typeface="Yoon가변 윤고딕 320_TT"/>
              </a:rPr>
              <a:t>(</a:t>
            </a:r>
            <a:r>
              <a:rPr lang="ko-KR" altLang="en-US" sz="1100" kern="0">
                <a:latin typeface="Yoon가변 윤고딕 320_TT"/>
                <a:ea typeface="Yoon가변 윤고딕 320_TT"/>
              </a:rPr>
              <a:t>가입</a:t>
            </a:r>
            <a:r>
              <a:rPr lang="en-US" altLang="ko-KR" sz="1100" kern="0">
                <a:latin typeface="Yoon가변 윤고딕 320_TT"/>
                <a:ea typeface="Yoon가변 윤고딕 320_TT"/>
              </a:rPr>
              <a:t>) </a:t>
            </a:r>
            <a:r>
              <a:rPr lang="ko-KR" altLang="en-US" sz="1100" kern="0">
                <a:latin typeface="Yoon가변 윤고딕 320_TT"/>
                <a:ea typeface="Yoon가변 윤고딕 320_TT"/>
              </a:rPr>
              <a:t>예외에 해당하는 경우에는 예외 사항 및 사유를 기재</a:t>
            </a:r>
            <a:endParaRPr lang="ko-KR" altLang="en-US" sz="1100" kern="0">
              <a:latin typeface="Yoon가변 윤고딕 320_TT"/>
              <a:ea typeface="Yoon가변 윤고딕 320_TT"/>
            </a:endParaRPr>
          </a:p>
          <a:p>
            <a:pPr lvl="0" latinLnBrk="1">
              <a:lnSpc>
                <a:spcPts val="1200"/>
              </a:lnSpc>
              <a:defRPr/>
            </a:pPr>
            <a:r>
              <a:rPr lang="en-US" altLang="ko-KR" sz="1100" kern="0">
                <a:latin typeface="Yoon가변 윤고딕 320_TT"/>
                <a:ea typeface="Yoon가변 윤고딕 320_TT"/>
              </a:rPr>
              <a:t>                   (</a:t>
            </a:r>
            <a:r>
              <a:rPr lang="ko-KR" altLang="en-US" sz="1100" kern="0">
                <a:latin typeface="Yoon가변 윤고딕 320_TT"/>
                <a:ea typeface="Yoon가변 윤고딕 320_TT"/>
              </a:rPr>
              <a:t>예외 사유 해당 여부는 근로복지공단</a:t>
            </a:r>
            <a:r>
              <a:rPr lang="en-US" altLang="ko-KR" sz="1100" kern="0">
                <a:latin typeface="Yoon가변 윤고딕 320_TT"/>
                <a:ea typeface="Yoon가변 윤고딕 320_TT"/>
              </a:rPr>
              <a:t>, </a:t>
            </a:r>
            <a:r>
              <a:rPr lang="ko-KR" altLang="en-US" sz="1100" kern="0">
                <a:latin typeface="Yoon가변 윤고딕 320_TT"/>
                <a:ea typeface="Yoon가변 윤고딕 320_TT"/>
              </a:rPr>
              <a:t>국민연금공단</a:t>
            </a:r>
            <a:r>
              <a:rPr lang="en-US" altLang="ko-KR" sz="1100" kern="0">
                <a:latin typeface="Yoon가변 윤고딕 320_TT"/>
                <a:ea typeface="Yoon가변 윤고딕 320_TT"/>
              </a:rPr>
              <a:t>, </a:t>
            </a:r>
            <a:r>
              <a:rPr lang="ko-KR" altLang="en-US" sz="1100" kern="0">
                <a:latin typeface="Yoon가변 윤고딕 320_TT"/>
                <a:ea typeface="Yoon가변 윤고딕 320_TT"/>
              </a:rPr>
              <a:t>국민건강보험공단 누리집 참조</a:t>
            </a:r>
            <a:r>
              <a:rPr lang="en-US" altLang="ko-KR" sz="1100" kern="0">
                <a:latin typeface="Yoon가변 윤고딕 320_TT"/>
                <a:ea typeface="Yoon가변 윤고딕 320_TT"/>
              </a:rPr>
              <a:t>)</a:t>
            </a:r>
            <a:endParaRPr lang="en-US" altLang="ko-KR" sz="1100" kern="0">
              <a:latin typeface="Yoon가변 윤고딕 320_TT"/>
              <a:ea typeface="Yoon가변 윤고딕 320_TT"/>
            </a:endParaRPr>
          </a:p>
          <a:p>
            <a:pPr lvl="0" latinLnBrk="1">
              <a:lnSpc>
                <a:spcPts val="1800"/>
              </a:lnSpc>
              <a:spcBef>
                <a:spcPts val="200"/>
              </a:spcBef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9.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근로계약서 교부</a:t>
            </a:r>
            <a:endParaRPr lang="ko-KR" altLang="en-US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200"/>
              </a:lnSpc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    -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사업주는 근로계약을 체결함과 동시에 본 계약서를 사본하여 근로자의 교부요구와 관계없이</a:t>
            </a:r>
            <a:endParaRPr lang="ko-KR" altLang="en-US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200"/>
              </a:lnSpc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      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근로자에게 교부함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(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근로기준법 제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17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조 이행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)</a:t>
            </a:r>
            <a:endParaRPr lang="en-US" altLang="ko-KR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800"/>
              </a:lnSpc>
              <a:spcBef>
                <a:spcPts val="200"/>
              </a:spcBef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10.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근로계약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,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취업규칙 등의 성실한 이행의무</a:t>
            </a:r>
            <a:endParaRPr lang="ko-KR" altLang="en-US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200"/>
              </a:lnSpc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    -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사업주와 근로자는 각자가 근로계약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,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취업규칙</a:t>
            </a:r>
            <a:r>
              <a:rPr lang="en-US" altLang="ko-KR" sz="1300" kern="0">
                <a:latin typeface="Yoon가변 윤명조 330_TT"/>
                <a:ea typeface="Yoon가변 윤명조 330_TT"/>
              </a:rPr>
              <a:t>,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단체협약을 지키고 성실하게 이행하여야 함</a:t>
            </a:r>
            <a:endParaRPr lang="ko-KR" altLang="en-US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800"/>
              </a:lnSpc>
              <a:spcBef>
                <a:spcPts val="200"/>
              </a:spcBef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11.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그 밖의 사항</a:t>
            </a:r>
            <a:endParaRPr lang="ko-KR" altLang="en-US" sz="1300" kern="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200"/>
              </a:lnSpc>
              <a:defRPr/>
            </a:pPr>
            <a:r>
              <a:rPr lang="en-US" altLang="ko-KR" sz="1300" kern="0">
                <a:latin typeface="Yoon가변 윤명조 330_TT"/>
                <a:ea typeface="Yoon가변 윤명조 330_TT"/>
              </a:rPr>
              <a:t>    - </a:t>
            </a:r>
            <a:r>
              <a:rPr lang="ko-KR" altLang="en-US" sz="1300" kern="0">
                <a:latin typeface="Yoon가변 윤명조 330_TT"/>
                <a:ea typeface="Yoon가변 윤명조 330_TT"/>
              </a:rPr>
              <a:t>이 계약에 정함이 없는 사항은 근로관계법령에 따름</a:t>
            </a:r>
            <a:endParaRPr lang="en-US" altLang="ko-KR" sz="1300" kern="0">
              <a:latin typeface="Yoon가변 윤명조 330_TT"/>
              <a:ea typeface="Yoon가변 윤명조 330_TT"/>
            </a:endParaRPr>
          </a:p>
        </p:txBody>
      </p:sp>
    </p:spTree>
    <p:extLst>
      <p:ext uri="{BB962C8B-B14F-4D97-AF65-F5344CB8AC3E}">
        <p14:creationId xmlns:p14="http://schemas.microsoft.com/office/powerpoint/2010/main" val="197105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5DCA7D6-4D1A-46C1-95B1-8D6278BE7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/>
              <a:t>해고의 </a:t>
            </a:r>
            <a:r>
              <a:rPr lang="ko-KR" altLang="en-US" dirty="0" smtClean="0"/>
              <a:t>예고</a:t>
            </a:r>
            <a:endParaRPr lang="ko-KR" altLang="en-US" dirty="0"/>
          </a:p>
        </p:txBody>
      </p:sp>
      <p:sp>
        <p:nvSpPr>
          <p:cNvPr id="17" name="직사각형 17">
            <a:extLst>
              <a:ext uri="{FF2B5EF4-FFF2-40B4-BE49-F238E27FC236}">
                <a16:creationId xmlns:a16="http://schemas.microsoft.com/office/drawing/2014/main" id="{2B8533A6-04C8-4435-8A21-6507C06EDA4F}"/>
              </a:ext>
            </a:extLst>
          </p:cNvPr>
          <p:cNvSpPr/>
          <p:nvPr/>
        </p:nvSpPr>
        <p:spPr>
          <a:xfrm rot="10800000" flipH="1">
            <a:off x="1768665" y="1943486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B771126-0012-432C-9E48-252B375E83E3}"/>
              </a:ext>
            </a:extLst>
          </p:cNvPr>
          <p:cNvSpPr/>
          <p:nvPr/>
        </p:nvSpPr>
        <p:spPr>
          <a:xfrm rot="10800000" flipH="1">
            <a:off x="1117352" y="1943486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6266B89C-3A52-4474-BE23-5972E07BB2BC}"/>
              </a:ext>
            </a:extLst>
          </p:cNvPr>
          <p:cNvSpPr/>
          <p:nvPr/>
        </p:nvSpPr>
        <p:spPr>
          <a:xfrm>
            <a:off x="995669" y="2229704"/>
            <a:ext cx="7749358" cy="124343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655F9D-0070-45F1-B8F6-D78C1F48045E}"/>
              </a:ext>
            </a:extLst>
          </p:cNvPr>
          <p:cNvSpPr txBox="1"/>
          <p:nvPr/>
        </p:nvSpPr>
        <p:spPr>
          <a:xfrm>
            <a:off x="1683804" y="2371377"/>
            <a:ext cx="7064991" cy="1001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사용자는 근로자를 해고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경영상의 이유 포함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하려면 적어도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30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일전에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/>
            </a:r>
            <a:b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예고를 하여야 하고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30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 전에 예고를 하지 아니하였을 때에는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/>
            </a:r>
            <a:b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30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일분 이상의 통상임금을 지급하여야 한다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.</a:t>
            </a:r>
            <a:endParaRPr lang="en-US" altLang="ko-KR"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056D299-C4D5-4345-9B86-13F7C7D33089}"/>
              </a:ext>
            </a:extLst>
          </p:cNvPr>
          <p:cNvSpPr/>
          <p:nvPr/>
        </p:nvSpPr>
        <p:spPr>
          <a:xfrm>
            <a:off x="1677459" y="1910269"/>
            <a:ext cx="17315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>
                <a:solidFill>
                  <a:schemeClr val="bg1"/>
                </a:solidFill>
              </a:rPr>
              <a:t>근로기준법 제</a:t>
            </a:r>
            <a:r>
              <a:rPr lang="en-US" altLang="ko-KR" sz="1600">
                <a:solidFill>
                  <a:schemeClr val="bg1"/>
                </a:solidFill>
              </a:rPr>
              <a:t>26</a:t>
            </a:r>
            <a:r>
              <a:rPr lang="ko-KR" altLang="en-US" sz="1600">
                <a:solidFill>
                  <a:schemeClr val="bg1"/>
                </a:solidFill>
              </a:rPr>
              <a:t>조</a:t>
            </a: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534261F3-45F0-4B5F-A695-2247FFF93660}"/>
              </a:ext>
            </a:extLst>
          </p:cNvPr>
          <p:cNvSpPr/>
          <p:nvPr/>
        </p:nvSpPr>
        <p:spPr>
          <a:xfrm>
            <a:off x="484623" y="1928692"/>
            <a:ext cx="1088760" cy="10887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0C92ABDC-FAA3-4700-BF30-2240D7254C71}"/>
              </a:ext>
            </a:extLst>
          </p:cNvPr>
          <p:cNvSpPr/>
          <p:nvPr/>
        </p:nvSpPr>
        <p:spPr>
          <a:xfrm>
            <a:off x="575716" y="2019785"/>
            <a:ext cx="906575" cy="9065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24970265-5164-48E0-91A5-18BFA961532C}"/>
              </a:ext>
            </a:extLst>
          </p:cNvPr>
          <p:cNvSpPr/>
          <p:nvPr/>
        </p:nvSpPr>
        <p:spPr>
          <a:xfrm>
            <a:off x="803933" y="2238931"/>
            <a:ext cx="663343" cy="665266"/>
          </a:xfrm>
          <a:custGeom>
            <a:avLst/>
            <a:gdLst>
              <a:gd name="connsiteX0" fmla="*/ 306705 w 686203"/>
              <a:gd name="connsiteY0" fmla="*/ 0 h 676696"/>
              <a:gd name="connsiteX1" fmla="*/ 683107 w 686203"/>
              <a:gd name="connsiteY1" fmla="*/ 201525 h 676696"/>
              <a:gd name="connsiteX2" fmla="*/ 686203 w 686203"/>
              <a:gd name="connsiteY2" fmla="*/ 232237 h 676696"/>
              <a:gd name="connsiteX3" fmla="*/ 324268 w 686203"/>
              <a:gd name="connsiteY3" fmla="*/ 676316 h 676696"/>
              <a:gd name="connsiteX4" fmla="*/ 320504 w 686203"/>
              <a:gd name="connsiteY4" fmla="*/ 676696 h 676696"/>
              <a:gd name="connsiteX5" fmla="*/ 0 w 686203"/>
              <a:gd name="connsiteY5" fmla="*/ 455295 h 676696"/>
              <a:gd name="connsiteX6" fmla="*/ 306705 w 686203"/>
              <a:gd name="connsiteY6" fmla="*/ 0 h 676696"/>
              <a:gd name="connsiteX0" fmla="*/ 321945 w 686203"/>
              <a:gd name="connsiteY0" fmla="*/ 0 h 665266"/>
              <a:gd name="connsiteX1" fmla="*/ 683107 w 686203"/>
              <a:gd name="connsiteY1" fmla="*/ 190095 h 665266"/>
              <a:gd name="connsiteX2" fmla="*/ 686203 w 686203"/>
              <a:gd name="connsiteY2" fmla="*/ 220807 h 665266"/>
              <a:gd name="connsiteX3" fmla="*/ 324268 w 686203"/>
              <a:gd name="connsiteY3" fmla="*/ 664886 h 665266"/>
              <a:gd name="connsiteX4" fmla="*/ 320504 w 686203"/>
              <a:gd name="connsiteY4" fmla="*/ 665266 h 665266"/>
              <a:gd name="connsiteX5" fmla="*/ 0 w 686203"/>
              <a:gd name="connsiteY5" fmla="*/ 443865 h 665266"/>
              <a:gd name="connsiteX6" fmla="*/ 321945 w 686203"/>
              <a:gd name="connsiteY6" fmla="*/ 0 h 665266"/>
              <a:gd name="connsiteX0" fmla="*/ 299085 w 663343"/>
              <a:gd name="connsiteY0" fmla="*/ 0 h 665266"/>
              <a:gd name="connsiteX1" fmla="*/ 660247 w 663343"/>
              <a:gd name="connsiteY1" fmla="*/ 190095 h 665266"/>
              <a:gd name="connsiteX2" fmla="*/ 663343 w 663343"/>
              <a:gd name="connsiteY2" fmla="*/ 220807 h 665266"/>
              <a:gd name="connsiteX3" fmla="*/ 301408 w 663343"/>
              <a:gd name="connsiteY3" fmla="*/ 664886 h 665266"/>
              <a:gd name="connsiteX4" fmla="*/ 297644 w 663343"/>
              <a:gd name="connsiteY4" fmla="*/ 665266 h 665266"/>
              <a:gd name="connsiteX5" fmla="*/ 0 w 663343"/>
              <a:gd name="connsiteY5" fmla="*/ 457200 h 665266"/>
              <a:gd name="connsiteX6" fmla="*/ 299085 w 663343"/>
              <a:gd name="connsiteY6" fmla="*/ 0 h 665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3343" h="665266">
                <a:moveTo>
                  <a:pt x="299085" y="0"/>
                </a:moveTo>
                <a:lnTo>
                  <a:pt x="660247" y="190095"/>
                </a:lnTo>
                <a:lnTo>
                  <a:pt x="663343" y="220807"/>
                </a:lnTo>
                <a:cubicBezTo>
                  <a:pt x="663343" y="439858"/>
                  <a:pt x="507964" y="622619"/>
                  <a:pt x="301408" y="664886"/>
                </a:cubicBezTo>
                <a:lnTo>
                  <a:pt x="297644" y="665266"/>
                </a:lnTo>
                <a:lnTo>
                  <a:pt x="0" y="457200"/>
                </a:lnTo>
                <a:lnTo>
                  <a:pt x="299085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3A566343-F67E-4613-87D8-42CC880A5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318" y="2239889"/>
            <a:ext cx="568329" cy="463151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53653" y="1077173"/>
            <a:ext cx="8862059" cy="63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해고의 정당한 사유가 있더라도 근로자의 생계보호를 위해 </a:t>
            </a:r>
            <a:r>
              <a:rPr lang="en-US" altLang="ko-KR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30</a:t>
            </a:r>
            <a:r>
              <a:rPr lang="ko-KR" altLang="en-US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일 전 해고 예고하여야 하고</a:t>
            </a:r>
            <a:r>
              <a:rPr lang="en-US" altLang="ko-KR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,</a:t>
            </a:r>
            <a:br>
              <a:rPr lang="en-US" altLang="ko-KR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</a:br>
            <a:r>
              <a:rPr lang="ko-KR" altLang="en-US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해고예고 수당은 해고일 전까지</a:t>
            </a:r>
            <a:endParaRPr lang="ko-KR" altLang="en-US" spc="-100">
              <a:solidFill>
                <a:schemeClr val="accent2">
                  <a:lumMod val="75000"/>
                </a:schemeClr>
              </a:solidFill>
              <a:latin typeface="+mj-ea"/>
              <a:ea typeface="+mj-ea"/>
              <a:cs typeface="+mn-cs"/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D27897CE-0226-497B-AC69-72FDC79B141C}"/>
              </a:ext>
            </a:extLst>
          </p:cNvPr>
          <p:cNvGrpSpPr/>
          <p:nvPr/>
        </p:nvGrpSpPr>
        <p:grpSpPr>
          <a:xfrm>
            <a:off x="0" y="-12048"/>
            <a:ext cx="1231900" cy="307777"/>
            <a:chOff x="0" y="12228"/>
            <a:chExt cx="1231900" cy="307777"/>
          </a:xfrm>
        </p:grpSpPr>
        <p:sp>
          <p:nvSpPr>
            <p:cNvPr id="34" name="직사각형 17">
              <a:extLst>
                <a:ext uri="{FF2B5EF4-FFF2-40B4-BE49-F238E27FC236}">
                  <a16:creationId xmlns:a16="http://schemas.microsoft.com/office/drawing/2014/main" id="{4BAA456B-F44E-47FB-91A1-96C03E2E69CB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1DC55FC8-9D05-4C66-8390-F4581B08BA02}"/>
                </a:ext>
              </a:extLst>
            </p:cNvPr>
            <p:cNvSpPr/>
            <p:nvPr/>
          </p:nvSpPr>
          <p:spPr>
            <a:xfrm>
              <a:off x="58850" y="12228"/>
              <a:ext cx="87716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Ⅵ</a:t>
              </a:r>
              <a:r>
                <a:rPr lang="en-US" altLang="ko-KR" sz="1400" dirty="0">
                  <a:solidFill>
                    <a:schemeClr val="bg1"/>
                  </a:solidFill>
                </a:rPr>
                <a:t>.  </a:t>
              </a:r>
              <a:r>
                <a:rPr lang="ko-KR" altLang="en-US" sz="1400" dirty="0">
                  <a:solidFill>
                    <a:schemeClr val="bg1"/>
                  </a:solidFill>
                </a:rPr>
                <a:t>해 고</a:t>
              </a:r>
            </a:p>
          </p:txBody>
        </p:sp>
      </p:grpSp>
      <p:grpSp>
        <p:nvGrpSpPr>
          <p:cNvPr id="41" name="그룹 40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42" name="직각 삼각형 41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49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38" name="사각형: 둥근 모서리 46">
            <a:extLst>
              <a:ext uri="{FF2B5EF4-FFF2-40B4-BE49-F238E27FC236}">
                <a16:creationId xmlns:a16="http://schemas.microsoft.com/office/drawing/2014/main" id="{F5C0B192-9C7D-4A01-AC34-F2201F74FCEF}"/>
              </a:ext>
            </a:extLst>
          </p:cNvPr>
          <p:cNvSpPr/>
          <p:nvPr/>
        </p:nvSpPr>
        <p:spPr>
          <a:xfrm>
            <a:off x="1677458" y="5378842"/>
            <a:ext cx="6837891" cy="1196083"/>
          </a:xfrm>
          <a:prstGeom prst="roundRect">
            <a:avLst>
              <a:gd name="adj" fmla="val 9131"/>
            </a:avLst>
          </a:prstGeom>
          <a:solidFill>
            <a:srgbClr val="F7F7F7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사각형: 둥근 모서리 46">
            <a:extLst>
              <a:ext uri="{FF2B5EF4-FFF2-40B4-BE49-F238E27FC236}">
                <a16:creationId xmlns:a16="http://schemas.microsoft.com/office/drawing/2014/main" id="{F5C0B192-9C7D-4A01-AC34-F2201F74FCEF}"/>
              </a:ext>
            </a:extLst>
          </p:cNvPr>
          <p:cNvSpPr/>
          <p:nvPr/>
        </p:nvSpPr>
        <p:spPr>
          <a:xfrm>
            <a:off x="1677459" y="3718208"/>
            <a:ext cx="6837891" cy="1511235"/>
          </a:xfrm>
          <a:prstGeom prst="roundRect">
            <a:avLst>
              <a:gd name="adj" fmla="val 9131"/>
            </a:avLst>
          </a:prstGeom>
          <a:solidFill>
            <a:srgbClr val="F7F7F7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2329633" y="3958366"/>
            <a:ext cx="3813991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/>
          <p:cNvSpPr/>
          <p:nvPr/>
        </p:nvSpPr>
        <p:spPr>
          <a:xfrm>
            <a:off x="2329633" y="4377466"/>
            <a:ext cx="5547542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2329633" y="4796566"/>
            <a:ext cx="5623741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TextBox 47"/>
          <p:cNvSpPr txBox="1"/>
          <p:nvPr/>
        </p:nvSpPr>
        <p:spPr>
          <a:xfrm>
            <a:off x="2079932" y="3803824"/>
            <a:ext cx="6435418" cy="1328246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182563" lvl="0" indent="-182563">
              <a:lnSpc>
                <a:spcPct val="150000"/>
              </a:lnSpc>
              <a:buFont typeface="Arial"/>
              <a:buChar char="•"/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해고를 하고자 하는 날로부터 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30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일전 예고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marL="182563" lvl="0" indent="-182563">
              <a:lnSpc>
                <a:spcPct val="150000"/>
              </a:lnSpc>
              <a:buFont typeface="Arial"/>
              <a:buChar char="•"/>
              <a:defRPr/>
            </a:pP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30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일 전 예고를 하지 않은 경우 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30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일분 이상의 통상임금 지급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marL="182563" lvl="0" indent="-182563">
              <a:lnSpc>
                <a:spcPct val="150000"/>
              </a:lnSpc>
              <a:buFont typeface="Arial"/>
              <a:buChar char="•"/>
              <a:defRPr/>
            </a:pPr>
            <a:r>
              <a:rPr lang="ko-KR" altLang="en-US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해고예고를 하였다고 하여 해고의 정당성이 인정되는 것은 아님</a:t>
            </a:r>
            <a:endParaRPr lang="ko-KR" altLang="ko-KR" spc="-15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49" name="사각형: 둥근 위쪽 모서리 39">
            <a:extLst>
              <a:ext uri="{FF2B5EF4-FFF2-40B4-BE49-F238E27FC236}">
                <a16:creationId xmlns:a16="http://schemas.microsoft.com/office/drawing/2014/main" id="{9A6BE4E8-AD7C-4343-A44C-BF07536F5C6F}"/>
              </a:ext>
            </a:extLst>
          </p:cNvPr>
          <p:cNvSpPr/>
          <p:nvPr/>
        </p:nvSpPr>
        <p:spPr>
          <a:xfrm rot="16200000">
            <a:off x="805064" y="5545092"/>
            <a:ext cx="1220439" cy="839227"/>
          </a:xfrm>
          <a:prstGeom prst="round2SameRect">
            <a:avLst>
              <a:gd name="adj1" fmla="val 14315"/>
              <a:gd name="adj2" fmla="val 0"/>
            </a:avLst>
          </a:prstGeom>
          <a:solidFill>
            <a:srgbClr val="70AD47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사각형: 둥근 위쪽 모서리 2">
            <a:extLst>
              <a:ext uri="{FF2B5EF4-FFF2-40B4-BE49-F238E27FC236}">
                <a16:creationId xmlns:a16="http://schemas.microsoft.com/office/drawing/2014/main" id="{8BF5D8F0-003D-4275-963A-5AE7F7F1907E}"/>
              </a:ext>
            </a:extLst>
          </p:cNvPr>
          <p:cNvSpPr/>
          <p:nvPr/>
        </p:nvSpPr>
        <p:spPr>
          <a:xfrm rot="16200000">
            <a:off x="659666" y="4054212"/>
            <a:ext cx="1511234" cy="839227"/>
          </a:xfrm>
          <a:prstGeom prst="round2SameRect">
            <a:avLst>
              <a:gd name="adj1" fmla="val 14315"/>
              <a:gd name="adj2" fmla="val 0"/>
            </a:avLst>
          </a:prstGeom>
          <a:solidFill>
            <a:srgbClr val="70AD47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B477703-C654-4198-AA55-DBEB57567B43}"/>
              </a:ext>
            </a:extLst>
          </p:cNvPr>
          <p:cNvSpPr txBox="1"/>
          <p:nvPr/>
        </p:nvSpPr>
        <p:spPr>
          <a:xfrm>
            <a:off x="861659" y="4299217"/>
            <a:ext cx="1120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내용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F9224E5-E763-40F6-A06A-F78DB9C80B23}"/>
              </a:ext>
            </a:extLst>
          </p:cNvPr>
          <p:cNvSpPr txBox="1"/>
          <p:nvPr/>
        </p:nvSpPr>
        <p:spPr>
          <a:xfrm>
            <a:off x="861659" y="5780039"/>
            <a:ext cx="1120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chemeClr val="bg1"/>
                </a:solidFill>
                <a:latin typeface="+mj-ea"/>
                <a:ea typeface="+mj-ea"/>
              </a:rPr>
              <a:t>방법</a:t>
            </a:r>
          </a:p>
        </p:txBody>
      </p:sp>
      <p:sp>
        <p:nvSpPr>
          <p:cNvPr id="53" name="직사각형 52"/>
          <p:cNvSpPr/>
          <p:nvPr/>
        </p:nvSpPr>
        <p:spPr>
          <a:xfrm>
            <a:off x="2327300" y="5465516"/>
            <a:ext cx="5626074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직사각형 53"/>
          <p:cNvSpPr/>
          <p:nvPr/>
        </p:nvSpPr>
        <p:spPr>
          <a:xfrm>
            <a:off x="2327301" y="5884739"/>
            <a:ext cx="3591362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TextBox 54"/>
          <p:cNvSpPr txBox="1"/>
          <p:nvPr/>
        </p:nvSpPr>
        <p:spPr>
          <a:xfrm>
            <a:off x="2079929" y="5308220"/>
            <a:ext cx="6760523" cy="1281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lvl="0" indent="-182563">
              <a:lnSpc>
                <a:spcPct val="150000"/>
              </a:lnSpc>
              <a:buFont typeface="Arial"/>
              <a:buChar char="•"/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해고예고는 구두 등의 방법으로 하더라도 그 효력이 인정되나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</a:t>
            </a:r>
            <a:b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</a:b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서면 등으로 명확히 하는 것이 바람직함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lvl="0">
              <a:lnSpc>
                <a:spcPct val="150000"/>
              </a:lnSpc>
              <a:defRPr/>
            </a:pP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   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※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불확정 기한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조건부 예고는 무효</a:t>
            </a:r>
            <a:endParaRPr lang="ko-KR" altLang="en-US" sz="16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526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직사각형 85">
            <a:extLst>
              <a:ext uri="{FF2B5EF4-FFF2-40B4-BE49-F238E27FC236}">
                <a16:creationId xmlns:a16="http://schemas.microsoft.com/office/drawing/2014/main" id="{A1D0B301-533B-4E67-A679-7835E2644BAE}"/>
              </a:ext>
            </a:extLst>
          </p:cNvPr>
          <p:cNvSpPr/>
          <p:nvPr/>
        </p:nvSpPr>
        <p:spPr>
          <a:xfrm>
            <a:off x="0" y="3172632"/>
            <a:ext cx="9144000" cy="3502488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95DCA7D6-4D1A-46C1-95B1-8D6278BE7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/>
              <a:t>해고 예고의 예외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7423" y="1313947"/>
            <a:ext cx="8288389" cy="389123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lang="ko-KR" altLang="en-US" sz="2000" spc="-15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근로자가 계속 근로한 기간이 </a:t>
            </a:r>
            <a:r>
              <a:rPr lang="en-US" altLang="ko-KR" sz="2000" spc="-15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3</a:t>
            </a:r>
            <a:r>
              <a:rPr lang="ko-KR" altLang="en-US" sz="2000" spc="-15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개월 미만인 경우</a:t>
            </a:r>
            <a:endParaRPr lang="ko-KR" altLang="en-US" sz="2000" spc="-150">
              <a:solidFill>
                <a:schemeClr val="accent2">
                  <a:lumMod val="7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67423" y="1801202"/>
            <a:ext cx="8288389" cy="387643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lang="ko-KR" altLang="en-US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천재사변</a:t>
            </a:r>
            <a:r>
              <a:rPr lang="en-US" altLang="ko-KR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그밖의 부득이한 사유로 </a:t>
            </a:r>
            <a:r>
              <a:rPr lang="ko-KR" altLang="en-US" sz="2000" spc="-15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사업을 계속하는 것이 불가능한 경우</a:t>
            </a:r>
            <a:endParaRPr lang="ko-KR" altLang="en-US" sz="2000" spc="-150">
              <a:solidFill>
                <a:schemeClr val="accent2">
                  <a:lumMod val="7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67423" y="2288457"/>
            <a:ext cx="8288389" cy="707886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lang="ko-KR" altLang="en-US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근로자가</a:t>
            </a:r>
            <a:r>
              <a:rPr lang="ko-KR" altLang="en-US" sz="2000" spc="-15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 고의로 사업에 막대한 지장을 초래하거나 재산상 손해</a:t>
            </a:r>
            <a:r>
              <a:rPr lang="ko-KR" altLang="en-US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를 끼친 경우로서 </a:t>
            </a:r>
            <a:r>
              <a:rPr lang="ko-KR" altLang="en-US" sz="2000" spc="-15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고용노동부령으로 정하는 사유</a:t>
            </a:r>
            <a:r>
              <a:rPr lang="ko-KR" altLang="en-US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에 해당하는 경우</a:t>
            </a:r>
            <a:endParaRPr lang="ko-KR" altLang="en-US" sz="2000" spc="-15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5860" y="3334677"/>
            <a:ext cx="8288389" cy="3168993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182563" lvl="0" indent="-182563">
              <a:spcAft>
                <a:spcPts val="1000"/>
              </a:spcAft>
              <a:buFont typeface="Arial"/>
              <a:buChar char="•"/>
              <a:defRPr/>
            </a:pPr>
            <a:r>
              <a:rPr lang="ko-KR" altLang="en-US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납품업체로부터 금품이나 향응을 제공받고 불량품을 납품받아 생산차질을 가져온 경우</a:t>
            </a:r>
            <a:endParaRPr lang="ko-KR" altLang="en-US" sz="1600" spc="-15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marL="182563" lvl="0" indent="-182563">
              <a:spcAft>
                <a:spcPts val="1000"/>
              </a:spcAft>
              <a:buFont typeface="Arial"/>
              <a:buChar char="•"/>
              <a:defRPr/>
            </a:pPr>
            <a:r>
              <a:rPr lang="ko-KR" altLang="en-US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영업용 차량을 임의로 타인에게 대리운전하게 하여 교통사고를 일으킨 경우</a:t>
            </a:r>
            <a:endParaRPr lang="ko-KR" altLang="en-US" sz="1600" spc="-15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marL="182563" lvl="0" indent="-182563">
              <a:spcAft>
                <a:spcPts val="1000"/>
              </a:spcAft>
              <a:buFont typeface="Arial"/>
              <a:buChar char="•"/>
              <a:defRPr/>
            </a:pPr>
            <a:r>
              <a:rPr lang="ko-KR" altLang="en-US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사업의 기밀이나 그 밖의 정보를 경쟁관계에 있는 사업체 등에 제공하여 사업에 지장을 가져온 경우</a:t>
            </a:r>
            <a:endParaRPr lang="ko-KR" altLang="en-US" sz="1600" spc="-15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marL="182563" lvl="0" indent="-182563">
              <a:spcAft>
                <a:spcPts val="1000"/>
              </a:spcAft>
              <a:buFont typeface="Arial"/>
              <a:buChar char="•"/>
              <a:defRPr/>
            </a:pPr>
            <a:r>
              <a:rPr lang="ko-KR" altLang="en-US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허위사실을 날조하여 유포하거나 불법집단행동을 주도하여 사업에 막대한 지장을 가져온 경우 </a:t>
            </a:r>
            <a:endParaRPr lang="ko-KR" altLang="en-US" sz="1600" spc="-15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marL="182563" lvl="0" indent="-182563">
              <a:spcAft>
                <a:spcPts val="1000"/>
              </a:spcAft>
              <a:buFont typeface="Arial"/>
              <a:buChar char="•"/>
              <a:defRPr/>
            </a:pPr>
            <a:r>
              <a:rPr lang="ko-KR" altLang="en-US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영업용 차량 운송 수입의 부당 착복 등 직책을 이용한 공금 착복</a:t>
            </a:r>
            <a:r>
              <a:rPr lang="en-US" altLang="ko-KR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장기유용</a:t>
            </a:r>
            <a:r>
              <a:rPr lang="en-US" altLang="ko-KR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횡령</a:t>
            </a:r>
            <a:r>
              <a:rPr lang="en-US" altLang="ko-KR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·</a:t>
            </a:r>
            <a:r>
              <a:rPr lang="ko-KR" altLang="en-US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배임 등</a:t>
            </a:r>
            <a:endParaRPr lang="ko-KR" altLang="en-US" sz="1600" spc="-15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marL="182563" lvl="0" indent="-182563">
              <a:spcAft>
                <a:spcPts val="1000"/>
              </a:spcAft>
              <a:buFont typeface="Arial"/>
              <a:buChar char="•"/>
              <a:defRPr/>
            </a:pPr>
            <a:r>
              <a:rPr lang="ko-KR" altLang="en-US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인사</a:t>
            </a:r>
            <a:r>
              <a:rPr lang="en-US" altLang="ko-KR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·</a:t>
            </a:r>
            <a:r>
              <a:rPr lang="ko-KR" altLang="en-US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경리</a:t>
            </a:r>
            <a:r>
              <a:rPr lang="en-US" altLang="ko-KR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·</a:t>
            </a:r>
            <a:r>
              <a:rPr lang="ko-KR" altLang="en-US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회계담당직원이 근로자의 근무상황 실적을 조작하거나 허위서류등을 작성</a:t>
            </a:r>
            <a:r>
              <a:rPr lang="en-US" altLang="ko-KR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br>
              <a:rPr lang="en-US" altLang="ko-KR" sz="1600" spc="-15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rPr>
            </a:br>
            <a:r>
              <a:rPr lang="ko-KR" altLang="en-US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사업에 손해를 끼친 경우</a:t>
            </a:r>
            <a:endParaRPr lang="ko-KR" altLang="en-US" sz="1600" spc="-15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marL="182563" lvl="0" indent="-182563">
              <a:spcAft>
                <a:spcPts val="1000"/>
              </a:spcAft>
              <a:buFont typeface="Arial"/>
              <a:buChar char="•"/>
              <a:defRPr/>
            </a:pPr>
            <a:r>
              <a:rPr lang="ko-KR" altLang="en-US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사업장의 기물을 고의로 파손</a:t>
            </a:r>
            <a:endParaRPr lang="ko-KR" altLang="en-US" sz="1600" spc="-15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  <a:p>
            <a:pPr marL="182563" lvl="0" indent="-182563">
              <a:spcAft>
                <a:spcPts val="1000"/>
              </a:spcAft>
              <a:buFont typeface="Arial"/>
              <a:buChar char="•"/>
              <a:defRPr/>
            </a:pPr>
            <a:r>
              <a:rPr lang="ko-KR" altLang="en-US" sz="16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그밖의 사회통념상 고의로 막대한 지장을 가져오거나 손해를 끼쳤다 인정 된 경우 </a:t>
            </a:r>
            <a:endParaRPr lang="ko-KR" altLang="en-US" sz="1600" spc="-15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A7D83732-2CA2-4F6B-9D82-78F3524373CC}"/>
              </a:ext>
            </a:extLst>
          </p:cNvPr>
          <p:cNvGrpSpPr/>
          <p:nvPr/>
        </p:nvGrpSpPr>
        <p:grpSpPr>
          <a:xfrm>
            <a:off x="706980" y="3440680"/>
            <a:ext cx="129202" cy="129202"/>
            <a:chOff x="1420368" y="1688592"/>
            <a:chExt cx="243840" cy="243840"/>
          </a:xfrm>
        </p:grpSpPr>
        <p:sp>
          <p:nvSpPr>
            <p:cNvPr id="41" name="사각형: 둥근 모서리 40">
              <a:extLst>
                <a:ext uri="{FF2B5EF4-FFF2-40B4-BE49-F238E27FC236}">
                  <a16:creationId xmlns:a16="http://schemas.microsoft.com/office/drawing/2014/main" id="{2B2E61E5-6568-441D-9BDF-2FD531193B89}"/>
                </a:ext>
              </a:extLst>
            </p:cNvPr>
            <p:cNvSpPr/>
            <p:nvPr/>
          </p:nvSpPr>
          <p:spPr>
            <a:xfrm>
              <a:off x="1420368" y="1688592"/>
              <a:ext cx="243840" cy="24384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id="{7DEDF9C7-DF8D-4323-B657-3B0B7009C6A2}"/>
                </a:ext>
              </a:extLst>
            </p:cNvPr>
            <p:cNvGrpSpPr/>
            <p:nvPr/>
          </p:nvGrpSpPr>
          <p:grpSpPr>
            <a:xfrm>
              <a:off x="1465146" y="1735326"/>
              <a:ext cx="166489" cy="150371"/>
              <a:chOff x="1465146" y="1735326"/>
              <a:chExt cx="166489" cy="150371"/>
            </a:xfrm>
          </p:grpSpPr>
          <p:sp>
            <p:nvSpPr>
              <p:cNvPr id="43" name="화살표: 갈매기형 수장 42">
                <a:extLst>
                  <a:ext uri="{FF2B5EF4-FFF2-40B4-BE49-F238E27FC236}">
                    <a16:creationId xmlns:a16="http://schemas.microsoft.com/office/drawing/2014/main" id="{BB03DEFC-2E79-467B-A3B3-23AD9ED84643}"/>
                  </a:ext>
                </a:extLst>
              </p:cNvPr>
              <p:cNvSpPr/>
              <p:nvPr/>
            </p:nvSpPr>
            <p:spPr>
              <a:xfrm>
                <a:off x="1518285" y="1735326"/>
                <a:ext cx="113350" cy="150371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화살표: 오각형 43">
                <a:extLst>
                  <a:ext uri="{FF2B5EF4-FFF2-40B4-BE49-F238E27FC236}">
                    <a16:creationId xmlns:a16="http://schemas.microsoft.com/office/drawing/2014/main" id="{9C6D3FC9-7146-4F99-B8CC-ABDD7D260B87}"/>
                  </a:ext>
                </a:extLst>
              </p:cNvPr>
              <p:cNvSpPr/>
              <p:nvPr/>
            </p:nvSpPr>
            <p:spPr>
              <a:xfrm>
                <a:off x="1465146" y="1787417"/>
                <a:ext cx="120413" cy="46537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F3107992-4DA8-40A3-A156-0F792DC3B5AE}"/>
              </a:ext>
            </a:extLst>
          </p:cNvPr>
          <p:cNvGrpSpPr/>
          <p:nvPr/>
        </p:nvGrpSpPr>
        <p:grpSpPr>
          <a:xfrm>
            <a:off x="706980" y="3813158"/>
            <a:ext cx="129202" cy="129202"/>
            <a:chOff x="1420368" y="1688592"/>
            <a:chExt cx="243840" cy="243840"/>
          </a:xfrm>
        </p:grpSpPr>
        <p:sp>
          <p:nvSpPr>
            <p:cNvPr id="46" name="사각형: 둥근 모서리 45">
              <a:extLst>
                <a:ext uri="{FF2B5EF4-FFF2-40B4-BE49-F238E27FC236}">
                  <a16:creationId xmlns:a16="http://schemas.microsoft.com/office/drawing/2014/main" id="{9947682C-69D5-4AA4-85C4-2606A2508F15}"/>
                </a:ext>
              </a:extLst>
            </p:cNvPr>
            <p:cNvSpPr/>
            <p:nvPr/>
          </p:nvSpPr>
          <p:spPr>
            <a:xfrm>
              <a:off x="1420368" y="1688592"/>
              <a:ext cx="243840" cy="24384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AEAF77FD-74CC-4D9C-977E-7EBEEC30C5B4}"/>
                </a:ext>
              </a:extLst>
            </p:cNvPr>
            <p:cNvGrpSpPr/>
            <p:nvPr/>
          </p:nvGrpSpPr>
          <p:grpSpPr>
            <a:xfrm>
              <a:off x="1465146" y="1735326"/>
              <a:ext cx="166489" cy="150371"/>
              <a:chOff x="1465146" y="1735326"/>
              <a:chExt cx="166489" cy="150371"/>
            </a:xfrm>
          </p:grpSpPr>
          <p:sp>
            <p:nvSpPr>
              <p:cNvPr id="48" name="화살표: 갈매기형 수장 47">
                <a:extLst>
                  <a:ext uri="{FF2B5EF4-FFF2-40B4-BE49-F238E27FC236}">
                    <a16:creationId xmlns:a16="http://schemas.microsoft.com/office/drawing/2014/main" id="{41BA1864-739C-41AC-9F0C-3BA4A92C7E0F}"/>
                  </a:ext>
                </a:extLst>
              </p:cNvPr>
              <p:cNvSpPr/>
              <p:nvPr/>
            </p:nvSpPr>
            <p:spPr>
              <a:xfrm>
                <a:off x="1518285" y="1735326"/>
                <a:ext cx="113350" cy="150371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화살표: 오각형 48">
                <a:extLst>
                  <a:ext uri="{FF2B5EF4-FFF2-40B4-BE49-F238E27FC236}">
                    <a16:creationId xmlns:a16="http://schemas.microsoft.com/office/drawing/2014/main" id="{6973CB3B-C884-43F9-BB71-45A07591CAAE}"/>
                  </a:ext>
                </a:extLst>
              </p:cNvPr>
              <p:cNvSpPr/>
              <p:nvPr/>
            </p:nvSpPr>
            <p:spPr>
              <a:xfrm>
                <a:off x="1465146" y="1787417"/>
                <a:ext cx="120413" cy="46537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AAF6CBDB-D2ED-4C5B-86D8-B981E6C9B598}"/>
              </a:ext>
            </a:extLst>
          </p:cNvPr>
          <p:cNvGrpSpPr/>
          <p:nvPr/>
        </p:nvGrpSpPr>
        <p:grpSpPr>
          <a:xfrm>
            <a:off x="706980" y="4177013"/>
            <a:ext cx="129202" cy="129202"/>
            <a:chOff x="1420368" y="1688592"/>
            <a:chExt cx="243840" cy="243840"/>
          </a:xfrm>
        </p:grpSpPr>
        <p:sp>
          <p:nvSpPr>
            <p:cNvPr id="57" name="사각형: 둥근 모서리 56">
              <a:extLst>
                <a:ext uri="{FF2B5EF4-FFF2-40B4-BE49-F238E27FC236}">
                  <a16:creationId xmlns:a16="http://schemas.microsoft.com/office/drawing/2014/main" id="{223712E2-3120-4A08-A7E8-28BA8A4FD1CD}"/>
                </a:ext>
              </a:extLst>
            </p:cNvPr>
            <p:cNvSpPr/>
            <p:nvPr/>
          </p:nvSpPr>
          <p:spPr>
            <a:xfrm>
              <a:off x="1420368" y="1688592"/>
              <a:ext cx="243840" cy="24384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95F6DA09-EBA3-4E84-995B-9392B930FE47}"/>
                </a:ext>
              </a:extLst>
            </p:cNvPr>
            <p:cNvGrpSpPr/>
            <p:nvPr/>
          </p:nvGrpSpPr>
          <p:grpSpPr>
            <a:xfrm>
              <a:off x="1465146" y="1735326"/>
              <a:ext cx="166489" cy="150371"/>
              <a:chOff x="1465146" y="1735326"/>
              <a:chExt cx="166489" cy="150371"/>
            </a:xfrm>
          </p:grpSpPr>
          <p:sp>
            <p:nvSpPr>
              <p:cNvPr id="59" name="화살표: 갈매기형 수장 58">
                <a:extLst>
                  <a:ext uri="{FF2B5EF4-FFF2-40B4-BE49-F238E27FC236}">
                    <a16:creationId xmlns:a16="http://schemas.microsoft.com/office/drawing/2014/main" id="{32DF6E90-9302-41AC-A847-C32C118AC6A3}"/>
                  </a:ext>
                </a:extLst>
              </p:cNvPr>
              <p:cNvSpPr/>
              <p:nvPr/>
            </p:nvSpPr>
            <p:spPr>
              <a:xfrm>
                <a:off x="1518285" y="1735326"/>
                <a:ext cx="113350" cy="150371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화살표: 오각형 59">
                <a:extLst>
                  <a:ext uri="{FF2B5EF4-FFF2-40B4-BE49-F238E27FC236}">
                    <a16:creationId xmlns:a16="http://schemas.microsoft.com/office/drawing/2014/main" id="{64A2AF9C-F70B-4154-90CC-81FC2806C72E}"/>
                  </a:ext>
                </a:extLst>
              </p:cNvPr>
              <p:cNvSpPr/>
              <p:nvPr/>
            </p:nvSpPr>
            <p:spPr>
              <a:xfrm>
                <a:off x="1465146" y="1787417"/>
                <a:ext cx="120413" cy="46537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AD49A9BE-1039-4A8A-803A-CCDC4743EB7E}"/>
              </a:ext>
            </a:extLst>
          </p:cNvPr>
          <p:cNvGrpSpPr/>
          <p:nvPr/>
        </p:nvGrpSpPr>
        <p:grpSpPr>
          <a:xfrm>
            <a:off x="706980" y="4550579"/>
            <a:ext cx="129202" cy="129202"/>
            <a:chOff x="1420368" y="1688592"/>
            <a:chExt cx="243840" cy="243840"/>
          </a:xfrm>
        </p:grpSpPr>
        <p:sp>
          <p:nvSpPr>
            <p:cNvPr id="62" name="사각형: 둥근 모서리 61">
              <a:extLst>
                <a:ext uri="{FF2B5EF4-FFF2-40B4-BE49-F238E27FC236}">
                  <a16:creationId xmlns:a16="http://schemas.microsoft.com/office/drawing/2014/main" id="{D1528D54-4CB7-41C9-B53C-F233D18BB64C}"/>
                </a:ext>
              </a:extLst>
            </p:cNvPr>
            <p:cNvSpPr/>
            <p:nvPr/>
          </p:nvSpPr>
          <p:spPr>
            <a:xfrm>
              <a:off x="1420368" y="1688592"/>
              <a:ext cx="243840" cy="24384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3" name="그룹 62">
              <a:extLst>
                <a:ext uri="{FF2B5EF4-FFF2-40B4-BE49-F238E27FC236}">
                  <a16:creationId xmlns:a16="http://schemas.microsoft.com/office/drawing/2014/main" id="{BF48E3A0-B1F6-40EF-AE40-43360E084593}"/>
                </a:ext>
              </a:extLst>
            </p:cNvPr>
            <p:cNvGrpSpPr/>
            <p:nvPr/>
          </p:nvGrpSpPr>
          <p:grpSpPr>
            <a:xfrm>
              <a:off x="1465146" y="1735326"/>
              <a:ext cx="166489" cy="150371"/>
              <a:chOff x="1465146" y="1735326"/>
              <a:chExt cx="166489" cy="150371"/>
            </a:xfrm>
          </p:grpSpPr>
          <p:sp>
            <p:nvSpPr>
              <p:cNvPr id="64" name="화살표: 갈매기형 수장 63">
                <a:extLst>
                  <a:ext uri="{FF2B5EF4-FFF2-40B4-BE49-F238E27FC236}">
                    <a16:creationId xmlns:a16="http://schemas.microsoft.com/office/drawing/2014/main" id="{051A43CE-21D6-4F1F-AC00-20E1FF817AF2}"/>
                  </a:ext>
                </a:extLst>
              </p:cNvPr>
              <p:cNvSpPr/>
              <p:nvPr/>
            </p:nvSpPr>
            <p:spPr>
              <a:xfrm>
                <a:off x="1518285" y="1735326"/>
                <a:ext cx="113350" cy="150371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화살표: 오각형 64">
                <a:extLst>
                  <a:ext uri="{FF2B5EF4-FFF2-40B4-BE49-F238E27FC236}">
                    <a16:creationId xmlns:a16="http://schemas.microsoft.com/office/drawing/2014/main" id="{84E8BF34-E5BA-42EE-B8B6-FEACD695380A}"/>
                  </a:ext>
                </a:extLst>
              </p:cNvPr>
              <p:cNvSpPr/>
              <p:nvPr/>
            </p:nvSpPr>
            <p:spPr>
              <a:xfrm>
                <a:off x="1465146" y="1787417"/>
                <a:ext cx="120413" cy="46537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94BFC2BD-6B7E-4287-8087-0EAE1C3AAEA8}"/>
              </a:ext>
            </a:extLst>
          </p:cNvPr>
          <p:cNvGrpSpPr/>
          <p:nvPr/>
        </p:nvGrpSpPr>
        <p:grpSpPr>
          <a:xfrm>
            <a:off x="706980" y="4914434"/>
            <a:ext cx="129202" cy="129202"/>
            <a:chOff x="1420368" y="1688592"/>
            <a:chExt cx="243840" cy="243840"/>
          </a:xfrm>
        </p:grpSpPr>
        <p:sp>
          <p:nvSpPr>
            <p:cNvPr id="67" name="사각형: 둥근 모서리 66">
              <a:extLst>
                <a:ext uri="{FF2B5EF4-FFF2-40B4-BE49-F238E27FC236}">
                  <a16:creationId xmlns:a16="http://schemas.microsoft.com/office/drawing/2014/main" id="{3DD663BD-FC75-4077-84E9-F05D57E8D3A3}"/>
                </a:ext>
              </a:extLst>
            </p:cNvPr>
            <p:cNvSpPr/>
            <p:nvPr/>
          </p:nvSpPr>
          <p:spPr>
            <a:xfrm>
              <a:off x="1420368" y="1688592"/>
              <a:ext cx="243840" cy="24384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244E7B99-47AB-48D6-B05B-D29F9660D50F}"/>
                </a:ext>
              </a:extLst>
            </p:cNvPr>
            <p:cNvGrpSpPr/>
            <p:nvPr/>
          </p:nvGrpSpPr>
          <p:grpSpPr>
            <a:xfrm>
              <a:off x="1465146" y="1735326"/>
              <a:ext cx="166489" cy="150371"/>
              <a:chOff x="1465146" y="1735326"/>
              <a:chExt cx="166489" cy="150371"/>
            </a:xfrm>
          </p:grpSpPr>
          <p:sp>
            <p:nvSpPr>
              <p:cNvPr id="69" name="화살표: 갈매기형 수장 68">
                <a:extLst>
                  <a:ext uri="{FF2B5EF4-FFF2-40B4-BE49-F238E27FC236}">
                    <a16:creationId xmlns:a16="http://schemas.microsoft.com/office/drawing/2014/main" id="{24BFA215-4107-473A-AD37-5F3118A7B0FF}"/>
                  </a:ext>
                </a:extLst>
              </p:cNvPr>
              <p:cNvSpPr/>
              <p:nvPr/>
            </p:nvSpPr>
            <p:spPr>
              <a:xfrm>
                <a:off x="1518285" y="1735326"/>
                <a:ext cx="113350" cy="150371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화살표: 오각형 69">
                <a:extLst>
                  <a:ext uri="{FF2B5EF4-FFF2-40B4-BE49-F238E27FC236}">
                    <a16:creationId xmlns:a16="http://schemas.microsoft.com/office/drawing/2014/main" id="{A13E28D5-18F7-4037-93EF-AC233A66410B}"/>
                  </a:ext>
                </a:extLst>
              </p:cNvPr>
              <p:cNvSpPr/>
              <p:nvPr/>
            </p:nvSpPr>
            <p:spPr>
              <a:xfrm>
                <a:off x="1465146" y="1787417"/>
                <a:ext cx="120413" cy="46537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C3BB007F-789B-4151-B0CE-430B01C0C1D5}"/>
              </a:ext>
            </a:extLst>
          </p:cNvPr>
          <p:cNvGrpSpPr/>
          <p:nvPr/>
        </p:nvGrpSpPr>
        <p:grpSpPr>
          <a:xfrm>
            <a:off x="706980" y="5295150"/>
            <a:ext cx="129202" cy="129202"/>
            <a:chOff x="1420368" y="1688592"/>
            <a:chExt cx="243840" cy="243840"/>
          </a:xfrm>
        </p:grpSpPr>
        <p:sp>
          <p:nvSpPr>
            <p:cNvPr id="72" name="사각형: 둥근 모서리 71">
              <a:extLst>
                <a:ext uri="{FF2B5EF4-FFF2-40B4-BE49-F238E27FC236}">
                  <a16:creationId xmlns:a16="http://schemas.microsoft.com/office/drawing/2014/main" id="{73DEDA8A-7BE7-46DD-9941-A29777E1E79A}"/>
                </a:ext>
              </a:extLst>
            </p:cNvPr>
            <p:cNvSpPr/>
            <p:nvPr/>
          </p:nvSpPr>
          <p:spPr>
            <a:xfrm>
              <a:off x="1420368" y="1688592"/>
              <a:ext cx="243840" cy="24384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id="{6D36FBFA-1BB4-4B50-B261-FF6E7A476480}"/>
                </a:ext>
              </a:extLst>
            </p:cNvPr>
            <p:cNvGrpSpPr/>
            <p:nvPr/>
          </p:nvGrpSpPr>
          <p:grpSpPr>
            <a:xfrm>
              <a:off x="1465146" y="1735326"/>
              <a:ext cx="166489" cy="150371"/>
              <a:chOff x="1465146" y="1735326"/>
              <a:chExt cx="166489" cy="150371"/>
            </a:xfrm>
          </p:grpSpPr>
          <p:sp>
            <p:nvSpPr>
              <p:cNvPr id="74" name="화살표: 갈매기형 수장 73">
                <a:extLst>
                  <a:ext uri="{FF2B5EF4-FFF2-40B4-BE49-F238E27FC236}">
                    <a16:creationId xmlns:a16="http://schemas.microsoft.com/office/drawing/2014/main" id="{9D41D9DA-0B51-4F34-9F7F-1018C42A8148}"/>
                  </a:ext>
                </a:extLst>
              </p:cNvPr>
              <p:cNvSpPr/>
              <p:nvPr/>
            </p:nvSpPr>
            <p:spPr>
              <a:xfrm>
                <a:off x="1518285" y="1735326"/>
                <a:ext cx="113350" cy="150371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5" name="화살표: 오각형 74">
                <a:extLst>
                  <a:ext uri="{FF2B5EF4-FFF2-40B4-BE49-F238E27FC236}">
                    <a16:creationId xmlns:a16="http://schemas.microsoft.com/office/drawing/2014/main" id="{88D9D65E-9FD1-4769-B1E4-656FFA74FC90}"/>
                  </a:ext>
                </a:extLst>
              </p:cNvPr>
              <p:cNvSpPr/>
              <p:nvPr/>
            </p:nvSpPr>
            <p:spPr>
              <a:xfrm>
                <a:off x="1465146" y="1787417"/>
                <a:ext cx="120413" cy="46537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395DEEC1-90F4-46BC-A74A-9D15BC04B49F}"/>
              </a:ext>
            </a:extLst>
          </p:cNvPr>
          <p:cNvGrpSpPr/>
          <p:nvPr/>
        </p:nvGrpSpPr>
        <p:grpSpPr>
          <a:xfrm>
            <a:off x="706980" y="5900846"/>
            <a:ext cx="129202" cy="129202"/>
            <a:chOff x="1420368" y="1688592"/>
            <a:chExt cx="243840" cy="243840"/>
          </a:xfrm>
        </p:grpSpPr>
        <p:sp>
          <p:nvSpPr>
            <p:cNvPr id="77" name="사각형: 둥근 모서리 76">
              <a:extLst>
                <a:ext uri="{FF2B5EF4-FFF2-40B4-BE49-F238E27FC236}">
                  <a16:creationId xmlns:a16="http://schemas.microsoft.com/office/drawing/2014/main" id="{6E67AB2B-2CB4-4E4E-BE9C-19766F7C1BCA}"/>
                </a:ext>
              </a:extLst>
            </p:cNvPr>
            <p:cNvSpPr/>
            <p:nvPr/>
          </p:nvSpPr>
          <p:spPr>
            <a:xfrm>
              <a:off x="1420368" y="1688592"/>
              <a:ext cx="243840" cy="24384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8" name="그룹 77">
              <a:extLst>
                <a:ext uri="{FF2B5EF4-FFF2-40B4-BE49-F238E27FC236}">
                  <a16:creationId xmlns:a16="http://schemas.microsoft.com/office/drawing/2014/main" id="{CB3109C8-16F1-4F5C-9B7A-1DDED6D0E069}"/>
                </a:ext>
              </a:extLst>
            </p:cNvPr>
            <p:cNvGrpSpPr/>
            <p:nvPr/>
          </p:nvGrpSpPr>
          <p:grpSpPr>
            <a:xfrm>
              <a:off x="1465146" y="1735326"/>
              <a:ext cx="166489" cy="150371"/>
              <a:chOff x="1465146" y="1735326"/>
              <a:chExt cx="166489" cy="150371"/>
            </a:xfrm>
          </p:grpSpPr>
          <p:sp>
            <p:nvSpPr>
              <p:cNvPr id="79" name="화살표: 갈매기형 수장 78">
                <a:extLst>
                  <a:ext uri="{FF2B5EF4-FFF2-40B4-BE49-F238E27FC236}">
                    <a16:creationId xmlns:a16="http://schemas.microsoft.com/office/drawing/2014/main" id="{9683AC7C-BC10-4AC7-857F-D58C2427B3C0}"/>
                  </a:ext>
                </a:extLst>
              </p:cNvPr>
              <p:cNvSpPr/>
              <p:nvPr/>
            </p:nvSpPr>
            <p:spPr>
              <a:xfrm>
                <a:off x="1518285" y="1735326"/>
                <a:ext cx="113350" cy="150371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화살표: 오각형 79">
                <a:extLst>
                  <a:ext uri="{FF2B5EF4-FFF2-40B4-BE49-F238E27FC236}">
                    <a16:creationId xmlns:a16="http://schemas.microsoft.com/office/drawing/2014/main" id="{4A6D549B-EC2E-4813-8019-646B4A89EB03}"/>
                  </a:ext>
                </a:extLst>
              </p:cNvPr>
              <p:cNvSpPr/>
              <p:nvPr/>
            </p:nvSpPr>
            <p:spPr>
              <a:xfrm>
                <a:off x="1465146" y="1787417"/>
                <a:ext cx="120413" cy="46537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D16E3D91-C26E-45CC-B92F-71CBB679094E}"/>
              </a:ext>
            </a:extLst>
          </p:cNvPr>
          <p:cNvGrpSpPr/>
          <p:nvPr/>
        </p:nvGrpSpPr>
        <p:grpSpPr>
          <a:xfrm>
            <a:off x="706980" y="6272037"/>
            <a:ext cx="129202" cy="129202"/>
            <a:chOff x="1420368" y="1688592"/>
            <a:chExt cx="243840" cy="243840"/>
          </a:xfrm>
        </p:grpSpPr>
        <p:sp>
          <p:nvSpPr>
            <p:cNvPr id="82" name="사각형: 둥근 모서리 81">
              <a:extLst>
                <a:ext uri="{FF2B5EF4-FFF2-40B4-BE49-F238E27FC236}">
                  <a16:creationId xmlns:a16="http://schemas.microsoft.com/office/drawing/2014/main" id="{9A8BF8A8-8811-48DA-98B1-A8622D8B0CE4}"/>
                </a:ext>
              </a:extLst>
            </p:cNvPr>
            <p:cNvSpPr/>
            <p:nvPr/>
          </p:nvSpPr>
          <p:spPr>
            <a:xfrm>
              <a:off x="1420368" y="1688592"/>
              <a:ext cx="243840" cy="24384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id="{D3CF7553-CAD5-427B-9E23-60777FAC4B61}"/>
                </a:ext>
              </a:extLst>
            </p:cNvPr>
            <p:cNvGrpSpPr/>
            <p:nvPr/>
          </p:nvGrpSpPr>
          <p:grpSpPr>
            <a:xfrm>
              <a:off x="1465146" y="1735326"/>
              <a:ext cx="166489" cy="150371"/>
              <a:chOff x="1465146" y="1735326"/>
              <a:chExt cx="166489" cy="150371"/>
            </a:xfrm>
          </p:grpSpPr>
          <p:sp>
            <p:nvSpPr>
              <p:cNvPr id="84" name="화살표: 갈매기형 수장 83">
                <a:extLst>
                  <a:ext uri="{FF2B5EF4-FFF2-40B4-BE49-F238E27FC236}">
                    <a16:creationId xmlns:a16="http://schemas.microsoft.com/office/drawing/2014/main" id="{3FD69F56-8968-4BAF-8CE5-12D0B78E52E4}"/>
                  </a:ext>
                </a:extLst>
              </p:cNvPr>
              <p:cNvSpPr/>
              <p:nvPr/>
            </p:nvSpPr>
            <p:spPr>
              <a:xfrm>
                <a:off x="1518285" y="1735326"/>
                <a:ext cx="113350" cy="150371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화살표: 오각형 84">
                <a:extLst>
                  <a:ext uri="{FF2B5EF4-FFF2-40B4-BE49-F238E27FC236}">
                    <a16:creationId xmlns:a16="http://schemas.microsoft.com/office/drawing/2014/main" id="{02A0EF0B-928A-406C-9FB4-DA667B1EBCA3}"/>
                  </a:ext>
                </a:extLst>
              </p:cNvPr>
              <p:cNvSpPr/>
              <p:nvPr/>
            </p:nvSpPr>
            <p:spPr>
              <a:xfrm>
                <a:off x="1465146" y="1787417"/>
                <a:ext cx="120413" cy="46537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89" name="사각형: 둥근 모서리 88">
            <a:extLst>
              <a:ext uri="{FF2B5EF4-FFF2-40B4-BE49-F238E27FC236}">
                <a16:creationId xmlns:a16="http://schemas.microsoft.com/office/drawing/2014/main" id="{4CF8A26D-9A88-4F7B-8E23-1F379045AB13}"/>
              </a:ext>
            </a:extLst>
          </p:cNvPr>
          <p:cNvSpPr/>
          <p:nvPr/>
        </p:nvSpPr>
        <p:spPr>
          <a:xfrm>
            <a:off x="402645" y="1393670"/>
            <a:ext cx="258404" cy="25840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/>
              <a:t>1</a:t>
            </a:r>
            <a:endParaRPr lang="ko-KR" altLang="en-US"/>
          </a:p>
        </p:txBody>
      </p:sp>
      <p:sp>
        <p:nvSpPr>
          <p:cNvPr id="93" name="사각형: 둥근 모서리 92">
            <a:extLst>
              <a:ext uri="{FF2B5EF4-FFF2-40B4-BE49-F238E27FC236}">
                <a16:creationId xmlns:a16="http://schemas.microsoft.com/office/drawing/2014/main" id="{8A0AB1ED-E128-4D57-BA9A-02BEABA8B43E}"/>
              </a:ext>
            </a:extLst>
          </p:cNvPr>
          <p:cNvSpPr/>
          <p:nvPr/>
        </p:nvSpPr>
        <p:spPr>
          <a:xfrm>
            <a:off x="402645" y="1872069"/>
            <a:ext cx="258404" cy="25840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/>
              <a:t>2</a:t>
            </a:r>
            <a:endParaRPr lang="ko-KR" altLang="en-US"/>
          </a:p>
        </p:txBody>
      </p:sp>
      <p:sp>
        <p:nvSpPr>
          <p:cNvPr id="94" name="사각형: 둥근 모서리 93">
            <a:extLst>
              <a:ext uri="{FF2B5EF4-FFF2-40B4-BE49-F238E27FC236}">
                <a16:creationId xmlns:a16="http://schemas.microsoft.com/office/drawing/2014/main" id="{41B9D64C-4FBD-4ADB-93A0-03A9A2A48362}"/>
              </a:ext>
            </a:extLst>
          </p:cNvPr>
          <p:cNvSpPr/>
          <p:nvPr/>
        </p:nvSpPr>
        <p:spPr>
          <a:xfrm>
            <a:off x="402645" y="2363357"/>
            <a:ext cx="258404" cy="25840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/>
              <a:t>3</a:t>
            </a:r>
            <a:endParaRPr lang="ko-KR" altLang="en-US"/>
          </a:p>
        </p:txBody>
      </p:sp>
      <p:sp>
        <p:nvSpPr>
          <p:cNvPr id="87" name="Slide Number Placeholder 5">
            <a:extLst>
              <a:ext uri="{FF2B5EF4-FFF2-40B4-BE49-F238E27FC236}">
                <a16:creationId xmlns:a16="http://schemas.microsoft.com/office/drawing/2014/main" id="{42B12D6A-5467-4A59-9972-BC18EFE3B8A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93741" y="6580823"/>
            <a:ext cx="4502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fld id="{C282C9E2-717B-4897-B27B-3CD08C879F39}" type="slidenum">
              <a:rPr lang="ko-KR" altLang="en-US" smtClean="0"/>
              <a:pPr/>
              <a:t>50</a:t>
            </a:fld>
            <a:endParaRPr lang="ko-KR" altLang="en-US"/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D27897CE-0226-497B-AC69-72FDC79B141C}"/>
              </a:ext>
            </a:extLst>
          </p:cNvPr>
          <p:cNvGrpSpPr/>
          <p:nvPr/>
        </p:nvGrpSpPr>
        <p:grpSpPr>
          <a:xfrm>
            <a:off x="0" y="-12048"/>
            <a:ext cx="1231900" cy="307777"/>
            <a:chOff x="0" y="12228"/>
            <a:chExt cx="1231900" cy="307777"/>
          </a:xfrm>
        </p:grpSpPr>
        <p:sp>
          <p:nvSpPr>
            <p:cNvPr id="53" name="직사각형 17">
              <a:extLst>
                <a:ext uri="{FF2B5EF4-FFF2-40B4-BE49-F238E27FC236}">
                  <a16:creationId xmlns:a16="http://schemas.microsoft.com/office/drawing/2014/main" id="{4BAA456B-F44E-47FB-91A1-96C03E2E69CB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1DC55FC8-9D05-4C66-8390-F4581B08BA02}"/>
                </a:ext>
              </a:extLst>
            </p:cNvPr>
            <p:cNvSpPr/>
            <p:nvPr/>
          </p:nvSpPr>
          <p:spPr>
            <a:xfrm>
              <a:off x="58850" y="12228"/>
              <a:ext cx="87716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Ⅵ</a:t>
              </a:r>
              <a:r>
                <a:rPr lang="en-US" altLang="ko-KR" sz="1400" dirty="0">
                  <a:solidFill>
                    <a:schemeClr val="bg1"/>
                  </a:solidFill>
                </a:rPr>
                <a:t>.  </a:t>
              </a:r>
              <a:r>
                <a:rPr lang="ko-KR" altLang="en-US" sz="1400" dirty="0">
                  <a:solidFill>
                    <a:schemeClr val="bg1"/>
                  </a:solidFill>
                </a:rPr>
                <a:t>해 고</a:t>
              </a:r>
            </a:p>
          </p:txBody>
        </p:sp>
      </p:grpSp>
      <p:grpSp>
        <p:nvGrpSpPr>
          <p:cNvPr id="55" name="그룹 54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88" name="직각 삼각형 87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50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07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77969BB3-BA47-4370-AEE1-CB084115631F}"/>
              </a:ext>
            </a:extLst>
          </p:cNvPr>
          <p:cNvSpPr/>
          <p:nvPr/>
        </p:nvSpPr>
        <p:spPr>
          <a:xfrm>
            <a:off x="306591" y="3897834"/>
            <a:ext cx="8109781" cy="1172356"/>
          </a:xfrm>
          <a:prstGeom prst="roundRect">
            <a:avLst>
              <a:gd name="adj" fmla="val 5956"/>
            </a:avLst>
          </a:prstGeom>
          <a:solidFill>
            <a:srgbClr val="E2F1FE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24"/>
          <p:cNvGrpSpPr/>
          <p:nvPr/>
        </p:nvGrpSpPr>
        <p:grpSpPr>
          <a:xfrm rot="0">
            <a:off x="306592" y="5219159"/>
            <a:ext cx="8109782" cy="1285983"/>
            <a:chOff x="306592" y="1751361"/>
            <a:chExt cx="8109782" cy="1285983"/>
          </a:xfrm>
        </p:grpSpPr>
        <p:sp>
          <p:nvSpPr>
            <p:cNvPr id="26" name="TextBox 25"/>
            <p:cNvSpPr txBox="1"/>
            <p:nvPr/>
          </p:nvSpPr>
          <p:spPr>
            <a:xfrm>
              <a:off x="1091692" y="1799518"/>
              <a:ext cx="702818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latinLnBrk="1">
                <a:defRPr/>
              </a:pP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시급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 10,320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원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, 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월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(4h)·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수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(7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h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)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·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금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(7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h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) 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근로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, 4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주간 소정근로일수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(20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일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)</a:t>
              </a:r>
              <a:endPara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endParaRPr>
            </a:p>
          </p:txBody>
        </p:sp>
        <p:sp>
          <p:nvSpPr>
            <p:cNvPr id="27" name="사각형: 둥근 모서리 26"/>
            <p:cNvSpPr/>
            <p:nvPr/>
          </p:nvSpPr>
          <p:spPr>
            <a:xfrm>
              <a:off x="306592" y="1795505"/>
              <a:ext cx="734808" cy="350268"/>
            </a:xfrm>
            <a:prstGeom prst="roundRect">
              <a:avLst>
                <a:gd name="adj" fmla="val 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r>
                <a:rPr lang="ko-KR" altLang="en-US"/>
                <a:t>요건</a:t>
              </a:r>
              <a:endParaRPr lang="ko-KR" altLang="en-US"/>
            </a:p>
          </p:txBody>
        </p:sp>
        <p:sp>
          <p:nvSpPr>
            <p:cNvPr id="28" name="사각형: 둥근 모서리 27"/>
            <p:cNvSpPr/>
            <p:nvPr/>
          </p:nvSpPr>
          <p:spPr>
            <a:xfrm>
              <a:off x="306592" y="2246949"/>
              <a:ext cx="734808" cy="749346"/>
            </a:xfrm>
            <a:prstGeom prst="roundRect">
              <a:avLst>
                <a:gd name="adj" fmla="val 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r>
                <a:rPr lang="ko-KR" altLang="en-US"/>
                <a:t>산정</a:t>
              </a:r>
              <a:br>
                <a:rPr lang="en-US" altLang="ko-KR"/>
              </a:br>
              <a:r>
                <a:rPr lang="ko-KR" altLang="en-US"/>
                <a:t>예시</a:t>
              </a:r>
              <a:endParaRPr lang="ko-KR" alt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091692" y="2264852"/>
              <a:ext cx="6619748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 latinLnBrk="1">
                <a:defRPr/>
              </a:pPr>
              <a:r>
                <a:rPr lang="ko-KR" altLang="en-US">
                  <a:solidFill>
                    <a:srgbClr val="177841"/>
                  </a:solidFill>
                  <a:latin typeface="+mj-ea"/>
                  <a:ea typeface="+mj-ea"/>
                  <a:cs typeface="+mn-cs"/>
                </a:rPr>
                <a:t>통상일급</a:t>
              </a:r>
              <a:r>
                <a:rPr lang="en-US" altLang="ko-KR">
                  <a:solidFill>
                    <a:srgbClr val="177841"/>
                  </a:solidFill>
                  <a:latin typeface="+mj-ea"/>
                  <a:ea typeface="+mj-ea"/>
                  <a:cs typeface="+mn-cs"/>
                </a:rPr>
                <a:t>(37,152</a:t>
              </a:r>
              <a:r>
                <a:rPr lang="ko-KR" altLang="en-US">
                  <a:solidFill>
                    <a:srgbClr val="177841"/>
                  </a:solidFill>
                  <a:latin typeface="+mj-ea"/>
                  <a:ea typeface="+mj-ea"/>
                  <a:cs typeface="+mn-cs"/>
                </a:rPr>
                <a:t>원</a:t>
              </a:r>
              <a:r>
                <a:rPr lang="en-US" altLang="ko-KR">
                  <a:solidFill>
                    <a:srgbClr val="177841"/>
                  </a:solidFill>
                  <a:latin typeface="+mj-ea"/>
                  <a:ea typeface="+mj-ea"/>
                  <a:cs typeface="+mn-cs"/>
                </a:rPr>
                <a:t>) 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= 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10,320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원 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× 3.6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시간 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[ (18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시간*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4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주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)/(20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일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)]</a:t>
              </a:r>
              <a:endPara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endParaRPr>
            </a:p>
          </p:txBody>
        </p:sp>
        <p:cxnSp>
          <p:nvCxnSpPr>
            <p:cNvPr id="32" name="직선 연결선 31"/>
            <p:cNvCxnSpPr/>
            <p:nvPr/>
          </p:nvCxnSpPr>
          <p:spPr>
            <a:xfrm>
              <a:off x="306592" y="1751361"/>
              <a:ext cx="810978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직선 연결선 32"/>
            <p:cNvCxnSpPr/>
            <p:nvPr/>
          </p:nvCxnSpPr>
          <p:spPr>
            <a:xfrm>
              <a:off x="306592" y="2195861"/>
              <a:ext cx="810978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연결선 33"/>
            <p:cNvCxnSpPr/>
            <p:nvPr/>
          </p:nvCxnSpPr>
          <p:spPr>
            <a:xfrm>
              <a:off x="306592" y="3037344"/>
              <a:ext cx="810978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1091692" y="2626962"/>
              <a:ext cx="4905248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 latinLnBrk="1">
                <a:defRPr/>
              </a:pPr>
              <a:r>
                <a:rPr lang="ko-KR" altLang="en-US">
                  <a:solidFill>
                    <a:srgbClr val="177841"/>
                  </a:solidFill>
                  <a:latin typeface="+mj-ea"/>
                  <a:ea typeface="+mj-ea"/>
                  <a:cs typeface="+mn-cs"/>
                </a:rPr>
                <a:t>해고예고수당</a:t>
              </a:r>
              <a:r>
                <a:rPr lang="en-US" altLang="ko-KR">
                  <a:solidFill>
                    <a:srgbClr val="177841"/>
                  </a:solidFill>
                  <a:latin typeface="+mj-ea"/>
                  <a:ea typeface="+mj-ea"/>
                  <a:cs typeface="+mn-cs"/>
                </a:rPr>
                <a:t>(1,114,560</a:t>
              </a:r>
              <a:r>
                <a:rPr lang="ko-KR" altLang="en-US">
                  <a:solidFill>
                    <a:srgbClr val="177841"/>
                  </a:solidFill>
                  <a:latin typeface="+mj-ea"/>
                  <a:ea typeface="+mj-ea"/>
                  <a:cs typeface="+mn-cs"/>
                </a:rPr>
                <a:t>원</a:t>
              </a:r>
              <a:r>
                <a:rPr lang="en-US" altLang="ko-KR">
                  <a:solidFill>
                    <a:srgbClr val="177841"/>
                  </a:solidFill>
                  <a:latin typeface="+mj-ea"/>
                  <a:ea typeface="+mj-ea"/>
                  <a:cs typeface="+mn-cs"/>
                </a:rPr>
                <a:t>) 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= 37,152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원 </a:t>
              </a:r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× 30</a:t>
              </a:r>
              <a:r>
                <a: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+mn-cs"/>
                </a:rPr>
                <a:t>일 </a:t>
              </a:r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endParaRPr>
            </a:p>
          </p:txBody>
        </p:sp>
      </p:grpSp>
      <p:sp>
        <p:nvSpPr>
          <p:cNvPr id="4" name="사각형: 둥근 위쪽 모서리 3">
            <a:extLst>
              <a:ext uri="{FF2B5EF4-FFF2-40B4-BE49-F238E27FC236}">
                <a16:creationId xmlns:a16="http://schemas.microsoft.com/office/drawing/2014/main" id="{F0371187-B4C6-4846-B350-3DA6C6CA67B4}"/>
              </a:ext>
            </a:extLst>
          </p:cNvPr>
          <p:cNvSpPr/>
          <p:nvPr/>
        </p:nvSpPr>
        <p:spPr>
          <a:xfrm rot="5400000">
            <a:off x="906617" y="126335"/>
            <a:ext cx="360397" cy="2191104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95DCA7D6-4D1A-46C1-95B1-8D6278BE7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/>
              <a:t>해고예고수당의 산정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967701" y="3920809"/>
            <a:ext cx="6949186" cy="1096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lvl="0" indent="-271463" latinLnBrk="1">
              <a:spcAft>
                <a:spcPts val="300"/>
              </a:spcAft>
              <a:buFont typeface="+mj-lt"/>
              <a:buAutoNum type="arabicPeriod"/>
              <a:defRPr/>
            </a:pP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단시간근로자의 임금산정 단위는 시간급이 원칙</a:t>
            </a:r>
            <a:r>
              <a:rPr lang="en-US" altLang="ko-KR" sz="1600" spc="-100"/>
              <a:t>, </a:t>
            </a:r>
            <a:br>
              <a:rPr lang="en-US" altLang="ko-KR" sz="1600" spc="-100"/>
            </a:br>
            <a:r>
              <a:rPr lang="en-US" altLang="ko-KR" sz="1600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1</a:t>
            </a:r>
            <a:r>
              <a:rPr lang="ko-KR" altLang="en-US" sz="1600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일 소정근로시간 수에 시간급 임금을 곱</a:t>
            </a:r>
            <a:r>
              <a:rPr lang="ko-KR" altLang="en-US" sz="1600" spc="-100"/>
              <a:t>하여 시간급을 일급 통상임금으로 산정</a:t>
            </a:r>
            <a:endParaRPr lang="ko-KR" altLang="en-US" sz="1600" spc="-100"/>
          </a:p>
          <a:p>
            <a:pPr marL="271463" lvl="0" indent="-271463" latinLnBrk="1">
              <a:spcAft>
                <a:spcPts val="300"/>
              </a:spcAft>
              <a:buFont typeface="+mj-lt"/>
              <a:buAutoNum type="arabicPeriod"/>
              <a:defRPr/>
            </a:pP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단시간근로자의</a:t>
            </a:r>
            <a:r>
              <a:rPr lang="ko-KR" altLang="en-US" sz="1600" spc="-100"/>
              <a:t> </a:t>
            </a:r>
            <a:r>
              <a:rPr lang="en-US" altLang="ko-KR" sz="1600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1</a:t>
            </a:r>
            <a:r>
              <a:rPr lang="ko-KR" altLang="en-US" sz="1600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일 소정근로시간 수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는</a:t>
            </a:r>
            <a:r>
              <a:rPr lang="ko-KR" altLang="en-US" sz="1600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 </a:t>
            </a:r>
            <a:r>
              <a:rPr lang="en-US" altLang="ko-KR" sz="1600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4</a:t>
            </a:r>
            <a:r>
              <a:rPr lang="ko-KR" altLang="en-US" sz="1600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주 동안의 소정근로시간을 </a:t>
            </a:r>
            <a:br>
              <a:rPr lang="en-US" altLang="ko-KR" sz="1600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</a:br>
            <a:r>
              <a:rPr lang="ko-KR" altLang="en-US" sz="1600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그 기간의 통상 근로자의 총 소정근로일 수로 나눈 시간 수</a:t>
            </a:r>
            <a:endParaRPr lang="ko-KR" altLang="en-US" sz="1600" spc="-100">
              <a:solidFill>
                <a:schemeClr val="accent2">
                  <a:lumMod val="7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26029FF-C82E-4302-BEB7-C7015D10497C}"/>
              </a:ext>
            </a:extLst>
          </p:cNvPr>
          <p:cNvSpPr/>
          <p:nvPr/>
        </p:nvSpPr>
        <p:spPr>
          <a:xfrm>
            <a:off x="178646" y="1002912"/>
            <a:ext cx="181972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200">
                <a:solidFill>
                  <a:schemeClr val="bg1"/>
                </a:solidFill>
                <a:latin typeface="+mj-ea"/>
                <a:ea typeface="+mj-ea"/>
              </a:rPr>
              <a:t>월급제 근로자 </a:t>
            </a:r>
          </a:p>
        </p:txBody>
      </p:sp>
      <p:sp>
        <p:nvSpPr>
          <p:cNvPr id="16" name="사각형: 둥근 위쪽 모서리 15">
            <a:extLst>
              <a:ext uri="{FF2B5EF4-FFF2-40B4-BE49-F238E27FC236}">
                <a16:creationId xmlns:a16="http://schemas.microsoft.com/office/drawing/2014/main" id="{57C30A45-F4C6-413A-8A38-3FAABC7B13A8}"/>
              </a:ext>
            </a:extLst>
          </p:cNvPr>
          <p:cNvSpPr/>
          <p:nvPr/>
        </p:nvSpPr>
        <p:spPr>
          <a:xfrm rot="5400000">
            <a:off x="906617" y="2552423"/>
            <a:ext cx="360397" cy="219110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AE33059-83E1-45A0-96E4-950840E86EF6}"/>
              </a:ext>
            </a:extLst>
          </p:cNvPr>
          <p:cNvSpPr/>
          <p:nvPr/>
        </p:nvSpPr>
        <p:spPr>
          <a:xfrm>
            <a:off x="178646" y="3429000"/>
            <a:ext cx="181972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200">
                <a:solidFill>
                  <a:schemeClr val="bg1"/>
                </a:solidFill>
                <a:latin typeface="+mj-ea"/>
                <a:ea typeface="+mj-ea"/>
              </a:rPr>
              <a:t>단시간 근로자 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3CDD25F6-43B6-4AD5-A46F-617A98D8703C}"/>
              </a:ext>
            </a:extLst>
          </p:cNvPr>
          <p:cNvGrpSpPr/>
          <p:nvPr/>
        </p:nvGrpSpPr>
        <p:grpSpPr>
          <a:xfrm>
            <a:off x="306592" y="1548513"/>
            <a:ext cx="8109782" cy="1758423"/>
            <a:chOff x="306592" y="1751361"/>
            <a:chExt cx="8109782" cy="175842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ECAF815-B8E0-4040-B507-FF9D39D4EB57}"/>
                </a:ext>
              </a:extLst>
            </p:cNvPr>
            <p:cNvSpPr txBox="1"/>
            <p:nvPr/>
          </p:nvSpPr>
          <p:spPr>
            <a:xfrm>
              <a:off x="1091692" y="1799518"/>
              <a:ext cx="5083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 latinLnBrk="1"/>
              <a:r>
                <a:rPr lang="ko-KR" altLang="en-US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상시근로자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4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인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월급제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월 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250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만원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), 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주 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40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시간 근무</a:t>
              </a:r>
            </a:p>
          </p:txBody>
        </p:sp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C403ADF4-436F-48B2-A811-FDB52F6C915F}"/>
                </a:ext>
              </a:extLst>
            </p:cNvPr>
            <p:cNvSpPr/>
            <p:nvPr/>
          </p:nvSpPr>
          <p:spPr>
            <a:xfrm>
              <a:off x="306592" y="1795505"/>
              <a:ext cx="734808" cy="350268"/>
            </a:xfrm>
            <a:prstGeom prst="roundRect">
              <a:avLst>
                <a:gd name="adj" fmla="val 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/>
                <a:t>요건</a:t>
              </a:r>
            </a:p>
          </p:txBody>
        </p:sp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id="{F1CE8BEE-52E2-4E23-9E1E-3604CBCA3F12}"/>
                </a:ext>
              </a:extLst>
            </p:cNvPr>
            <p:cNvSpPr/>
            <p:nvPr/>
          </p:nvSpPr>
          <p:spPr>
            <a:xfrm>
              <a:off x="306592" y="2246948"/>
              <a:ext cx="734808" cy="1229053"/>
            </a:xfrm>
            <a:prstGeom prst="roundRect">
              <a:avLst>
                <a:gd name="adj" fmla="val 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/>
                <a:t>산정</a:t>
              </a:r>
              <a:r>
                <a:rPr lang="en-US" altLang="ko-KR"/>
                <a:t/>
              </a:r>
              <a:br>
                <a:rPr lang="en-US" altLang="ko-KR"/>
              </a:br>
              <a:r>
                <a:rPr lang="ko-KR" altLang="en-US"/>
                <a:t>예시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64F28F6-6BA5-4525-95CE-40704F1B132B}"/>
                </a:ext>
              </a:extLst>
            </p:cNvPr>
            <p:cNvSpPr txBox="1"/>
            <p:nvPr/>
          </p:nvSpPr>
          <p:spPr>
            <a:xfrm>
              <a:off x="1091692" y="2264852"/>
              <a:ext cx="647965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 latinLnBrk="1"/>
              <a:r>
                <a:rPr lang="ko-KR" altLang="en-US" dirty="0">
                  <a:solidFill>
                    <a:srgbClr val="177841"/>
                  </a:solidFill>
                  <a:latin typeface="+mj-ea"/>
                  <a:ea typeface="+mj-ea"/>
                </a:rPr>
                <a:t>월 </a:t>
              </a:r>
              <a:r>
                <a:rPr lang="en-US" altLang="ko-KR" dirty="0">
                  <a:solidFill>
                    <a:srgbClr val="177841"/>
                  </a:solidFill>
                  <a:latin typeface="+mj-ea"/>
                  <a:ea typeface="+mj-ea"/>
                </a:rPr>
                <a:t>209</a:t>
              </a:r>
              <a:r>
                <a:rPr lang="ko-KR" altLang="en-US" dirty="0">
                  <a:solidFill>
                    <a:srgbClr val="177841"/>
                  </a:solidFill>
                  <a:latin typeface="+mj-ea"/>
                  <a:ea typeface="+mj-ea"/>
                </a:rPr>
                <a:t>시간에 대한 임금</a:t>
              </a:r>
              <a:r>
                <a:rPr lang="en-US" altLang="ko-KR" dirty="0">
                  <a:latin typeface="+mj-ea"/>
                  <a:ea typeface="+mj-ea"/>
                </a:rPr>
                <a:t/>
              </a:r>
              <a:br>
                <a:rPr lang="en-US" altLang="ko-KR" dirty="0">
                  <a:latin typeface="+mj-ea"/>
                  <a:ea typeface="+mj-ea"/>
                </a:rPr>
              </a:b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 </a:t>
              </a:r>
              <a:r>
                <a:rPr lang="ko-KR" altLang="en-U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시급 </a:t>
              </a:r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:</a:t>
              </a:r>
              <a:r>
                <a:rPr lang="ko-KR" altLang="en-U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11,961.72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원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(250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만원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/209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시간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), </a:t>
              </a:r>
              <a:r>
                <a:rPr lang="ko-KR" altLang="en-US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통상일급</a:t>
              </a:r>
              <a:r>
                <a:rPr lang="ko-KR" altLang="en-U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:</a:t>
              </a:r>
              <a:r>
                <a:rPr lang="ko-KR" altLang="en-U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95,693.76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원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177E082-1E50-4A12-852B-13B056609102}"/>
                </a:ext>
              </a:extLst>
            </p:cNvPr>
            <p:cNvSpPr txBox="1"/>
            <p:nvPr/>
          </p:nvSpPr>
          <p:spPr>
            <a:xfrm>
              <a:off x="1091692" y="2848213"/>
              <a:ext cx="511069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 latinLnBrk="1"/>
              <a:r>
                <a:rPr lang="ko-KR" altLang="en-US" dirty="0">
                  <a:solidFill>
                    <a:srgbClr val="177841"/>
                  </a:solidFill>
                  <a:latin typeface="+mj-ea"/>
                  <a:ea typeface="+mj-ea"/>
                </a:rPr>
                <a:t>해고예고수당</a:t>
              </a:r>
              <a:r>
                <a:rPr lang="en-US" altLang="ko-KR" b="1" dirty="0">
                  <a:latin typeface="+mj-ea"/>
                  <a:ea typeface="+mj-ea"/>
                </a:rPr>
                <a:t/>
              </a:r>
              <a:br>
                <a:rPr lang="en-US" altLang="ko-KR" b="1" dirty="0">
                  <a:latin typeface="+mj-ea"/>
                  <a:ea typeface="+mj-ea"/>
                </a:rPr>
              </a:br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 </a:t>
              </a:r>
              <a:r>
                <a:rPr lang="ko-KR" altLang="en-US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통상일급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(95,693.76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원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 × 30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일분 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= 2,870,812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원</a:t>
              </a:r>
            </a:p>
          </p:txBody>
        </p:sp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964BEE43-A897-4A59-BF8A-CC10F829F650}"/>
                </a:ext>
              </a:extLst>
            </p:cNvPr>
            <p:cNvCxnSpPr/>
            <p:nvPr/>
          </p:nvCxnSpPr>
          <p:spPr>
            <a:xfrm>
              <a:off x="306592" y="1751361"/>
              <a:ext cx="810978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id="{3DD11391-BD12-4180-A868-8384691C3F76}"/>
                </a:ext>
              </a:extLst>
            </p:cNvPr>
            <p:cNvCxnSpPr/>
            <p:nvPr/>
          </p:nvCxnSpPr>
          <p:spPr>
            <a:xfrm>
              <a:off x="306592" y="2195861"/>
              <a:ext cx="810978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6AB26F3F-0713-4CEF-A8DA-132F9EC1A546}"/>
                </a:ext>
              </a:extLst>
            </p:cNvPr>
            <p:cNvCxnSpPr/>
            <p:nvPr/>
          </p:nvCxnSpPr>
          <p:spPr>
            <a:xfrm>
              <a:off x="306592" y="3509784"/>
              <a:ext cx="810978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D27897CE-0226-497B-AC69-72FDC79B141C}"/>
              </a:ext>
            </a:extLst>
          </p:cNvPr>
          <p:cNvGrpSpPr/>
          <p:nvPr/>
        </p:nvGrpSpPr>
        <p:grpSpPr>
          <a:xfrm>
            <a:off x="0" y="-12048"/>
            <a:ext cx="1231900" cy="307777"/>
            <a:chOff x="0" y="12228"/>
            <a:chExt cx="1231900" cy="307777"/>
          </a:xfrm>
        </p:grpSpPr>
        <p:sp>
          <p:nvSpPr>
            <p:cNvPr id="31" name="직사각형 17">
              <a:extLst>
                <a:ext uri="{FF2B5EF4-FFF2-40B4-BE49-F238E27FC236}">
                  <a16:creationId xmlns:a16="http://schemas.microsoft.com/office/drawing/2014/main" id="{4BAA456B-F44E-47FB-91A1-96C03E2E69CB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1DC55FC8-9D05-4C66-8390-F4581B08BA02}"/>
                </a:ext>
              </a:extLst>
            </p:cNvPr>
            <p:cNvSpPr/>
            <p:nvPr/>
          </p:nvSpPr>
          <p:spPr>
            <a:xfrm>
              <a:off x="58850" y="12228"/>
              <a:ext cx="87716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Ⅵ</a:t>
              </a:r>
              <a:r>
                <a:rPr lang="en-US" altLang="ko-KR" sz="1400" dirty="0">
                  <a:solidFill>
                    <a:schemeClr val="bg1"/>
                  </a:solidFill>
                </a:rPr>
                <a:t>.  </a:t>
              </a:r>
              <a:r>
                <a:rPr lang="ko-KR" altLang="en-US" sz="1400" dirty="0">
                  <a:solidFill>
                    <a:schemeClr val="bg1"/>
                  </a:solidFill>
                </a:rPr>
                <a:t>해 고</a:t>
              </a:r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39" name="직각 삼각형 38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51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697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4A5FE231-2CF0-4E97-B124-9CD455242EFD}"/>
              </a:ext>
            </a:extLst>
          </p:cNvPr>
          <p:cNvGrpSpPr/>
          <p:nvPr/>
        </p:nvGrpSpPr>
        <p:grpSpPr>
          <a:xfrm>
            <a:off x="956491" y="1653781"/>
            <a:ext cx="275422" cy="535658"/>
            <a:chOff x="1139371" y="1653781"/>
            <a:chExt cx="275422" cy="535658"/>
          </a:xfrm>
        </p:grpSpPr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C2803777-1A84-4821-B5DE-A9C8A144FECA}"/>
                </a:ext>
              </a:extLst>
            </p:cNvPr>
            <p:cNvSpPr/>
            <p:nvPr/>
          </p:nvSpPr>
          <p:spPr>
            <a:xfrm>
              <a:off x="1139371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02CC24AA-E5D0-40DA-ACEB-4E7F54475155}"/>
                </a:ext>
              </a:extLst>
            </p:cNvPr>
            <p:cNvSpPr/>
            <p:nvPr/>
          </p:nvSpPr>
          <p:spPr>
            <a:xfrm>
              <a:off x="1322264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5F3B0459-2890-4CEE-BD4F-132558023025}"/>
              </a:ext>
            </a:extLst>
          </p:cNvPr>
          <p:cNvGrpSpPr/>
          <p:nvPr/>
        </p:nvGrpSpPr>
        <p:grpSpPr>
          <a:xfrm>
            <a:off x="8046620" y="1653781"/>
            <a:ext cx="275422" cy="535658"/>
            <a:chOff x="1139371" y="1653781"/>
            <a:chExt cx="275422" cy="535658"/>
          </a:xfrm>
        </p:grpSpPr>
        <p:sp>
          <p:nvSpPr>
            <p:cNvPr id="43" name="직사각형 42">
              <a:extLst>
                <a:ext uri="{FF2B5EF4-FFF2-40B4-BE49-F238E27FC236}">
                  <a16:creationId xmlns:a16="http://schemas.microsoft.com/office/drawing/2014/main" id="{CB8BE808-5453-492F-9BEE-81556EA8BF18}"/>
                </a:ext>
              </a:extLst>
            </p:cNvPr>
            <p:cNvSpPr/>
            <p:nvPr/>
          </p:nvSpPr>
          <p:spPr>
            <a:xfrm>
              <a:off x="1139371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DCAC8A91-F649-4A7E-8C07-0A9136C7E50D}"/>
                </a:ext>
              </a:extLst>
            </p:cNvPr>
            <p:cNvSpPr/>
            <p:nvPr/>
          </p:nvSpPr>
          <p:spPr>
            <a:xfrm>
              <a:off x="1322264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B37AC36B-F8C0-49EF-84DF-E9B539604FBB}"/>
              </a:ext>
            </a:extLst>
          </p:cNvPr>
          <p:cNvSpPr/>
          <p:nvPr/>
        </p:nvSpPr>
        <p:spPr>
          <a:xfrm>
            <a:off x="346509" y="2027467"/>
            <a:ext cx="8469831" cy="4396193"/>
          </a:xfrm>
          <a:prstGeom prst="roundRect">
            <a:avLst>
              <a:gd name="adj" fmla="val 2425"/>
            </a:avLst>
          </a:prstGeom>
          <a:solidFill>
            <a:schemeClr val="bg1"/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17">
            <a:extLst>
              <a:ext uri="{FF2B5EF4-FFF2-40B4-BE49-F238E27FC236}">
                <a16:creationId xmlns:a16="http://schemas.microsoft.com/office/drawing/2014/main" id="{6C738F4A-EBA7-4AD0-9161-4F6D4E1F786A}"/>
              </a:ext>
            </a:extLst>
          </p:cNvPr>
          <p:cNvSpPr/>
          <p:nvPr/>
        </p:nvSpPr>
        <p:spPr>
          <a:xfrm rot="10800000" flipH="1">
            <a:off x="346510" y="702846"/>
            <a:ext cx="1423164" cy="428376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85E40371-EF7E-4D24-90F5-CC45BE13F1F9}"/>
              </a:ext>
            </a:extLst>
          </p:cNvPr>
          <p:cNvSpPr/>
          <p:nvPr/>
        </p:nvSpPr>
        <p:spPr>
          <a:xfrm>
            <a:off x="346509" y="1059443"/>
            <a:ext cx="8469831" cy="7699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E18C809-319B-4A8D-A12C-4293C046B311}"/>
              </a:ext>
            </a:extLst>
          </p:cNvPr>
          <p:cNvSpPr txBox="1"/>
          <p:nvPr/>
        </p:nvSpPr>
        <p:spPr>
          <a:xfrm>
            <a:off x="631946" y="1150473"/>
            <a:ext cx="7814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>
              <a:spcBef>
                <a:spcPct val="0"/>
              </a:spcBef>
            </a:pPr>
            <a:r>
              <a:rPr lang="ko-KR" altLang="en-US" sz="3200">
                <a:gradFill>
                  <a:gsLst>
                    <a:gs pos="51000">
                      <a:srgbClr val="257F9B"/>
                    </a:gs>
                    <a:gs pos="0">
                      <a:srgbClr val="009659"/>
                    </a:gs>
                    <a:gs pos="98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  <a:cs typeface="+mj-cs"/>
              </a:rPr>
              <a:t>폐업으로 인한 해고예고 위반 사례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BC7B26C-B8DE-438F-BE89-E4E399E2FD9A}"/>
              </a:ext>
            </a:extLst>
          </p:cNvPr>
          <p:cNvSpPr txBox="1"/>
          <p:nvPr/>
        </p:nvSpPr>
        <p:spPr>
          <a:xfrm>
            <a:off x="550741" y="681405"/>
            <a:ext cx="13217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사건 </a:t>
            </a:r>
            <a:r>
              <a:rPr lang="en-US" altLang="ko-KR" sz="200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1</a:t>
            </a:r>
            <a:endParaRPr lang="ko-KR" altLang="en-US" sz="2000">
              <a:solidFill>
                <a:schemeClr val="bg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09B99927-CFFA-48AA-8CB7-55C2859A834E}"/>
              </a:ext>
            </a:extLst>
          </p:cNvPr>
          <p:cNvSpPr/>
          <p:nvPr/>
        </p:nvSpPr>
        <p:spPr>
          <a:xfrm>
            <a:off x="426719" y="2127383"/>
            <a:ext cx="8305801" cy="1047498"/>
          </a:xfrm>
          <a:prstGeom prst="roundRect">
            <a:avLst>
              <a:gd name="adj" fmla="val 10351"/>
            </a:avLst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8653EC1-6C68-4B37-A81C-8FB3CA6FCDED}"/>
              </a:ext>
            </a:extLst>
          </p:cNvPr>
          <p:cNvSpPr txBox="1"/>
          <p:nvPr/>
        </p:nvSpPr>
        <p:spPr>
          <a:xfrm>
            <a:off x="755682" y="2223163"/>
            <a:ext cx="7583781" cy="835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ko-KR" altLang="en-US" sz="2000">
                <a:solidFill>
                  <a:srgbClr val="0070C0"/>
                </a:solidFill>
                <a:latin typeface="+mj-ea"/>
                <a:ea typeface="+mj-ea"/>
              </a:rPr>
              <a:t>사업주</a:t>
            </a:r>
            <a:r>
              <a:rPr lang="en-US" altLang="ko-KR" sz="2000">
                <a:solidFill>
                  <a:srgbClr val="0070C0"/>
                </a:solidFill>
                <a:latin typeface="+mj-ea"/>
                <a:ea typeface="+mj-ea"/>
              </a:rPr>
              <a:t>A</a:t>
            </a:r>
            <a:r>
              <a:rPr lang="ko-KR" altLang="en-US" sz="2000">
                <a:solidFill>
                  <a:srgbClr val="0070C0"/>
                </a:solidFill>
                <a:latin typeface="+mj-ea"/>
                <a:ea typeface="+mj-ea"/>
              </a:rPr>
              <a:t>는 가게 적자가 많아지자 폐업을 결정한 후</a:t>
            </a:r>
            <a:r>
              <a:rPr lang="en-US" altLang="ko-KR" sz="2000">
                <a:solidFill>
                  <a:srgbClr val="0070C0"/>
                </a:solidFill>
                <a:latin typeface="+mj-ea"/>
                <a:ea typeface="+mj-ea"/>
              </a:rPr>
              <a:t>, </a:t>
            </a:r>
          </a:p>
          <a:p>
            <a:pPr algn="ctr">
              <a:lnSpc>
                <a:spcPts val="3000"/>
              </a:lnSpc>
            </a:pPr>
            <a:r>
              <a:rPr lang="ko-KR" altLang="en-US" sz="2000">
                <a:solidFill>
                  <a:srgbClr val="0070C0"/>
                </a:solidFill>
                <a:latin typeface="+mj-ea"/>
                <a:ea typeface="+mj-ea"/>
              </a:rPr>
              <a:t>직원들에게는 폐업 전날 폐업을 안내하며 해고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097FEEC-46AC-40F6-A5BD-1C8D3BC51847}"/>
              </a:ext>
            </a:extLst>
          </p:cNvPr>
          <p:cNvSpPr txBox="1"/>
          <p:nvPr/>
        </p:nvSpPr>
        <p:spPr>
          <a:xfrm>
            <a:off x="1628665" y="3483065"/>
            <a:ext cx="69448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해고예고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의무 위반으로 형사 처벌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B665BE9E-7D57-4494-9C3B-EDBC2D7872B8}"/>
              </a:ext>
            </a:extLst>
          </p:cNvPr>
          <p:cNvGrpSpPr/>
          <p:nvPr/>
        </p:nvGrpSpPr>
        <p:grpSpPr>
          <a:xfrm>
            <a:off x="611235" y="3384165"/>
            <a:ext cx="905256" cy="906839"/>
            <a:chOff x="535645" y="5081541"/>
            <a:chExt cx="905256" cy="906839"/>
          </a:xfrm>
        </p:grpSpPr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AC8643E1-0C00-481A-9ED2-CA2CBF8D4D74}"/>
                </a:ext>
              </a:extLst>
            </p:cNvPr>
            <p:cNvSpPr/>
            <p:nvPr/>
          </p:nvSpPr>
          <p:spPr>
            <a:xfrm>
              <a:off x="535645" y="5081541"/>
              <a:ext cx="905256" cy="90525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297A6934-C7AD-465E-BE5F-90EA9C02F93C}"/>
                </a:ext>
              </a:extLst>
            </p:cNvPr>
            <p:cNvSpPr/>
            <p:nvPr/>
          </p:nvSpPr>
          <p:spPr>
            <a:xfrm>
              <a:off x="634969" y="5178434"/>
              <a:ext cx="805932" cy="809946"/>
            </a:xfrm>
            <a:custGeom>
              <a:avLst/>
              <a:gdLst>
                <a:gd name="connsiteX0" fmla="*/ 628199 w 805932"/>
                <a:gd name="connsiteY0" fmla="*/ 0 h 809946"/>
                <a:gd name="connsiteX1" fmla="*/ 673361 w 805932"/>
                <a:gd name="connsiteY1" fmla="*/ 37262 h 809946"/>
                <a:gd name="connsiteX2" fmla="*/ 805932 w 805932"/>
                <a:gd name="connsiteY2" fmla="*/ 357318 h 809946"/>
                <a:gd name="connsiteX3" fmla="*/ 353304 w 805932"/>
                <a:gd name="connsiteY3" fmla="*/ 809946 h 809946"/>
                <a:gd name="connsiteX4" fmla="*/ 33247 w 805932"/>
                <a:gd name="connsiteY4" fmla="*/ 677374 h 809946"/>
                <a:gd name="connsiteX5" fmla="*/ 0 w 805932"/>
                <a:gd name="connsiteY5" fmla="*/ 637078 h 809946"/>
                <a:gd name="connsiteX6" fmla="*/ 628199 w 805932"/>
                <a:gd name="connsiteY6" fmla="*/ 0 h 809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5932" h="809946">
                  <a:moveTo>
                    <a:pt x="628199" y="0"/>
                  </a:moveTo>
                  <a:lnTo>
                    <a:pt x="673361" y="37262"/>
                  </a:lnTo>
                  <a:cubicBezTo>
                    <a:pt x="755270" y="119171"/>
                    <a:pt x="805932" y="232328"/>
                    <a:pt x="805932" y="357318"/>
                  </a:cubicBezTo>
                  <a:cubicBezTo>
                    <a:pt x="805932" y="607298"/>
                    <a:pt x="603284" y="809946"/>
                    <a:pt x="353304" y="809946"/>
                  </a:cubicBezTo>
                  <a:cubicBezTo>
                    <a:pt x="228314" y="809946"/>
                    <a:pt x="115157" y="759284"/>
                    <a:pt x="33247" y="677374"/>
                  </a:cubicBezTo>
                  <a:lnTo>
                    <a:pt x="0" y="637078"/>
                  </a:lnTo>
                  <a:lnTo>
                    <a:pt x="628199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62" name="그림 61">
              <a:extLst>
                <a:ext uri="{FF2B5EF4-FFF2-40B4-BE49-F238E27FC236}">
                  <a16:creationId xmlns:a16="http://schemas.microsoft.com/office/drawing/2014/main" id="{7F71057D-DECD-4A93-AFE6-AADEA259A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345" y="5272803"/>
              <a:ext cx="644850" cy="543805"/>
            </a:xfrm>
            <a:prstGeom prst="rect">
              <a:avLst/>
            </a:prstGeom>
          </p:spPr>
        </p:pic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99CCBF4D-0488-4248-931E-B9EBEFCE289F}"/>
              </a:ext>
            </a:extLst>
          </p:cNvPr>
          <p:cNvSpPr txBox="1"/>
          <p:nvPr/>
        </p:nvSpPr>
        <p:spPr>
          <a:xfrm>
            <a:off x="1663518" y="3860575"/>
            <a:ext cx="6944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1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</a:t>
            </a: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근로기준법 제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26</a:t>
            </a: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조 </a:t>
            </a: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위반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년 이하의 징역 </a:t>
            </a: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또는 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ko-KR" alt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천만원이하의</a:t>
            </a: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벌금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0" name="사각형: 둥근 모서리 69">
            <a:extLst>
              <a:ext uri="{FF2B5EF4-FFF2-40B4-BE49-F238E27FC236}">
                <a16:creationId xmlns:a16="http://schemas.microsoft.com/office/drawing/2014/main" id="{ACE9D162-F06E-4A10-B91E-758271C73127}"/>
              </a:ext>
            </a:extLst>
          </p:cNvPr>
          <p:cNvSpPr/>
          <p:nvPr/>
        </p:nvSpPr>
        <p:spPr>
          <a:xfrm>
            <a:off x="426719" y="4597605"/>
            <a:ext cx="8305801" cy="1759051"/>
          </a:xfrm>
          <a:prstGeom prst="roundRect">
            <a:avLst>
              <a:gd name="adj" fmla="val 7585"/>
            </a:avLst>
          </a:prstGeom>
          <a:solidFill>
            <a:srgbClr val="E2F1FE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TextBox 52"/>
          <p:cNvSpPr txBox="1"/>
          <p:nvPr/>
        </p:nvSpPr>
        <p:spPr>
          <a:xfrm>
            <a:off x="798891" y="4726764"/>
            <a:ext cx="7497361" cy="700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2400"/>
              </a:lnSpc>
              <a:defRPr/>
            </a:pPr>
            <a:r>
              <a:rPr lang="ko-KR" altLang="en-US" spc="-100">
                <a:solidFill>
                  <a:srgbClr val="002060"/>
                </a:solidFill>
                <a:latin typeface="+mj-ea"/>
                <a:ea typeface="+mj-ea"/>
                <a:cs typeface="+mn-cs"/>
              </a:rPr>
              <a:t>법인의 해산이나 폐업 등의 경우에는 일반적으로 그 폐업이 예정된다는 점에서 </a:t>
            </a:r>
            <a:r>
              <a:rPr lang="en-US" altLang="ko-KR" spc="-100">
                <a:solidFill>
                  <a:srgbClr val="002060"/>
                </a:solidFill>
                <a:latin typeface="+mj-ea"/>
                <a:ea typeface="+mj-ea"/>
                <a:cs typeface="+mn-cs"/>
              </a:rPr>
              <a:t>30</a:t>
            </a:r>
            <a:r>
              <a:rPr lang="ko-KR" altLang="en-US" spc="-100">
                <a:solidFill>
                  <a:srgbClr val="002060"/>
                </a:solidFill>
                <a:latin typeface="+mj-ea"/>
                <a:ea typeface="+mj-ea"/>
                <a:cs typeface="+mn-cs"/>
              </a:rPr>
              <a:t>일 전에 해고예고를 하여야 한다</a:t>
            </a:r>
            <a:r>
              <a:rPr lang="en-US" altLang="ko-KR" spc="-100">
                <a:solidFill>
                  <a:srgbClr val="002060"/>
                </a:solidFill>
                <a:latin typeface="+mj-ea"/>
                <a:ea typeface="+mj-ea"/>
                <a:cs typeface="+mn-cs"/>
              </a:rPr>
              <a:t>. </a:t>
            </a:r>
            <a:endParaRPr lang="ko-KR" altLang="en-US" spc="-100">
              <a:solidFill>
                <a:srgbClr val="002060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98891" y="5488993"/>
            <a:ext cx="7497361" cy="70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2400"/>
              </a:lnSpc>
              <a:defRPr/>
            </a:pPr>
            <a:r>
              <a:rPr lang="ko-KR" altLang="en-US" spc="-100">
                <a:solidFill>
                  <a:srgbClr val="002060"/>
                </a:solidFill>
                <a:latin typeface="+mj-ea"/>
                <a:ea typeface="+mj-ea"/>
                <a:cs typeface="+mn-cs"/>
              </a:rPr>
              <a:t>사업장의 부도로 인한 도산</a:t>
            </a:r>
            <a:r>
              <a:rPr lang="en-US" altLang="ko-KR" spc="-100">
                <a:solidFill>
                  <a:srgbClr val="002060"/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pc="-100">
                <a:solidFill>
                  <a:srgbClr val="002060"/>
                </a:solidFill>
                <a:latin typeface="+mj-ea"/>
                <a:ea typeface="+mj-ea"/>
                <a:cs typeface="+mn-cs"/>
              </a:rPr>
              <a:t>중요 건물</a:t>
            </a:r>
            <a:r>
              <a:rPr lang="en-US" altLang="ko-KR" spc="-100">
                <a:solidFill>
                  <a:srgbClr val="002060"/>
                </a:solidFill>
                <a:latin typeface="+mj-ea"/>
                <a:ea typeface="+mj-ea"/>
                <a:cs typeface="+mn-cs"/>
              </a:rPr>
              <a:t>·</a:t>
            </a:r>
            <a:r>
              <a:rPr lang="ko-KR" altLang="en-US" spc="-100">
                <a:solidFill>
                  <a:srgbClr val="002060"/>
                </a:solidFill>
                <a:latin typeface="+mj-ea"/>
                <a:ea typeface="+mj-ea"/>
                <a:cs typeface="+mn-cs"/>
              </a:rPr>
              <a:t>설비 등의 소실과 같은 돌발적이고</a:t>
            </a:r>
            <a:r>
              <a:rPr lang="en-US" altLang="ko-KR" spc="-100">
                <a:solidFill>
                  <a:srgbClr val="002060"/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pc="-100">
                <a:solidFill>
                  <a:srgbClr val="002060"/>
                </a:solidFill>
                <a:latin typeface="+mj-ea"/>
                <a:ea typeface="+mj-ea"/>
                <a:cs typeface="+mn-cs"/>
              </a:rPr>
              <a:t>불가항력적인 경우 등은 해고예고의 예외 가능 </a:t>
            </a:r>
            <a:endParaRPr lang="ko-KR" altLang="en-US" spc="-100">
              <a:solidFill>
                <a:srgbClr val="002060"/>
              </a:solidFill>
              <a:latin typeface="+mj-ea"/>
              <a:ea typeface="+mj-ea"/>
              <a:cs typeface="+mn-cs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D27897CE-0226-497B-AC69-72FDC79B141C}"/>
              </a:ext>
            </a:extLst>
          </p:cNvPr>
          <p:cNvGrpSpPr/>
          <p:nvPr/>
        </p:nvGrpSpPr>
        <p:grpSpPr>
          <a:xfrm>
            <a:off x="0" y="-12048"/>
            <a:ext cx="1231900" cy="307777"/>
            <a:chOff x="0" y="12228"/>
            <a:chExt cx="1231900" cy="307777"/>
          </a:xfrm>
        </p:grpSpPr>
        <p:sp>
          <p:nvSpPr>
            <p:cNvPr id="25" name="직사각형 17">
              <a:extLst>
                <a:ext uri="{FF2B5EF4-FFF2-40B4-BE49-F238E27FC236}">
                  <a16:creationId xmlns:a16="http://schemas.microsoft.com/office/drawing/2014/main" id="{4BAA456B-F44E-47FB-91A1-96C03E2E69CB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1DC55FC8-9D05-4C66-8390-F4581B08BA02}"/>
                </a:ext>
              </a:extLst>
            </p:cNvPr>
            <p:cNvSpPr/>
            <p:nvPr/>
          </p:nvSpPr>
          <p:spPr>
            <a:xfrm>
              <a:off x="58850" y="12228"/>
              <a:ext cx="87716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Ⅵ</a:t>
              </a:r>
              <a:r>
                <a:rPr lang="en-US" altLang="ko-KR" sz="1400" dirty="0">
                  <a:solidFill>
                    <a:schemeClr val="bg1"/>
                  </a:solidFill>
                </a:rPr>
                <a:t>.  </a:t>
              </a:r>
              <a:r>
                <a:rPr lang="ko-KR" altLang="en-US" sz="1400" dirty="0">
                  <a:solidFill>
                    <a:schemeClr val="bg1"/>
                  </a:solidFill>
                </a:rPr>
                <a:t>해 고</a:t>
              </a: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28" name="직각 삼각형 27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52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758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4A5FE231-2CF0-4E97-B124-9CD455242EFD}"/>
              </a:ext>
            </a:extLst>
          </p:cNvPr>
          <p:cNvGrpSpPr/>
          <p:nvPr/>
        </p:nvGrpSpPr>
        <p:grpSpPr>
          <a:xfrm>
            <a:off x="956491" y="1653781"/>
            <a:ext cx="275422" cy="535658"/>
            <a:chOff x="1139371" y="1653781"/>
            <a:chExt cx="275422" cy="535658"/>
          </a:xfrm>
        </p:grpSpPr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C2803777-1A84-4821-B5DE-A9C8A144FECA}"/>
                </a:ext>
              </a:extLst>
            </p:cNvPr>
            <p:cNvSpPr/>
            <p:nvPr/>
          </p:nvSpPr>
          <p:spPr>
            <a:xfrm>
              <a:off x="1139371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02CC24AA-E5D0-40DA-ACEB-4E7F54475155}"/>
                </a:ext>
              </a:extLst>
            </p:cNvPr>
            <p:cNvSpPr/>
            <p:nvPr/>
          </p:nvSpPr>
          <p:spPr>
            <a:xfrm>
              <a:off x="1322264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5F3B0459-2890-4CEE-BD4F-132558023025}"/>
              </a:ext>
            </a:extLst>
          </p:cNvPr>
          <p:cNvGrpSpPr/>
          <p:nvPr/>
        </p:nvGrpSpPr>
        <p:grpSpPr>
          <a:xfrm>
            <a:off x="8046620" y="1653781"/>
            <a:ext cx="275422" cy="535658"/>
            <a:chOff x="1139371" y="1653781"/>
            <a:chExt cx="275422" cy="535658"/>
          </a:xfrm>
        </p:grpSpPr>
        <p:sp>
          <p:nvSpPr>
            <p:cNvPr id="43" name="직사각형 42">
              <a:extLst>
                <a:ext uri="{FF2B5EF4-FFF2-40B4-BE49-F238E27FC236}">
                  <a16:creationId xmlns:a16="http://schemas.microsoft.com/office/drawing/2014/main" id="{CB8BE808-5453-492F-9BEE-81556EA8BF18}"/>
                </a:ext>
              </a:extLst>
            </p:cNvPr>
            <p:cNvSpPr/>
            <p:nvPr/>
          </p:nvSpPr>
          <p:spPr>
            <a:xfrm>
              <a:off x="1139371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DCAC8A91-F649-4A7E-8C07-0A9136C7E50D}"/>
                </a:ext>
              </a:extLst>
            </p:cNvPr>
            <p:cNvSpPr/>
            <p:nvPr/>
          </p:nvSpPr>
          <p:spPr>
            <a:xfrm>
              <a:off x="1322264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B37AC36B-F8C0-49EF-84DF-E9B539604FBB}"/>
              </a:ext>
            </a:extLst>
          </p:cNvPr>
          <p:cNvSpPr/>
          <p:nvPr/>
        </p:nvSpPr>
        <p:spPr>
          <a:xfrm>
            <a:off x="346509" y="2027468"/>
            <a:ext cx="8469831" cy="3969736"/>
          </a:xfrm>
          <a:prstGeom prst="roundRect">
            <a:avLst>
              <a:gd name="adj" fmla="val 2425"/>
            </a:avLst>
          </a:prstGeom>
          <a:solidFill>
            <a:schemeClr val="bg1"/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17">
            <a:extLst>
              <a:ext uri="{FF2B5EF4-FFF2-40B4-BE49-F238E27FC236}">
                <a16:creationId xmlns:a16="http://schemas.microsoft.com/office/drawing/2014/main" id="{6C738F4A-EBA7-4AD0-9161-4F6D4E1F786A}"/>
              </a:ext>
            </a:extLst>
          </p:cNvPr>
          <p:cNvSpPr/>
          <p:nvPr/>
        </p:nvSpPr>
        <p:spPr>
          <a:xfrm rot="10800000" flipH="1">
            <a:off x="346510" y="702846"/>
            <a:ext cx="1423164" cy="428376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85E40371-EF7E-4D24-90F5-CC45BE13F1F9}"/>
              </a:ext>
            </a:extLst>
          </p:cNvPr>
          <p:cNvSpPr/>
          <p:nvPr/>
        </p:nvSpPr>
        <p:spPr>
          <a:xfrm>
            <a:off x="346509" y="1059443"/>
            <a:ext cx="8469831" cy="7699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E18C809-319B-4A8D-A12C-4293C046B311}"/>
              </a:ext>
            </a:extLst>
          </p:cNvPr>
          <p:cNvSpPr txBox="1"/>
          <p:nvPr/>
        </p:nvSpPr>
        <p:spPr>
          <a:xfrm>
            <a:off x="631946" y="1150473"/>
            <a:ext cx="7814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>
              <a:spcBef>
                <a:spcPct val="0"/>
              </a:spcBef>
            </a:pPr>
            <a:r>
              <a:rPr lang="ko-KR" altLang="en-US" sz="3200">
                <a:gradFill>
                  <a:gsLst>
                    <a:gs pos="51000">
                      <a:srgbClr val="257F9B"/>
                    </a:gs>
                    <a:gs pos="0">
                      <a:srgbClr val="009659"/>
                    </a:gs>
                    <a:gs pos="98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  <a:cs typeface="+mj-cs"/>
              </a:rPr>
              <a:t>위법한 해고예고 기간 중 자진 퇴사한 사례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BC7B26C-B8DE-438F-BE89-E4E399E2FD9A}"/>
              </a:ext>
            </a:extLst>
          </p:cNvPr>
          <p:cNvSpPr txBox="1"/>
          <p:nvPr/>
        </p:nvSpPr>
        <p:spPr>
          <a:xfrm>
            <a:off x="550741" y="681405"/>
            <a:ext cx="13217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사건 </a:t>
            </a:r>
            <a:r>
              <a:rPr lang="en-US" altLang="ko-KR" sz="200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2</a:t>
            </a:r>
            <a:endParaRPr lang="ko-KR" altLang="en-US" sz="2000">
              <a:solidFill>
                <a:schemeClr val="bg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09B99927-CFFA-48AA-8CB7-55C2859A834E}"/>
              </a:ext>
            </a:extLst>
          </p:cNvPr>
          <p:cNvSpPr/>
          <p:nvPr/>
        </p:nvSpPr>
        <p:spPr>
          <a:xfrm>
            <a:off x="426719" y="2127383"/>
            <a:ext cx="8305801" cy="1618504"/>
          </a:xfrm>
          <a:prstGeom prst="roundRect">
            <a:avLst>
              <a:gd name="adj" fmla="val 10351"/>
            </a:avLst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8653EC1-6C68-4B37-A81C-8FB3CA6FCDED}"/>
              </a:ext>
            </a:extLst>
          </p:cNvPr>
          <p:cNvSpPr txBox="1"/>
          <p:nvPr/>
        </p:nvSpPr>
        <p:spPr>
          <a:xfrm>
            <a:off x="755682" y="2346815"/>
            <a:ext cx="7583781" cy="1220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ko-KR" altLang="en-US" sz="2000">
                <a:solidFill>
                  <a:srgbClr val="0070C0"/>
                </a:solidFill>
                <a:latin typeface="+mj-ea"/>
                <a:ea typeface="+mj-ea"/>
              </a:rPr>
              <a:t>사업주</a:t>
            </a:r>
            <a:r>
              <a:rPr lang="en-US" altLang="ko-KR" sz="2000">
                <a:solidFill>
                  <a:srgbClr val="0070C0"/>
                </a:solidFill>
                <a:latin typeface="+mj-ea"/>
                <a:ea typeface="+mj-ea"/>
              </a:rPr>
              <a:t>B</a:t>
            </a:r>
            <a:r>
              <a:rPr lang="ko-KR" altLang="en-US" sz="2000">
                <a:solidFill>
                  <a:srgbClr val="0070C0"/>
                </a:solidFill>
                <a:latin typeface="+mj-ea"/>
                <a:ea typeface="+mj-ea"/>
              </a:rPr>
              <a:t>는 직원</a:t>
            </a:r>
            <a:r>
              <a:rPr lang="en-US" altLang="ko-KR" sz="2000">
                <a:solidFill>
                  <a:srgbClr val="0070C0"/>
                </a:solidFill>
                <a:latin typeface="+mj-ea"/>
                <a:ea typeface="+mj-ea"/>
              </a:rPr>
              <a:t>C</a:t>
            </a:r>
            <a:r>
              <a:rPr lang="ko-KR" altLang="en-US" sz="2000">
                <a:solidFill>
                  <a:srgbClr val="0070C0"/>
                </a:solidFill>
                <a:latin typeface="+mj-ea"/>
                <a:ea typeface="+mj-ea"/>
              </a:rPr>
              <a:t>에게 </a:t>
            </a:r>
            <a:r>
              <a:rPr lang="en-US" altLang="ko-KR" sz="2000">
                <a:solidFill>
                  <a:srgbClr val="0070C0"/>
                </a:solidFill>
                <a:latin typeface="+mj-ea"/>
                <a:ea typeface="+mj-ea"/>
              </a:rPr>
              <a:t>2</a:t>
            </a:r>
            <a:r>
              <a:rPr lang="ko-KR" altLang="en-US" sz="2000">
                <a:solidFill>
                  <a:srgbClr val="0070C0"/>
                </a:solidFill>
                <a:latin typeface="+mj-ea"/>
                <a:ea typeface="+mj-ea"/>
              </a:rPr>
              <a:t>주 뒤에 그만두라고 했는데</a:t>
            </a:r>
            <a:r>
              <a:rPr lang="en-US" altLang="ko-KR" sz="2000">
                <a:solidFill>
                  <a:srgbClr val="0070C0"/>
                </a:solidFill>
                <a:latin typeface="+mj-ea"/>
                <a:ea typeface="+mj-ea"/>
              </a:rPr>
              <a:t>, </a:t>
            </a:r>
            <a:br>
              <a:rPr lang="en-US" altLang="ko-KR" sz="2000">
                <a:solidFill>
                  <a:srgbClr val="0070C0"/>
                </a:solidFill>
                <a:latin typeface="+mj-ea"/>
                <a:ea typeface="+mj-ea"/>
              </a:rPr>
            </a:br>
            <a:r>
              <a:rPr lang="ko-KR" altLang="en-US" sz="2000">
                <a:solidFill>
                  <a:srgbClr val="0070C0"/>
                </a:solidFill>
                <a:latin typeface="+mj-ea"/>
                <a:ea typeface="+mj-ea"/>
              </a:rPr>
              <a:t>직원</a:t>
            </a:r>
            <a:r>
              <a:rPr lang="en-US" altLang="ko-KR" sz="2000">
                <a:solidFill>
                  <a:srgbClr val="0070C0"/>
                </a:solidFill>
                <a:latin typeface="+mj-ea"/>
                <a:ea typeface="+mj-ea"/>
              </a:rPr>
              <a:t>C</a:t>
            </a:r>
            <a:r>
              <a:rPr lang="ko-KR" altLang="en-US" sz="2000">
                <a:solidFill>
                  <a:srgbClr val="0070C0"/>
                </a:solidFill>
                <a:latin typeface="+mj-ea"/>
                <a:ea typeface="+mj-ea"/>
              </a:rPr>
              <a:t>는 다음 날부터 무단으로 결근하다가 자진 퇴사하고</a:t>
            </a:r>
            <a:r>
              <a:rPr lang="en-US" altLang="ko-KR" sz="2000">
                <a:solidFill>
                  <a:srgbClr val="0070C0"/>
                </a:solidFill>
                <a:latin typeface="+mj-ea"/>
                <a:ea typeface="+mj-ea"/>
              </a:rPr>
              <a:t>, </a:t>
            </a:r>
            <a:r>
              <a:rPr lang="ko-KR" altLang="en-US" sz="2000">
                <a:solidFill>
                  <a:srgbClr val="0070C0"/>
                </a:solidFill>
                <a:latin typeface="+mj-ea"/>
                <a:ea typeface="+mj-ea"/>
              </a:rPr>
              <a:t>해고예고수당을 청구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097FEEC-46AC-40F6-A5BD-1C8D3BC51847}"/>
              </a:ext>
            </a:extLst>
          </p:cNvPr>
          <p:cNvSpPr txBox="1"/>
          <p:nvPr/>
        </p:nvSpPr>
        <p:spPr>
          <a:xfrm>
            <a:off x="1628665" y="4098350"/>
            <a:ext cx="69448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해고예고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의무 위반으로 형사 처벌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B665BE9E-7D57-4494-9C3B-EDBC2D7872B8}"/>
              </a:ext>
            </a:extLst>
          </p:cNvPr>
          <p:cNvGrpSpPr/>
          <p:nvPr/>
        </p:nvGrpSpPr>
        <p:grpSpPr>
          <a:xfrm>
            <a:off x="611235" y="4298405"/>
            <a:ext cx="905256" cy="906839"/>
            <a:chOff x="535645" y="5081541"/>
            <a:chExt cx="905256" cy="906839"/>
          </a:xfrm>
        </p:grpSpPr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AC8643E1-0C00-481A-9ED2-CA2CBF8D4D74}"/>
                </a:ext>
              </a:extLst>
            </p:cNvPr>
            <p:cNvSpPr/>
            <p:nvPr/>
          </p:nvSpPr>
          <p:spPr>
            <a:xfrm>
              <a:off x="535645" y="5081541"/>
              <a:ext cx="905256" cy="90525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297A6934-C7AD-465E-BE5F-90EA9C02F93C}"/>
                </a:ext>
              </a:extLst>
            </p:cNvPr>
            <p:cNvSpPr/>
            <p:nvPr/>
          </p:nvSpPr>
          <p:spPr>
            <a:xfrm>
              <a:off x="634969" y="5178434"/>
              <a:ext cx="805932" cy="809946"/>
            </a:xfrm>
            <a:custGeom>
              <a:avLst/>
              <a:gdLst>
                <a:gd name="connsiteX0" fmla="*/ 628199 w 805932"/>
                <a:gd name="connsiteY0" fmla="*/ 0 h 809946"/>
                <a:gd name="connsiteX1" fmla="*/ 673361 w 805932"/>
                <a:gd name="connsiteY1" fmla="*/ 37262 h 809946"/>
                <a:gd name="connsiteX2" fmla="*/ 805932 w 805932"/>
                <a:gd name="connsiteY2" fmla="*/ 357318 h 809946"/>
                <a:gd name="connsiteX3" fmla="*/ 353304 w 805932"/>
                <a:gd name="connsiteY3" fmla="*/ 809946 h 809946"/>
                <a:gd name="connsiteX4" fmla="*/ 33247 w 805932"/>
                <a:gd name="connsiteY4" fmla="*/ 677374 h 809946"/>
                <a:gd name="connsiteX5" fmla="*/ 0 w 805932"/>
                <a:gd name="connsiteY5" fmla="*/ 637078 h 809946"/>
                <a:gd name="connsiteX6" fmla="*/ 628199 w 805932"/>
                <a:gd name="connsiteY6" fmla="*/ 0 h 809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5932" h="809946">
                  <a:moveTo>
                    <a:pt x="628199" y="0"/>
                  </a:moveTo>
                  <a:lnTo>
                    <a:pt x="673361" y="37262"/>
                  </a:lnTo>
                  <a:cubicBezTo>
                    <a:pt x="755270" y="119171"/>
                    <a:pt x="805932" y="232328"/>
                    <a:pt x="805932" y="357318"/>
                  </a:cubicBezTo>
                  <a:cubicBezTo>
                    <a:pt x="805932" y="607298"/>
                    <a:pt x="603284" y="809946"/>
                    <a:pt x="353304" y="809946"/>
                  </a:cubicBezTo>
                  <a:cubicBezTo>
                    <a:pt x="228314" y="809946"/>
                    <a:pt x="115157" y="759284"/>
                    <a:pt x="33247" y="677374"/>
                  </a:cubicBezTo>
                  <a:lnTo>
                    <a:pt x="0" y="637078"/>
                  </a:lnTo>
                  <a:lnTo>
                    <a:pt x="628199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62" name="그림 61">
              <a:extLst>
                <a:ext uri="{FF2B5EF4-FFF2-40B4-BE49-F238E27FC236}">
                  <a16:creationId xmlns:a16="http://schemas.microsoft.com/office/drawing/2014/main" id="{7F71057D-DECD-4A93-AFE6-AADEA259A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345" y="5272803"/>
              <a:ext cx="644850" cy="543805"/>
            </a:xfrm>
            <a:prstGeom prst="rect">
              <a:avLst/>
            </a:prstGeom>
          </p:spPr>
        </p:pic>
      </p:grpSp>
      <p:sp>
        <p:nvSpPr>
          <p:cNvPr id="53" name="TextBox 52"/>
          <p:cNvSpPr txBox="1"/>
          <p:nvPr/>
        </p:nvSpPr>
        <p:spPr>
          <a:xfrm>
            <a:off x="1736822" y="4577068"/>
            <a:ext cx="7497361" cy="697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2400"/>
              </a:lnSpc>
              <a:defRPr/>
            </a:pPr>
            <a:r>
              <a:rPr lang="ko-KR" altLang="en-US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사업주</a:t>
            </a:r>
            <a:r>
              <a:rPr lang="en-US" altLang="ko-KR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B</a:t>
            </a:r>
            <a:r>
              <a:rPr lang="ko-KR" altLang="en-US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가 직원</a:t>
            </a:r>
            <a:r>
              <a:rPr lang="en-US" altLang="ko-KR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C</a:t>
            </a:r>
            <a:r>
              <a:rPr lang="ko-KR" altLang="en-US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에게 </a:t>
            </a:r>
            <a:r>
              <a:rPr lang="en-US" altLang="ko-KR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2</a:t>
            </a:r>
            <a:r>
              <a:rPr lang="ko-KR" altLang="en-US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주 뒤 그만두라고 한 행위는 </a:t>
            </a:r>
            <a:br>
              <a:rPr lang="en-US" altLang="ko-KR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</a:br>
            <a:r>
              <a:rPr lang="ko-KR" altLang="en-US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이미 해고예고의무를 위반한 것으로 </a:t>
            </a:r>
            <a:r>
              <a:rPr lang="en-US" altLang="ko-KR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30</a:t>
            </a:r>
            <a:r>
              <a:rPr lang="ko-KR" altLang="en-US" spc="-10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일분 이상의 통상임금을 지급해야 함</a:t>
            </a:r>
            <a:endParaRPr lang="ko-KR" altLang="en-US" spc="-100">
              <a:solidFill>
                <a:schemeClr val="accent2">
                  <a:lumMod val="75000"/>
                </a:schemeClr>
              </a:solidFill>
              <a:latin typeface="+mj-ea"/>
              <a:ea typeface="+mj-ea"/>
              <a:cs typeface="+mn-cs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D27897CE-0226-497B-AC69-72FDC79B141C}"/>
              </a:ext>
            </a:extLst>
          </p:cNvPr>
          <p:cNvGrpSpPr/>
          <p:nvPr/>
        </p:nvGrpSpPr>
        <p:grpSpPr>
          <a:xfrm>
            <a:off x="0" y="-12048"/>
            <a:ext cx="1231900" cy="307777"/>
            <a:chOff x="0" y="12228"/>
            <a:chExt cx="1231900" cy="307777"/>
          </a:xfrm>
        </p:grpSpPr>
        <p:sp>
          <p:nvSpPr>
            <p:cNvPr id="22" name="직사각형 17">
              <a:extLst>
                <a:ext uri="{FF2B5EF4-FFF2-40B4-BE49-F238E27FC236}">
                  <a16:creationId xmlns:a16="http://schemas.microsoft.com/office/drawing/2014/main" id="{4BAA456B-F44E-47FB-91A1-96C03E2E69CB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1DC55FC8-9D05-4C66-8390-F4581B08BA02}"/>
                </a:ext>
              </a:extLst>
            </p:cNvPr>
            <p:cNvSpPr/>
            <p:nvPr/>
          </p:nvSpPr>
          <p:spPr>
            <a:xfrm>
              <a:off x="58850" y="12228"/>
              <a:ext cx="87716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Ⅵ</a:t>
              </a:r>
              <a:r>
                <a:rPr lang="en-US" altLang="ko-KR" sz="1400" dirty="0">
                  <a:solidFill>
                    <a:schemeClr val="bg1"/>
                  </a:solidFill>
                </a:rPr>
                <a:t>.  </a:t>
              </a:r>
              <a:r>
                <a:rPr lang="ko-KR" altLang="en-US" sz="1400" dirty="0">
                  <a:solidFill>
                    <a:schemeClr val="bg1"/>
                  </a:solidFill>
                </a:rPr>
                <a:t>해 고</a:t>
              </a:r>
            </a:p>
          </p:txBody>
        </p:sp>
      </p:grpSp>
      <p:grpSp>
        <p:nvGrpSpPr>
          <p:cNvPr id="24" name="그룹 23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25" name="직각 삼각형 24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53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721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DB90EC5F-9FF5-4852-B13C-65A73CD97855}"/>
              </a:ext>
            </a:extLst>
          </p:cNvPr>
          <p:cNvSpPr/>
          <p:nvPr/>
        </p:nvSpPr>
        <p:spPr>
          <a:xfrm>
            <a:off x="3894071" y="2886372"/>
            <a:ext cx="5249929" cy="66530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6B1FE0E-C3DC-4800-AD99-C00D1BF9215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748120" y="2815898"/>
            <a:ext cx="3803847" cy="798839"/>
          </a:xfrm>
        </p:spPr>
        <p:txBody>
          <a:bodyPr wrap="square" anchor="ctr">
            <a:noAutofit/>
          </a:bodyPr>
          <a:lstStyle/>
          <a:p>
            <a:pPr marL="0" indent="0" algn="dist">
              <a:lnSpc>
                <a:spcPct val="100000"/>
              </a:lnSpc>
              <a:buNone/>
            </a:pPr>
            <a:r>
              <a:rPr lang="ko-KR" altLang="en-US" sz="5000" spc="600">
                <a:solidFill>
                  <a:schemeClr val="bg1"/>
                </a:solidFill>
                <a:latin typeface="+mj-ea"/>
                <a:ea typeface="+mj-ea"/>
              </a:rPr>
              <a:t>퇴직급여</a:t>
            </a:r>
          </a:p>
        </p:txBody>
      </p:sp>
      <p:sp>
        <p:nvSpPr>
          <p:cNvPr id="8" name="원형: 비어 있음 7">
            <a:extLst>
              <a:ext uri="{FF2B5EF4-FFF2-40B4-BE49-F238E27FC236}">
                <a16:creationId xmlns:a16="http://schemas.microsoft.com/office/drawing/2014/main" id="{CFD91C8B-B656-4A69-957B-1F02FAA3332A}"/>
              </a:ext>
            </a:extLst>
          </p:cNvPr>
          <p:cNvSpPr/>
          <p:nvPr/>
        </p:nvSpPr>
        <p:spPr>
          <a:xfrm>
            <a:off x="-728823" y="1629052"/>
            <a:ext cx="4686300" cy="4686300"/>
          </a:xfrm>
          <a:prstGeom prst="donut">
            <a:avLst>
              <a:gd name="adj" fmla="val 13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1991A690-03E5-4F68-A5BD-9A8D810FF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50149">
            <a:off x="3308309" y="2712019"/>
            <a:ext cx="1014272" cy="1005658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15553DA3-6402-4C75-8508-D94F0E1716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97" y="2411615"/>
            <a:ext cx="3176894" cy="315721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44579D4B-855D-41EB-8A76-2372A06C43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090993">
            <a:off x="3193785" y="2301066"/>
            <a:ext cx="398597" cy="39285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CD2D564-AB26-49FA-8AE4-8221808A90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344840">
            <a:off x="1044633" y="1516785"/>
            <a:ext cx="393746" cy="36549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0E4F6A76-6590-40BC-8903-24AB847F33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694989">
            <a:off x="2858783" y="1973736"/>
            <a:ext cx="398682" cy="39539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D2685D98-C20E-4782-A5AA-D362947EED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155255">
            <a:off x="1517681" y="1490876"/>
            <a:ext cx="407334" cy="378107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26E9F42A-63BE-4C7D-991E-F644D2AEF3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272322">
            <a:off x="2011561" y="1557585"/>
            <a:ext cx="407334" cy="378107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9BFD2C80-0779-445D-8208-79BBDB74FC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272322">
            <a:off x="2448697" y="1698400"/>
            <a:ext cx="409682" cy="378187"/>
          </a:xfrm>
          <a:prstGeom prst="rect">
            <a:avLst/>
          </a:prstGeom>
        </p:spPr>
      </p:pic>
      <p:sp>
        <p:nvSpPr>
          <p:cNvPr id="28" name="직사각형 27">
            <a:extLst>
              <a:ext uri="{FF2B5EF4-FFF2-40B4-BE49-F238E27FC236}">
                <a16:creationId xmlns:a16="http://schemas.microsoft.com/office/drawing/2014/main" id="{29D9E6CB-6F0F-4EF4-B0C6-A7B6A3A03B34}"/>
              </a:ext>
            </a:extLst>
          </p:cNvPr>
          <p:cNvSpPr/>
          <p:nvPr/>
        </p:nvSpPr>
        <p:spPr>
          <a:xfrm>
            <a:off x="3577232" y="2889290"/>
            <a:ext cx="4916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ko-KR" sz="4000">
                <a:solidFill>
                  <a:prstClr val="white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7</a:t>
            </a:r>
            <a:endParaRPr lang="ko-KR" altLang="en-US" sz="1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39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오른쪽 대괄호 42">
            <a:extLst>
              <a:ext uri="{FF2B5EF4-FFF2-40B4-BE49-F238E27FC236}">
                <a16:creationId xmlns:a16="http://schemas.microsoft.com/office/drawing/2014/main" id="{B436C445-C5DD-4018-BB45-A3BC6965741C}"/>
              </a:ext>
            </a:extLst>
          </p:cNvPr>
          <p:cNvSpPr/>
          <p:nvPr/>
        </p:nvSpPr>
        <p:spPr>
          <a:xfrm rot="10800000">
            <a:off x="1788785" y="3295914"/>
            <a:ext cx="193503" cy="1130485"/>
          </a:xfrm>
          <a:prstGeom prst="rightBracket">
            <a:avLst>
              <a:gd name="adj" fmla="val 64153"/>
            </a:avLst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7">
            <a:extLst>
              <a:ext uri="{FF2B5EF4-FFF2-40B4-BE49-F238E27FC236}">
                <a16:creationId xmlns:a16="http://schemas.microsoft.com/office/drawing/2014/main" id="{268601A1-05CB-4278-B7EB-E5DB75752DEB}"/>
              </a:ext>
            </a:extLst>
          </p:cNvPr>
          <p:cNvSpPr/>
          <p:nvPr/>
        </p:nvSpPr>
        <p:spPr>
          <a:xfrm rot="10800000" flipH="1">
            <a:off x="2020125" y="1174407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17">
            <a:extLst>
              <a:ext uri="{FF2B5EF4-FFF2-40B4-BE49-F238E27FC236}">
                <a16:creationId xmlns:a16="http://schemas.microsoft.com/office/drawing/2014/main" id="{672E59D1-D2AC-4C54-B397-C35EE80BB98A}"/>
              </a:ext>
            </a:extLst>
          </p:cNvPr>
          <p:cNvSpPr/>
          <p:nvPr/>
        </p:nvSpPr>
        <p:spPr>
          <a:xfrm rot="10800000" flipH="1">
            <a:off x="1117352" y="1174407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EEDE9DA5-4499-47A0-89DC-5B26EBDDE83B}"/>
              </a:ext>
            </a:extLst>
          </p:cNvPr>
          <p:cNvSpPr/>
          <p:nvPr/>
        </p:nvSpPr>
        <p:spPr>
          <a:xfrm>
            <a:off x="995669" y="1460625"/>
            <a:ext cx="7749358" cy="1365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1769734" y="1642286"/>
            <a:ext cx="6459865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직사각형 48"/>
          <p:cNvSpPr/>
          <p:nvPr/>
        </p:nvSpPr>
        <p:spPr>
          <a:xfrm>
            <a:off x="1769734" y="1916913"/>
            <a:ext cx="6459865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직사각형 49"/>
          <p:cNvSpPr/>
          <p:nvPr/>
        </p:nvSpPr>
        <p:spPr>
          <a:xfrm>
            <a:off x="1769734" y="2191540"/>
            <a:ext cx="6871346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1769734" y="2466168"/>
            <a:ext cx="2602240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1683804" y="1572161"/>
            <a:ext cx="7064991" cy="1178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사용자는 퇴직하는 근로자에게 급여를 지급하기 위하여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 퇴직급여제도 중 하나 이상의 제도를 설정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하여야 한다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.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다만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계속근로기간이 </a:t>
            </a:r>
            <a:r>
              <a:rPr lang="en-US" altLang="ko-KR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1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년 미만인 근로자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4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주간을 평균하여 </a:t>
            </a:r>
            <a:r>
              <a:rPr lang="en-US" altLang="ko-KR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1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주간의 소정근로시간이 </a:t>
            </a:r>
            <a:r>
              <a:rPr lang="en-US" altLang="ko-KR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15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시간 미만인 근로자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에 대하여는 그러하지 아니하다</a:t>
            </a:r>
            <a: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.</a:t>
            </a:r>
            <a:endParaRPr lang="en-US" altLang="ko-KR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34116194-CAA6-4023-9B1B-103FAE8083C1}"/>
              </a:ext>
            </a:extLst>
          </p:cNvPr>
          <p:cNvSpPr/>
          <p:nvPr/>
        </p:nvSpPr>
        <p:spPr>
          <a:xfrm>
            <a:off x="2436969" y="3103617"/>
            <a:ext cx="6417283" cy="424057"/>
          </a:xfrm>
          <a:prstGeom prst="roundRect">
            <a:avLst>
              <a:gd name="adj" fmla="val 7971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/>
              <a:t>ㅍ</a:t>
            </a: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B0B9C9B9-F22C-4D40-9DE6-B13A94001C21}"/>
              </a:ext>
            </a:extLst>
          </p:cNvPr>
          <p:cNvSpPr/>
          <p:nvPr/>
        </p:nvSpPr>
        <p:spPr>
          <a:xfrm>
            <a:off x="1968539" y="3045744"/>
            <a:ext cx="1522806" cy="515026"/>
          </a:xfrm>
          <a:prstGeom prst="roundRect">
            <a:avLst>
              <a:gd name="adj" fmla="val 7465"/>
            </a:avLst>
          </a:prstGeom>
          <a:solidFill>
            <a:srgbClr val="70AD47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E95BE657-6E28-49B3-A263-A1BF1A77A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/>
              <a:t>퇴직급여제도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FAAD6512-D2AA-4BCD-B13D-1C19F2E5ECD6}"/>
              </a:ext>
            </a:extLst>
          </p:cNvPr>
          <p:cNvSpPr/>
          <p:nvPr/>
        </p:nvSpPr>
        <p:spPr>
          <a:xfrm>
            <a:off x="1" y="5266708"/>
            <a:ext cx="9144000" cy="1590144"/>
          </a:xfrm>
          <a:prstGeom prst="roundRect">
            <a:avLst>
              <a:gd name="adj" fmla="val 0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57BAD014-EAB0-42E5-878A-082722236B9B}"/>
              </a:ext>
            </a:extLst>
          </p:cNvPr>
          <p:cNvSpPr/>
          <p:nvPr/>
        </p:nvSpPr>
        <p:spPr>
          <a:xfrm>
            <a:off x="1" y="5212393"/>
            <a:ext cx="1564376" cy="1646007"/>
          </a:xfrm>
          <a:prstGeom prst="roundRect">
            <a:avLst>
              <a:gd name="adj" fmla="val 0"/>
            </a:avLst>
          </a:prstGeom>
          <a:solidFill>
            <a:srgbClr val="E2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E0FB9D98-EFA4-4DF4-8E71-6C7218BCF6E4}"/>
              </a:ext>
            </a:extLst>
          </p:cNvPr>
          <p:cNvSpPr/>
          <p:nvPr/>
        </p:nvSpPr>
        <p:spPr>
          <a:xfrm>
            <a:off x="-8736" y="5215051"/>
            <a:ext cx="1573732" cy="364019"/>
          </a:xfrm>
          <a:prstGeom prst="roundRect">
            <a:avLst>
              <a:gd name="adj" fmla="val 0"/>
            </a:avLst>
          </a:prstGeom>
          <a:solidFill>
            <a:srgbClr val="006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21501C-7BB9-41C3-B689-062F1969377D}"/>
              </a:ext>
            </a:extLst>
          </p:cNvPr>
          <p:cNvSpPr txBox="1"/>
          <p:nvPr/>
        </p:nvSpPr>
        <p:spPr>
          <a:xfrm>
            <a:off x="370085" y="5218490"/>
            <a:ext cx="866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판 례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35E722-0691-4753-8D9F-99AEB769E04E}"/>
              </a:ext>
            </a:extLst>
          </p:cNvPr>
          <p:cNvSpPr txBox="1"/>
          <p:nvPr/>
        </p:nvSpPr>
        <p:spPr>
          <a:xfrm>
            <a:off x="2258286" y="6540498"/>
            <a:ext cx="26806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</a:rPr>
              <a:t>대판 </a:t>
            </a:r>
            <a:r>
              <a:rPr lang="en-US" altLang="ko-KR" sz="1100">
                <a:solidFill>
                  <a:schemeClr val="tx1">
                    <a:lumMod val="75000"/>
                    <a:lumOff val="25000"/>
                  </a:schemeClr>
                </a:solidFill>
              </a:rPr>
              <a:t>1975.7.22, 74</a:t>
            </a:r>
            <a:r>
              <a: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</a:rPr>
              <a:t>다</a:t>
            </a:r>
            <a:r>
              <a:rPr lang="en-US" altLang="ko-KR" sz="1100">
                <a:solidFill>
                  <a:schemeClr val="tx1">
                    <a:lumMod val="75000"/>
                    <a:lumOff val="25000"/>
                  </a:schemeClr>
                </a:solidFill>
              </a:rPr>
              <a:t>1840 </a:t>
            </a:r>
            <a:r>
              <a: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</a:rPr>
              <a:t>외 다수 판결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58286" y="5661283"/>
            <a:ext cx="56794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근로자의 귀책사유에 의해 사용자에게 손해를 보게 한 책임과 사용자의 퇴직금 지급의무는 다르므로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r>
              <a:rPr lang="ko-KR" altLang="en-US" sz="1600" spc="-100"/>
              <a:t> </a:t>
            </a:r>
            <a:r>
              <a:rPr lang="ko-KR" altLang="en-US" sz="1600" spc="-100">
                <a:solidFill>
                  <a:srgbClr val="c00000"/>
                </a:solidFill>
                <a:latin typeface="+mj-ea"/>
                <a:ea typeface="+mj-ea"/>
                <a:cs typeface="+mn-cs"/>
              </a:rPr>
              <a:t>징계해고 등 어떠한 경우라도 그 지급을 제한하거나 손해배상액을 빼고 지급할 수 없다</a:t>
            </a:r>
            <a:r>
              <a:rPr lang="en-US" altLang="ko-KR" sz="1600" spc="-100">
                <a:solidFill>
                  <a:srgbClr val="c00000"/>
                </a:solidFill>
                <a:latin typeface="+mj-ea"/>
                <a:ea typeface="+mj-ea"/>
                <a:cs typeface="+mn-cs"/>
              </a:rPr>
              <a:t>.</a:t>
            </a:r>
            <a:endParaRPr lang="ko-KR" altLang="en-US" sz="1600" spc="-100">
              <a:solidFill>
                <a:srgbClr val="c00000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0D21726B-CF29-4D20-9E1D-BDD4FBECEF30}"/>
              </a:ext>
            </a:extLst>
          </p:cNvPr>
          <p:cNvSpPr/>
          <p:nvPr/>
        </p:nvSpPr>
        <p:spPr>
          <a:xfrm>
            <a:off x="1564376" y="5215051"/>
            <a:ext cx="7588362" cy="364019"/>
          </a:xfrm>
          <a:prstGeom prst="roundRect">
            <a:avLst>
              <a:gd name="adj" fmla="val 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7E2EC3-A580-4A55-85F6-08416BD76C4A}"/>
              </a:ext>
            </a:extLst>
          </p:cNvPr>
          <p:cNvSpPr txBox="1"/>
          <p:nvPr/>
        </p:nvSpPr>
        <p:spPr>
          <a:xfrm>
            <a:off x="2258286" y="5212394"/>
            <a:ext cx="5679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근로자의 채무액을 퇴직금에서 공제할 수 있는지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85A535E9-1737-41AB-82C0-26C7E8F07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341" y="5886357"/>
            <a:ext cx="722225" cy="724091"/>
          </a:xfrm>
          <a:prstGeom prst="rect">
            <a:avLst/>
          </a:prstGeom>
        </p:spPr>
      </p:pic>
      <p:sp>
        <p:nvSpPr>
          <p:cNvPr id="24" name="직사각형 23">
            <a:extLst>
              <a:ext uri="{FF2B5EF4-FFF2-40B4-BE49-F238E27FC236}">
                <a16:creationId xmlns:a16="http://schemas.microsoft.com/office/drawing/2014/main" id="{946666F3-745D-4D68-9389-1F8CD272EA33}"/>
              </a:ext>
            </a:extLst>
          </p:cNvPr>
          <p:cNvSpPr/>
          <p:nvPr/>
        </p:nvSpPr>
        <p:spPr>
          <a:xfrm>
            <a:off x="1677459" y="1141190"/>
            <a:ext cx="21499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dirty="0" err="1">
                <a:solidFill>
                  <a:schemeClr val="bg1"/>
                </a:solidFill>
              </a:rPr>
              <a:t>퇴직급여법</a:t>
            </a:r>
            <a:r>
              <a:rPr lang="ko-KR" altLang="en-US" sz="1600" dirty="0">
                <a:solidFill>
                  <a:schemeClr val="bg1"/>
                </a:solidFill>
              </a:rPr>
              <a:t> 제</a:t>
            </a:r>
            <a:r>
              <a:rPr lang="en-US" altLang="ko-KR" sz="1600" dirty="0">
                <a:solidFill>
                  <a:schemeClr val="bg1"/>
                </a:solidFill>
              </a:rPr>
              <a:t>4</a:t>
            </a:r>
            <a:r>
              <a:rPr lang="ko-KR" altLang="en-US" sz="1600" dirty="0">
                <a:solidFill>
                  <a:schemeClr val="bg1"/>
                </a:solidFill>
              </a:rPr>
              <a:t>조 제</a:t>
            </a:r>
            <a:r>
              <a:rPr lang="en-US" altLang="ko-KR" sz="1600" dirty="0">
                <a:solidFill>
                  <a:schemeClr val="bg1"/>
                </a:solidFill>
              </a:rPr>
              <a:t>1</a:t>
            </a:r>
            <a:r>
              <a:rPr lang="ko-KR" altLang="en-US" sz="1600" dirty="0">
                <a:solidFill>
                  <a:schemeClr val="bg1"/>
                </a:solidFill>
              </a:rPr>
              <a:t>항</a:t>
            </a: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383F67AE-B157-4488-BE9A-D14FB967CDC3}"/>
              </a:ext>
            </a:extLst>
          </p:cNvPr>
          <p:cNvSpPr/>
          <p:nvPr/>
        </p:nvSpPr>
        <p:spPr>
          <a:xfrm>
            <a:off x="484623" y="1159613"/>
            <a:ext cx="1088760" cy="10887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4053D019-6AC5-4257-8978-DFF0A50132F6}"/>
              </a:ext>
            </a:extLst>
          </p:cNvPr>
          <p:cNvSpPr/>
          <p:nvPr/>
        </p:nvSpPr>
        <p:spPr>
          <a:xfrm>
            <a:off x="575716" y="1250706"/>
            <a:ext cx="906575" cy="9065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1BD3EE11-AB09-41DC-AF39-80A3F63A456B}"/>
              </a:ext>
            </a:extLst>
          </p:cNvPr>
          <p:cNvSpPr/>
          <p:nvPr/>
        </p:nvSpPr>
        <p:spPr>
          <a:xfrm>
            <a:off x="803933" y="1469852"/>
            <a:ext cx="663343" cy="665266"/>
          </a:xfrm>
          <a:custGeom>
            <a:avLst/>
            <a:gdLst>
              <a:gd name="connsiteX0" fmla="*/ 306705 w 686203"/>
              <a:gd name="connsiteY0" fmla="*/ 0 h 676696"/>
              <a:gd name="connsiteX1" fmla="*/ 683107 w 686203"/>
              <a:gd name="connsiteY1" fmla="*/ 201525 h 676696"/>
              <a:gd name="connsiteX2" fmla="*/ 686203 w 686203"/>
              <a:gd name="connsiteY2" fmla="*/ 232237 h 676696"/>
              <a:gd name="connsiteX3" fmla="*/ 324268 w 686203"/>
              <a:gd name="connsiteY3" fmla="*/ 676316 h 676696"/>
              <a:gd name="connsiteX4" fmla="*/ 320504 w 686203"/>
              <a:gd name="connsiteY4" fmla="*/ 676696 h 676696"/>
              <a:gd name="connsiteX5" fmla="*/ 0 w 686203"/>
              <a:gd name="connsiteY5" fmla="*/ 455295 h 676696"/>
              <a:gd name="connsiteX6" fmla="*/ 306705 w 686203"/>
              <a:gd name="connsiteY6" fmla="*/ 0 h 676696"/>
              <a:gd name="connsiteX0" fmla="*/ 321945 w 686203"/>
              <a:gd name="connsiteY0" fmla="*/ 0 h 665266"/>
              <a:gd name="connsiteX1" fmla="*/ 683107 w 686203"/>
              <a:gd name="connsiteY1" fmla="*/ 190095 h 665266"/>
              <a:gd name="connsiteX2" fmla="*/ 686203 w 686203"/>
              <a:gd name="connsiteY2" fmla="*/ 220807 h 665266"/>
              <a:gd name="connsiteX3" fmla="*/ 324268 w 686203"/>
              <a:gd name="connsiteY3" fmla="*/ 664886 h 665266"/>
              <a:gd name="connsiteX4" fmla="*/ 320504 w 686203"/>
              <a:gd name="connsiteY4" fmla="*/ 665266 h 665266"/>
              <a:gd name="connsiteX5" fmla="*/ 0 w 686203"/>
              <a:gd name="connsiteY5" fmla="*/ 443865 h 665266"/>
              <a:gd name="connsiteX6" fmla="*/ 321945 w 686203"/>
              <a:gd name="connsiteY6" fmla="*/ 0 h 665266"/>
              <a:gd name="connsiteX0" fmla="*/ 299085 w 663343"/>
              <a:gd name="connsiteY0" fmla="*/ 0 h 665266"/>
              <a:gd name="connsiteX1" fmla="*/ 660247 w 663343"/>
              <a:gd name="connsiteY1" fmla="*/ 190095 h 665266"/>
              <a:gd name="connsiteX2" fmla="*/ 663343 w 663343"/>
              <a:gd name="connsiteY2" fmla="*/ 220807 h 665266"/>
              <a:gd name="connsiteX3" fmla="*/ 301408 w 663343"/>
              <a:gd name="connsiteY3" fmla="*/ 664886 h 665266"/>
              <a:gd name="connsiteX4" fmla="*/ 297644 w 663343"/>
              <a:gd name="connsiteY4" fmla="*/ 665266 h 665266"/>
              <a:gd name="connsiteX5" fmla="*/ 0 w 663343"/>
              <a:gd name="connsiteY5" fmla="*/ 457200 h 665266"/>
              <a:gd name="connsiteX6" fmla="*/ 299085 w 663343"/>
              <a:gd name="connsiteY6" fmla="*/ 0 h 665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3343" h="665266">
                <a:moveTo>
                  <a:pt x="299085" y="0"/>
                </a:moveTo>
                <a:lnTo>
                  <a:pt x="660247" y="190095"/>
                </a:lnTo>
                <a:lnTo>
                  <a:pt x="663343" y="220807"/>
                </a:lnTo>
                <a:cubicBezTo>
                  <a:pt x="663343" y="439858"/>
                  <a:pt x="507964" y="622619"/>
                  <a:pt x="301408" y="664886"/>
                </a:cubicBezTo>
                <a:lnTo>
                  <a:pt x="297644" y="665266"/>
                </a:lnTo>
                <a:lnTo>
                  <a:pt x="0" y="457200"/>
                </a:lnTo>
                <a:lnTo>
                  <a:pt x="299085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79FE33F0-A8BF-4A11-9EFF-09E9A8375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318" y="1470810"/>
            <a:ext cx="568329" cy="463151"/>
          </a:xfrm>
          <a:prstGeom prst="rect">
            <a:avLst/>
          </a:prstGeom>
        </p:spPr>
      </p:pic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982234C3-3D3A-4F4B-8300-461CF67F4AD3}"/>
              </a:ext>
            </a:extLst>
          </p:cNvPr>
          <p:cNvCxnSpPr/>
          <p:nvPr/>
        </p:nvCxnSpPr>
        <p:spPr>
          <a:xfrm flipH="1">
            <a:off x="1199990" y="3873553"/>
            <a:ext cx="588795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AC002A5E-1ED2-457E-ACF5-89AF6C1EB113}"/>
              </a:ext>
            </a:extLst>
          </p:cNvPr>
          <p:cNvGrpSpPr/>
          <p:nvPr/>
        </p:nvGrpSpPr>
        <p:grpSpPr>
          <a:xfrm>
            <a:off x="559935" y="3360946"/>
            <a:ext cx="1026688" cy="1026688"/>
            <a:chOff x="995669" y="3164839"/>
            <a:chExt cx="1026688" cy="1026688"/>
          </a:xfrm>
        </p:grpSpPr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23D44983-0FA9-4977-9B89-4FCF836B8F58}"/>
                </a:ext>
              </a:extLst>
            </p:cNvPr>
            <p:cNvSpPr/>
            <p:nvPr/>
          </p:nvSpPr>
          <p:spPr>
            <a:xfrm>
              <a:off x="995669" y="3164839"/>
              <a:ext cx="1026688" cy="1026688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C23A45FA-326B-4E93-B8C8-7AE5FCD8EAE1}"/>
                </a:ext>
              </a:extLst>
            </p:cNvPr>
            <p:cNvSpPr/>
            <p:nvPr/>
          </p:nvSpPr>
          <p:spPr>
            <a:xfrm>
              <a:off x="1192260" y="3324240"/>
              <a:ext cx="63350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2000">
                  <a:solidFill>
                    <a:schemeClr val="bg1"/>
                  </a:solidFill>
                  <a:latin typeface="+mj-ea"/>
                  <a:ea typeface="+mj-ea"/>
                </a:rPr>
                <a:t>퇴직</a:t>
              </a:r>
              <a:endParaRPr lang="en-US" altLang="ko-KR" sz="2000">
                <a:solidFill>
                  <a:schemeClr val="bg1"/>
                </a:solidFill>
                <a:latin typeface="+mj-ea"/>
                <a:ea typeface="+mj-ea"/>
              </a:endParaRPr>
            </a:p>
            <a:p>
              <a:pPr algn="ctr"/>
              <a:r>
                <a:rPr lang="ko-KR" altLang="en-US" sz="2000">
                  <a:solidFill>
                    <a:schemeClr val="bg1"/>
                  </a:solidFill>
                  <a:latin typeface="+mj-ea"/>
                  <a:ea typeface="+mj-ea"/>
                </a:rPr>
                <a:t>급여</a:t>
              </a:r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7F0B3B25-33E2-4FA7-944F-3396F0D99221}"/>
              </a:ext>
            </a:extLst>
          </p:cNvPr>
          <p:cNvSpPr txBox="1"/>
          <p:nvPr/>
        </p:nvSpPr>
        <p:spPr>
          <a:xfrm>
            <a:off x="1968539" y="3100939"/>
            <a:ext cx="1531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+mj-ea"/>
                <a:ea typeface="+mj-ea"/>
              </a:rPr>
              <a:t>퇴직금</a:t>
            </a:r>
            <a:endParaRPr lang="ko-KR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6510628-4529-4A7E-8540-D725185852D3}"/>
              </a:ext>
            </a:extLst>
          </p:cNvPr>
          <p:cNvSpPr txBox="1"/>
          <p:nvPr/>
        </p:nvSpPr>
        <p:spPr>
          <a:xfrm>
            <a:off x="3538247" y="3128308"/>
            <a:ext cx="535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근로자 퇴직 시 사용자가 근로자에게 퇴직급여 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지급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B6A9A8B7-93AC-4665-A987-A863D78011F5}"/>
              </a:ext>
            </a:extLst>
          </p:cNvPr>
          <p:cNvSpPr/>
          <p:nvPr/>
        </p:nvSpPr>
        <p:spPr>
          <a:xfrm>
            <a:off x="2436969" y="3922793"/>
            <a:ext cx="6417283" cy="1106817"/>
          </a:xfrm>
          <a:prstGeom prst="roundRect">
            <a:avLst>
              <a:gd name="adj" fmla="val 7971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/>
              <a:t>ㅍ</a:t>
            </a:r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5C86CBDE-04FD-47A0-9108-E935C3FAA800}"/>
              </a:ext>
            </a:extLst>
          </p:cNvPr>
          <p:cNvSpPr/>
          <p:nvPr/>
        </p:nvSpPr>
        <p:spPr>
          <a:xfrm>
            <a:off x="1968539" y="3899326"/>
            <a:ext cx="1522806" cy="1130284"/>
          </a:xfrm>
          <a:prstGeom prst="roundRect">
            <a:avLst>
              <a:gd name="adj" fmla="val 7465"/>
            </a:avLst>
          </a:prstGeom>
          <a:solidFill>
            <a:srgbClr val="70AD47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D7D05C7-E19F-432B-A99D-8E6B800155CE}"/>
              </a:ext>
            </a:extLst>
          </p:cNvPr>
          <p:cNvSpPr txBox="1"/>
          <p:nvPr/>
        </p:nvSpPr>
        <p:spPr>
          <a:xfrm>
            <a:off x="1968539" y="3957170"/>
            <a:ext cx="15315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err="1" smtClean="0">
                <a:solidFill>
                  <a:schemeClr val="bg1"/>
                </a:solidFill>
                <a:latin typeface="+mj-ea"/>
                <a:ea typeface="+mj-ea"/>
              </a:rPr>
              <a:t>확정급여형</a:t>
            </a:r>
            <a:endParaRPr lang="en-US" altLang="ko-KR" sz="200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ko-KR" altLang="en-US" sz="2000" dirty="0" err="1" smtClean="0">
                <a:solidFill>
                  <a:schemeClr val="bg1"/>
                </a:solidFill>
                <a:latin typeface="+mj-ea"/>
                <a:ea typeface="+mj-ea"/>
              </a:rPr>
              <a:t>확정기여형</a:t>
            </a:r>
            <a:endParaRPr lang="en-US" altLang="ko-KR" sz="200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+mj-ea"/>
                <a:ea typeface="+mj-ea"/>
              </a:rPr>
              <a:t>중소퇴직기금</a:t>
            </a:r>
            <a:endParaRPr lang="ko-KR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CDFBFB0-3029-4049-A124-CABCAAFF6D2C}"/>
              </a:ext>
            </a:extLst>
          </p:cNvPr>
          <p:cNvSpPr txBox="1"/>
          <p:nvPr/>
        </p:nvSpPr>
        <p:spPr>
          <a:xfrm>
            <a:off x="3538246" y="4150889"/>
            <a:ext cx="5468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사용자는 퇴직급여 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재원을 사외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금융기관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에 적립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근로자는 퇴직 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시 금융기관에서 퇴직급여 수령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46" name="Slide Number Placeholder 5">
            <a:extLst>
              <a:ext uri="{FF2B5EF4-FFF2-40B4-BE49-F238E27FC236}">
                <a16:creationId xmlns:a16="http://schemas.microsoft.com/office/drawing/2014/main" id="{2B1E03C0-11E5-461B-BCCA-39E7EB464C7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93741" y="6580823"/>
            <a:ext cx="4502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fld id="{C282C9E2-717B-4897-B27B-3CD08C879F39}" type="slidenum">
              <a:rPr lang="ko-KR" altLang="en-US" smtClean="0"/>
              <a:pPr/>
              <a:t>55</a:t>
            </a:fld>
            <a:endParaRPr lang="ko-KR" altLang="en-US"/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02B55686-E3A4-4CC2-9634-0EAE42465975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52" name="직사각형 17">
              <a:extLst>
                <a:ext uri="{FF2B5EF4-FFF2-40B4-BE49-F238E27FC236}">
                  <a16:creationId xmlns:a16="http://schemas.microsoft.com/office/drawing/2014/main" id="{B715076C-B0C7-4435-BECB-3EF2A050B937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B671AC5D-764B-48C1-9FC4-E988D3AE942E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Ⅶ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퇴직급여</a:t>
              </a:r>
            </a:p>
          </p:txBody>
        </p:sp>
      </p:grpSp>
      <p:grpSp>
        <p:nvGrpSpPr>
          <p:cNvPr id="54" name="그룹 53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55" name="직각 삼각형 54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55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709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B6B9E76-0807-4578-A60D-E678C5362EFB}"/>
              </a:ext>
            </a:extLst>
          </p:cNvPr>
          <p:cNvSpPr/>
          <p:nvPr/>
        </p:nvSpPr>
        <p:spPr>
          <a:xfrm>
            <a:off x="1031257" y="2653106"/>
            <a:ext cx="7430951" cy="442572"/>
          </a:xfrm>
          <a:prstGeom prst="roundRect">
            <a:avLst>
              <a:gd name="adj" fmla="val 50000"/>
            </a:avLst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5370F37B-092A-47F0-85F4-2F3BD48EA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퇴직금제도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B2D21D7-2F9B-4C4C-81F4-3399C73F1DF1}"/>
              </a:ext>
            </a:extLst>
          </p:cNvPr>
          <p:cNvSpPr/>
          <p:nvPr/>
        </p:nvSpPr>
        <p:spPr>
          <a:xfrm>
            <a:off x="712851" y="1291261"/>
            <a:ext cx="7749358" cy="1039214"/>
          </a:xfrm>
          <a:prstGeom prst="roundRect">
            <a:avLst>
              <a:gd name="adj" fmla="val 7305"/>
            </a:avLst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2C4646-9728-4DF9-B943-E0DB3EE871ED}"/>
              </a:ext>
            </a:extLst>
          </p:cNvPr>
          <p:cNvSpPr txBox="1"/>
          <p:nvPr/>
        </p:nvSpPr>
        <p:spPr>
          <a:xfrm>
            <a:off x="872925" y="1456925"/>
            <a:ext cx="74292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근로자 퇴직 시 </a:t>
            </a:r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계속근로기간 </a:t>
            </a:r>
            <a:r>
              <a:rPr lang="en-US" altLang="ko-KR" sz="2000" dirty="0">
                <a:solidFill>
                  <a:srgbClr val="0070C0"/>
                </a:solidFill>
                <a:latin typeface="+mj-ea"/>
                <a:ea typeface="+mj-ea"/>
              </a:rPr>
              <a:t>1</a:t>
            </a:r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년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에 대하여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/>
            </a:r>
            <a:b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 </a:t>
            </a:r>
            <a:r>
              <a:rPr lang="en-US" altLang="ko-KR" sz="2000" dirty="0">
                <a:solidFill>
                  <a:srgbClr val="0070C0"/>
                </a:solidFill>
                <a:latin typeface="+mj-ea"/>
                <a:ea typeface="+mj-ea"/>
              </a:rPr>
              <a:t>30</a:t>
            </a:r>
            <a:r>
              <a:rPr lang="ko-KR" altLang="en-US" sz="2000" dirty="0">
                <a:solidFill>
                  <a:srgbClr val="0070C0"/>
                </a:solidFill>
                <a:latin typeface="+mj-ea"/>
                <a:ea typeface="+mj-ea"/>
              </a:rPr>
              <a:t>일분 이상의 평균임금을 퇴직금으로 지급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하는 제도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D96148-96E3-47BA-9380-319CD118A514}"/>
              </a:ext>
            </a:extLst>
          </p:cNvPr>
          <p:cNvSpPr txBox="1"/>
          <p:nvPr/>
        </p:nvSpPr>
        <p:spPr>
          <a:xfrm>
            <a:off x="1697040" y="2643559"/>
            <a:ext cx="3108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err="1" smtClean="0">
                <a:solidFill>
                  <a:schemeClr val="bg1"/>
                </a:solidFill>
                <a:latin typeface="+mj-ea"/>
                <a:ea typeface="+mj-ea"/>
              </a:rPr>
              <a:t>계속근로</a:t>
            </a:r>
            <a:r>
              <a:rPr lang="ko-KR" altLang="en-US" sz="2400" b="1" dirty="0" err="1" smtClean="0">
                <a:solidFill>
                  <a:schemeClr val="bg1"/>
                </a:solidFill>
                <a:latin typeface="+mj-ea"/>
                <a:ea typeface="+mj-ea"/>
              </a:rPr>
              <a:t>기간이란</a:t>
            </a:r>
            <a:r>
              <a:rPr lang="en-US" altLang="ko-KR" sz="2400" dirty="0">
                <a:solidFill>
                  <a:schemeClr val="bg1"/>
                </a:solidFill>
                <a:latin typeface="+mj-ea"/>
                <a:ea typeface="+mj-ea"/>
              </a:rPr>
              <a:t>?</a:t>
            </a:r>
            <a:endParaRPr lang="ko-KR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2FC0B1-E6C1-46CF-88C4-8BF3B70340F0}"/>
              </a:ext>
            </a:extLst>
          </p:cNvPr>
          <p:cNvSpPr txBox="1"/>
          <p:nvPr/>
        </p:nvSpPr>
        <p:spPr>
          <a:xfrm>
            <a:off x="2018157" y="3238003"/>
            <a:ext cx="6622923" cy="3278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  <a:spcAft>
                <a:spcPts val="1800"/>
              </a:spcAft>
              <a:buClr>
                <a:srgbClr val="70AD47"/>
              </a:buClr>
              <a:buSzPct val="95000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계속근로기간이란 계속하여 근로를 제공한 기간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b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근로계약을 체결하여 해지될 때까지의 기간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>
              <a:lnSpc>
                <a:spcPts val="2800"/>
              </a:lnSpc>
              <a:spcAft>
                <a:spcPts val="1800"/>
              </a:spcAft>
              <a:buClr>
                <a:srgbClr val="70AD47"/>
              </a:buClr>
              <a:buSzPct val="95000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근로계약을 갱신하거나 동일한 조건의 근로계약을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/>
            </a:r>
            <a:b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반복하여 체결한 경우에는 갱신 또는 </a:t>
            </a: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반복기간을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모두 합산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>
              <a:lnSpc>
                <a:spcPts val="2800"/>
              </a:lnSpc>
              <a:spcAft>
                <a:spcPts val="1800"/>
              </a:spcAft>
              <a:buClr>
                <a:srgbClr val="70AD47"/>
              </a:buClr>
              <a:buSzPct val="95000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고용형태의 변경이 이루어져도 변경 전후의 기간 합산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>
              <a:lnSpc>
                <a:spcPts val="2800"/>
              </a:lnSpc>
              <a:spcAft>
                <a:spcPts val="1800"/>
              </a:spcAft>
              <a:buClr>
                <a:srgbClr val="70AD47"/>
              </a:buClr>
              <a:buSzPct val="95000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기업의 합병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·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분할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양도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조직변경의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경우에도 근로관계가 포괄적으로 승계된 때에는 계속 근로로 인정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B27F8DC-DAD7-45EE-93B6-33C098386CE7}"/>
              </a:ext>
            </a:extLst>
          </p:cNvPr>
          <p:cNvGrpSpPr/>
          <p:nvPr/>
        </p:nvGrpSpPr>
        <p:grpSpPr>
          <a:xfrm>
            <a:off x="749274" y="2478745"/>
            <a:ext cx="828066" cy="828064"/>
            <a:chOff x="-545664" y="2391648"/>
            <a:chExt cx="960472" cy="960471"/>
          </a:xfrm>
        </p:grpSpPr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CB96A321-493B-473B-9433-58D09A739D58}"/>
                </a:ext>
              </a:extLst>
            </p:cNvPr>
            <p:cNvSpPr/>
            <p:nvPr/>
          </p:nvSpPr>
          <p:spPr>
            <a:xfrm>
              <a:off x="-545664" y="2391648"/>
              <a:ext cx="960472" cy="960471"/>
            </a:xfrm>
            <a:prstGeom prst="ellipse">
              <a:avLst/>
            </a:prstGeom>
            <a:solidFill>
              <a:srgbClr val="92D050"/>
            </a:solidFill>
            <a:ln w="28575">
              <a:solidFill>
                <a:schemeClr val="bg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421824CB-E5AF-41DE-88A8-88355068B5EC}"/>
                </a:ext>
              </a:extLst>
            </p:cNvPr>
            <p:cNvSpPr/>
            <p:nvPr/>
          </p:nvSpPr>
          <p:spPr>
            <a:xfrm>
              <a:off x="-418733" y="2520079"/>
              <a:ext cx="805932" cy="809946"/>
            </a:xfrm>
            <a:custGeom>
              <a:avLst/>
              <a:gdLst>
                <a:gd name="connsiteX0" fmla="*/ 628199 w 805932"/>
                <a:gd name="connsiteY0" fmla="*/ 0 h 809946"/>
                <a:gd name="connsiteX1" fmla="*/ 673361 w 805932"/>
                <a:gd name="connsiteY1" fmla="*/ 37262 h 809946"/>
                <a:gd name="connsiteX2" fmla="*/ 805932 w 805932"/>
                <a:gd name="connsiteY2" fmla="*/ 357318 h 809946"/>
                <a:gd name="connsiteX3" fmla="*/ 353304 w 805932"/>
                <a:gd name="connsiteY3" fmla="*/ 809946 h 809946"/>
                <a:gd name="connsiteX4" fmla="*/ 33247 w 805932"/>
                <a:gd name="connsiteY4" fmla="*/ 677374 h 809946"/>
                <a:gd name="connsiteX5" fmla="*/ 0 w 805932"/>
                <a:gd name="connsiteY5" fmla="*/ 637078 h 809946"/>
                <a:gd name="connsiteX6" fmla="*/ 628199 w 805932"/>
                <a:gd name="connsiteY6" fmla="*/ 0 h 809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5932" h="809946">
                  <a:moveTo>
                    <a:pt x="628199" y="0"/>
                  </a:moveTo>
                  <a:lnTo>
                    <a:pt x="673361" y="37262"/>
                  </a:lnTo>
                  <a:cubicBezTo>
                    <a:pt x="755270" y="119171"/>
                    <a:pt x="805932" y="232328"/>
                    <a:pt x="805932" y="357318"/>
                  </a:cubicBezTo>
                  <a:cubicBezTo>
                    <a:pt x="805932" y="607298"/>
                    <a:pt x="603284" y="809946"/>
                    <a:pt x="353304" y="809946"/>
                  </a:cubicBezTo>
                  <a:cubicBezTo>
                    <a:pt x="228314" y="809946"/>
                    <a:pt x="115157" y="759284"/>
                    <a:pt x="33247" y="677374"/>
                  </a:cubicBezTo>
                  <a:lnTo>
                    <a:pt x="0" y="637078"/>
                  </a:lnTo>
                  <a:lnTo>
                    <a:pt x="628199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25DDEEEF-6F36-492E-9202-683C84BFA6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387854" y="2605652"/>
              <a:ext cx="612984" cy="549566"/>
            </a:xfrm>
            <a:prstGeom prst="rect">
              <a:avLst/>
            </a:prstGeom>
          </p:spPr>
        </p:pic>
      </p:grp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AE736EC1-0CAB-4B71-82E2-DEDEF359BAB1}"/>
              </a:ext>
            </a:extLst>
          </p:cNvPr>
          <p:cNvCxnSpPr/>
          <p:nvPr/>
        </p:nvCxnSpPr>
        <p:spPr>
          <a:xfrm>
            <a:off x="1923393" y="2982836"/>
            <a:ext cx="0" cy="3780549"/>
          </a:xfrm>
          <a:prstGeom prst="line">
            <a:avLst/>
          </a:prstGeom>
          <a:ln w="38100"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>
            <a:extLst>
              <a:ext uri="{FF2B5EF4-FFF2-40B4-BE49-F238E27FC236}">
                <a16:creationId xmlns:a16="http://schemas.microsoft.com/office/drawing/2014/main" id="{F68B9976-14B8-4F18-9566-62D02FD39DA7}"/>
              </a:ext>
            </a:extLst>
          </p:cNvPr>
          <p:cNvSpPr/>
          <p:nvPr/>
        </p:nvSpPr>
        <p:spPr>
          <a:xfrm>
            <a:off x="1855141" y="3399176"/>
            <a:ext cx="140313" cy="140313"/>
          </a:xfrm>
          <a:prstGeom prst="ellipse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73A9C353-07CC-4D37-92CE-550C49005105}"/>
              </a:ext>
            </a:extLst>
          </p:cNvPr>
          <p:cNvSpPr/>
          <p:nvPr/>
        </p:nvSpPr>
        <p:spPr>
          <a:xfrm>
            <a:off x="1855141" y="4336436"/>
            <a:ext cx="140313" cy="140313"/>
          </a:xfrm>
          <a:prstGeom prst="ellipse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094D3D7F-8238-470D-A2B7-9C7F06EFC47F}"/>
              </a:ext>
            </a:extLst>
          </p:cNvPr>
          <p:cNvSpPr/>
          <p:nvPr/>
        </p:nvSpPr>
        <p:spPr>
          <a:xfrm>
            <a:off x="1855141" y="5285888"/>
            <a:ext cx="140313" cy="140313"/>
          </a:xfrm>
          <a:prstGeom prst="ellipse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7F957D48-3E41-4151-95D9-6E995BFB717C}"/>
              </a:ext>
            </a:extLst>
          </p:cNvPr>
          <p:cNvSpPr/>
          <p:nvPr/>
        </p:nvSpPr>
        <p:spPr>
          <a:xfrm>
            <a:off x="1855141" y="5861935"/>
            <a:ext cx="140313" cy="140313"/>
          </a:xfrm>
          <a:prstGeom prst="ellipse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02B55686-E3A4-4CC2-9634-0EAE42465975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715076C-B0C7-4435-BECB-3EF2A050B937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B671AC5D-764B-48C1-9FC4-E988D3AE942E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Ⅶ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퇴직급여</a:t>
              </a: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21" name="직각 삼각형 20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56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129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77FF641A-CBA0-4FE4-BE7F-89822C09D8D5}"/>
              </a:ext>
            </a:extLst>
          </p:cNvPr>
          <p:cNvSpPr/>
          <p:nvPr/>
        </p:nvSpPr>
        <p:spPr>
          <a:xfrm>
            <a:off x="4682606" y="1899966"/>
            <a:ext cx="4312920" cy="4531314"/>
          </a:xfrm>
          <a:prstGeom prst="roundRect">
            <a:avLst>
              <a:gd name="adj" fmla="val 0"/>
            </a:avLst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5370F37B-092A-47F0-85F4-2F3BD48E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96096"/>
            <a:ext cx="7886700" cy="592044"/>
          </a:xfrm>
        </p:spPr>
        <p:txBody>
          <a:bodyPr/>
          <a:lstStyle/>
          <a:p>
            <a:r>
              <a:rPr lang="ko-KR" altLang="en-US"/>
              <a:t>계속근로기간 산정 예시</a:t>
            </a: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30F5F5DC-A405-47FC-A6D9-26E99948B84C}"/>
              </a:ext>
            </a:extLst>
          </p:cNvPr>
          <p:cNvSpPr/>
          <p:nvPr/>
        </p:nvSpPr>
        <p:spPr>
          <a:xfrm>
            <a:off x="152087" y="1899966"/>
            <a:ext cx="4312920" cy="4531314"/>
          </a:xfrm>
          <a:prstGeom prst="roundRect">
            <a:avLst>
              <a:gd name="adj" fmla="val 0"/>
            </a:avLst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6DF9C774-694F-47E7-BD41-3BE997A232F5}"/>
              </a:ext>
            </a:extLst>
          </p:cNvPr>
          <p:cNvSpPr/>
          <p:nvPr/>
        </p:nvSpPr>
        <p:spPr>
          <a:xfrm>
            <a:off x="152087" y="1506215"/>
            <a:ext cx="4312920" cy="750096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>
                <a:solidFill>
                  <a:schemeClr val="bg1"/>
                </a:solidFill>
                <a:latin typeface="+mn-ea"/>
              </a:rPr>
              <a:t>계속근로기간 산정에 </a:t>
            </a:r>
            <a:r>
              <a:rPr lang="en-US" altLang="ko-KR" sz="2000">
                <a:solidFill>
                  <a:schemeClr val="bg1"/>
                </a:solidFill>
                <a:latin typeface="+mn-ea"/>
              </a:rPr>
              <a:t/>
            </a:r>
            <a:br>
              <a:rPr lang="en-US" altLang="ko-KR" sz="2000">
                <a:solidFill>
                  <a:schemeClr val="bg1"/>
                </a:solidFill>
                <a:latin typeface="+mn-ea"/>
              </a:rPr>
            </a:br>
            <a:r>
              <a:rPr lang="ko-KR" altLang="en-US" sz="2400">
                <a:solidFill>
                  <a:schemeClr val="bg1"/>
                </a:solidFill>
                <a:latin typeface="+mj-ea"/>
                <a:ea typeface="+mj-ea"/>
              </a:rPr>
              <a:t>포함 되는 기간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51C7FA3D-7732-47E9-87AE-3C87D18A8498}"/>
              </a:ext>
            </a:extLst>
          </p:cNvPr>
          <p:cNvSpPr/>
          <p:nvPr/>
        </p:nvSpPr>
        <p:spPr>
          <a:xfrm>
            <a:off x="336355" y="2538404"/>
            <a:ext cx="4128652" cy="353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ts val="216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수습사용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기간</a:t>
            </a:r>
          </a:p>
          <a:p>
            <a:pPr marL="182563" indent="-182563">
              <a:lnSpc>
                <a:spcPts val="216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출산전후휴가 및 육아휴직기간</a:t>
            </a:r>
          </a:p>
          <a:p>
            <a:pPr marL="182563" indent="-182563">
              <a:lnSpc>
                <a:spcPts val="216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업무상 부상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·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질병으로 요양을 위한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/>
            </a:r>
            <a:b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휴업 기간</a:t>
            </a:r>
          </a:p>
          <a:p>
            <a:pPr marL="182563" indent="-182563">
              <a:lnSpc>
                <a:spcPts val="216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사용자 귀책사유에 의한 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휴업기간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marL="182563" indent="-182563">
              <a:lnSpc>
                <a:spcPts val="216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사용자의 승인 하에 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개인사유에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의한 휴직기간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/>
            </a:r>
            <a:b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단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단체협약･취업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규칙 등 규정을 통해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/>
            </a:r>
            <a:b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포함하지 않는 것으로 정한 경우 제외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D8B9A196-1CA0-4144-B604-98EEF6B26F0C}"/>
              </a:ext>
            </a:extLst>
          </p:cNvPr>
          <p:cNvSpPr/>
          <p:nvPr/>
        </p:nvSpPr>
        <p:spPr>
          <a:xfrm>
            <a:off x="4906445" y="2538404"/>
            <a:ext cx="3988635" cy="3034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ts val="216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병역법에 따른 의무복무로 인한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/>
            </a:r>
            <a:b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휴직 기간</a:t>
            </a:r>
          </a:p>
          <a:p>
            <a:pPr marL="182563" indent="-182563">
              <a:lnSpc>
                <a:spcPts val="216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퇴직금을 미리 정산하여 지급한 기간</a:t>
            </a:r>
          </a:p>
          <a:p>
            <a:pPr marL="182563" indent="-182563">
              <a:lnSpc>
                <a:spcPts val="216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별도 고용승계에 대한 약정이 없는 상태에서 용역업체 변경에 따른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/>
            </a:r>
            <a:b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종전 근로기간</a:t>
            </a:r>
          </a:p>
          <a:p>
            <a:pPr marL="182563" indent="-182563">
              <a:lnSpc>
                <a:spcPts val="216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정년퇴직 후 재입사한 경우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/>
            </a:r>
            <a:b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이전 근로기간</a:t>
            </a: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43EB1590-B90A-42AC-93F0-4519C2EC8A33}"/>
              </a:ext>
            </a:extLst>
          </p:cNvPr>
          <p:cNvSpPr/>
          <p:nvPr/>
        </p:nvSpPr>
        <p:spPr>
          <a:xfrm>
            <a:off x="4682606" y="1506215"/>
            <a:ext cx="4312920" cy="750096"/>
          </a:xfrm>
          <a:prstGeom prst="roundRect">
            <a:avLst>
              <a:gd name="adj" fmla="val 50000"/>
            </a:avLst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>
                <a:solidFill>
                  <a:schemeClr val="bg1"/>
                </a:solidFill>
                <a:latin typeface="+mn-ea"/>
              </a:rPr>
              <a:t>계속근로기간 산정에</a:t>
            </a:r>
            <a:r>
              <a:rPr lang="en-US" altLang="ko-KR" sz="2000">
                <a:solidFill>
                  <a:schemeClr val="bg1"/>
                </a:solidFill>
                <a:latin typeface="+mn-ea"/>
              </a:rPr>
              <a:t/>
            </a:r>
            <a:br>
              <a:rPr lang="en-US" altLang="ko-KR" sz="2000">
                <a:solidFill>
                  <a:schemeClr val="bg1"/>
                </a:solidFill>
                <a:latin typeface="+mn-ea"/>
              </a:rPr>
            </a:br>
            <a:r>
              <a:rPr lang="ko-KR" altLang="en-US" sz="2400">
                <a:solidFill>
                  <a:schemeClr val="bg1"/>
                </a:solidFill>
                <a:latin typeface="+mj-ea"/>
                <a:ea typeface="+mj-ea"/>
              </a:rPr>
              <a:t>제외 되는 기간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02B55686-E3A4-4CC2-9634-0EAE42465975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10" name="직사각형 17">
              <a:extLst>
                <a:ext uri="{FF2B5EF4-FFF2-40B4-BE49-F238E27FC236}">
                  <a16:creationId xmlns:a16="http://schemas.microsoft.com/office/drawing/2014/main" id="{B715076C-B0C7-4435-BECB-3EF2A050B937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B671AC5D-764B-48C1-9FC4-E988D3AE942E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Ⅶ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퇴직급여</a:t>
              </a:r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13" name="직각 삼각형 12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57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258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xmlns:mc="http://schemas.openxmlformats.org/markup-compatibility/2006" xmlns:a14="http://schemas.microsoft.com/office/drawing/2010/main" mc:Ignorable="a14 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0D6CBB35-E7E3-4854-80D8-F04570101BFF}"/>
              </a:ext>
            </a:extLst>
          </p:cNvPr>
          <p:cNvSpPr/>
          <p:nvPr/>
        </p:nvSpPr>
        <p:spPr>
          <a:xfrm>
            <a:off x="290086" y="3726956"/>
            <a:ext cx="1740513" cy="558167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5370F37B-092A-47F0-85F4-2F3BD48EA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퇴직금의 산정</a:t>
            </a:r>
          </a:p>
        </p:txBody>
      </p:sp>
      <p:sp>
        <p:nvSpPr>
          <p:cNvPr id="19" name="사각형: 둥근 위쪽 모서리 18">
            <a:extLst>
              <a:ext uri="{FF2B5EF4-FFF2-40B4-BE49-F238E27FC236}">
                <a16:creationId xmlns:a16="http://schemas.microsoft.com/office/drawing/2014/main" id="{07D30F25-5B41-4814-A7D8-8D01BFCDB3C3}"/>
              </a:ext>
            </a:extLst>
          </p:cNvPr>
          <p:cNvSpPr/>
          <p:nvPr/>
        </p:nvSpPr>
        <p:spPr>
          <a:xfrm>
            <a:off x="232410" y="4152244"/>
            <a:ext cx="8747760" cy="725347"/>
          </a:xfrm>
          <a:prstGeom prst="round2SameRect">
            <a:avLst>
              <a:gd name="adj1" fmla="val 8501"/>
              <a:gd name="adj2" fmla="val 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98A8070-7213-44EC-B38B-F9BFA8013CD6}"/>
              </a:ext>
            </a:extLst>
          </p:cNvPr>
          <p:cNvSpPr/>
          <p:nvPr/>
        </p:nvSpPr>
        <p:spPr>
          <a:xfrm>
            <a:off x="220980" y="4136033"/>
            <a:ext cx="8770620" cy="2437288"/>
          </a:xfrm>
          <a:prstGeom prst="roundRect">
            <a:avLst>
              <a:gd name="adj" fmla="val 2415"/>
            </a:avLst>
          </a:prstGeom>
          <a:noFill/>
          <a:ln w="57150">
            <a:solidFill>
              <a:srgbClr val="17784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44AA65-6D27-4824-B409-34DD270F50A7}"/>
              </a:ext>
            </a:extLst>
          </p:cNvPr>
          <p:cNvSpPr txBox="1"/>
          <p:nvPr/>
        </p:nvSpPr>
        <p:spPr>
          <a:xfrm>
            <a:off x="588251" y="4274580"/>
            <a:ext cx="8036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월 </a:t>
            </a:r>
            <a:r>
              <a:rPr lang="en-US" altLang="ko-KR" sz="24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250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만원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,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근무기간 </a:t>
            </a:r>
            <a:r>
              <a:rPr lang="en-US" altLang="ko-KR" sz="2400" dirty="0" smtClean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’23.2.1</a:t>
            </a:r>
            <a:r>
              <a:rPr lang="en-US" altLang="ko-KR" sz="24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~</a:t>
            </a:r>
            <a:r>
              <a:rPr lang="en-US" altLang="ko-KR" sz="2400" dirty="0" smtClean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’25.6.30</a:t>
            </a:r>
            <a:endParaRPr lang="ko-KR" altLang="en-US" sz="2400" dirty="0">
              <a:solidFill>
                <a:schemeClr val="accent2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5314B0A-4728-41D4-80EE-D65E17125965}"/>
              </a:ext>
            </a:extLst>
          </p:cNvPr>
          <p:cNvSpPr txBox="1"/>
          <p:nvPr/>
        </p:nvSpPr>
        <p:spPr>
          <a:xfrm>
            <a:off x="3718185" y="5569618"/>
            <a:ext cx="1394088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365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A937B012-6366-4869-9A5D-8A3BF0BEBFDB}"/>
              </a:ext>
            </a:extLst>
          </p:cNvPr>
          <p:cNvCxnSpPr>
            <a:cxnSpLocks/>
          </p:cNvCxnSpPr>
          <p:nvPr/>
        </p:nvCxnSpPr>
        <p:spPr>
          <a:xfrm>
            <a:off x="2720984" y="5502683"/>
            <a:ext cx="338849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8D7C809E-2436-47D9-9581-7F94C1C8AABF}"/>
              </a:ext>
            </a:extLst>
          </p:cNvPr>
          <p:cNvSpPr txBox="1"/>
          <p:nvPr/>
        </p:nvSpPr>
        <p:spPr>
          <a:xfrm>
            <a:off x="290086" y="3766999"/>
            <a:ext cx="1740513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산정예시</a:t>
            </a:r>
            <a:endParaRPr lang="ko-KR" altLang="en-US" sz="20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959A979-C150-4F46-B702-AB240033BD06}"/>
              </a:ext>
            </a:extLst>
          </p:cNvPr>
          <p:cNvSpPr txBox="1"/>
          <p:nvPr/>
        </p:nvSpPr>
        <p:spPr>
          <a:xfrm>
            <a:off x="1374796" y="5272449"/>
            <a:ext cx="134618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퇴직금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=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94" name="사각형: 둥근 모서리 93">
            <a:extLst>
              <a:ext uri="{FF2B5EF4-FFF2-40B4-BE49-F238E27FC236}">
                <a16:creationId xmlns:a16="http://schemas.microsoft.com/office/drawing/2014/main" id="{DEB0A00E-5B46-4BF2-A73F-555AE03F932D}"/>
              </a:ext>
            </a:extLst>
          </p:cNvPr>
          <p:cNvSpPr/>
          <p:nvPr/>
        </p:nvSpPr>
        <p:spPr>
          <a:xfrm>
            <a:off x="290086" y="1420742"/>
            <a:ext cx="1740513" cy="558167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사각형: 둥근 모서리 95">
            <a:extLst>
              <a:ext uri="{FF2B5EF4-FFF2-40B4-BE49-F238E27FC236}">
                <a16:creationId xmlns:a16="http://schemas.microsoft.com/office/drawing/2014/main" id="{0A0EFF17-5110-4C63-9C42-0CAAD3D16335}"/>
              </a:ext>
            </a:extLst>
          </p:cNvPr>
          <p:cNvSpPr/>
          <p:nvPr/>
        </p:nvSpPr>
        <p:spPr>
          <a:xfrm>
            <a:off x="220980" y="1829819"/>
            <a:ext cx="8770620" cy="1688080"/>
          </a:xfrm>
          <a:prstGeom prst="roundRect">
            <a:avLst>
              <a:gd name="adj" fmla="val 2415"/>
            </a:avLst>
          </a:prstGeom>
          <a:solidFill>
            <a:schemeClr val="bg1"/>
          </a:solidFill>
          <a:ln w="57150">
            <a:solidFill>
              <a:schemeClr val="accent2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D735DB7-B097-4AD0-9FD8-03A18A324D11}"/>
              </a:ext>
            </a:extLst>
          </p:cNvPr>
          <p:cNvSpPr txBox="1"/>
          <p:nvPr/>
        </p:nvSpPr>
        <p:spPr>
          <a:xfrm>
            <a:off x="2552841" y="2111558"/>
            <a:ext cx="5055804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 평균임금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x 30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x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총 계속근로기간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FF4B44-D977-4C74-8EA7-0951F890E438}"/>
                  </a:ext>
                </a:extLst>
              </p:cNvPr>
              <p:cNvSpPr txBox="1"/>
              <p:nvPr/>
            </p:nvSpPr>
            <p:spPr>
              <a:xfrm>
                <a:off x="1084382" y="3077463"/>
                <a:ext cx="6914482" cy="374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200"/>
                  </a:lnSpc>
                </a:pPr>
                <a:r>
                  <a:rPr lang="en-US" altLang="ko-K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* 1</a:t>
                </a:r>
                <a:r>
                  <a:rPr lang="ko-KR" altLang="en-US" sz="16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일평균임금</a:t>
                </a:r>
                <a:r>
                  <a:rPr lang="ko-KR" alt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:r>
                  <a:rPr lang="en-US" altLang="ko-K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= </a:t>
                </a:r>
                <a:r>
                  <a:rPr lang="ko-KR" alt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사유가 발생한 날 이전 </a:t>
                </a:r>
                <a:r>
                  <a:rPr lang="en-US" altLang="ko-K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3</a:t>
                </a:r>
                <a:r>
                  <a:rPr lang="ko-KR" alt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개월간의 임금 총액</a:t>
                </a:r>
                <a:r>
                  <a:rPr lang="en-US" altLang="ko-K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ko-KR" sz="1600" b="0" i="0" normalizeH="0" baseline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+mj-ea"/>
                      </a:rPr>
                      <m:t>÷</m:t>
                    </m:r>
                    <m:r>
                      <a:rPr lang="en-US" altLang="ko-KR" sz="16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+mj-ea"/>
                      </a:rPr>
                      <m:t> </m:t>
                    </m:r>
                  </m:oMath>
                </a14:m>
                <a:r>
                  <a:rPr lang="en-US" altLang="ko-K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3</a:t>
                </a:r>
                <a:r>
                  <a:rPr lang="ko-KR" alt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개월간의 총 일수</a:t>
                </a:r>
                <a:endParaRPr lang="ko-KR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endParaRPr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FF4B44-D977-4C74-8EA7-0951F890E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382" y="3077463"/>
                <a:ext cx="6914482" cy="374461"/>
              </a:xfrm>
              <a:prstGeom prst="rect">
                <a:avLst/>
              </a:prstGeom>
              <a:blipFill>
                <a:blip r:embed="rId3"/>
                <a:stretch>
                  <a:fillRect l="-529" r="-353" b="-163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0" name="TextBox 99">
            <a:extLst>
              <a:ext uri="{FF2B5EF4-FFF2-40B4-BE49-F238E27FC236}">
                <a16:creationId xmlns:a16="http://schemas.microsoft.com/office/drawing/2014/main" id="{1E125553-B9DC-42D0-9E34-FBAE6915F31C}"/>
              </a:ext>
            </a:extLst>
          </p:cNvPr>
          <p:cNvSpPr txBox="1"/>
          <p:nvPr/>
        </p:nvSpPr>
        <p:spPr>
          <a:xfrm>
            <a:off x="4383699" y="2619888"/>
            <a:ext cx="1394088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365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cxnSp>
        <p:nvCxnSpPr>
          <p:cNvPr id="102" name="직선 연결선 101">
            <a:extLst>
              <a:ext uri="{FF2B5EF4-FFF2-40B4-BE49-F238E27FC236}">
                <a16:creationId xmlns:a16="http://schemas.microsoft.com/office/drawing/2014/main" id="{5BCD7A61-34A6-4F5E-8F6D-D75E8EAED73B}"/>
              </a:ext>
            </a:extLst>
          </p:cNvPr>
          <p:cNvCxnSpPr>
            <a:cxnSpLocks/>
          </p:cNvCxnSpPr>
          <p:nvPr/>
        </p:nvCxnSpPr>
        <p:spPr>
          <a:xfrm>
            <a:off x="2983929" y="2552953"/>
            <a:ext cx="4193628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438206A0-1A3E-4BC0-A341-E7408B0B7D1C}"/>
              </a:ext>
            </a:extLst>
          </p:cNvPr>
          <p:cNvSpPr txBox="1"/>
          <p:nvPr/>
        </p:nvSpPr>
        <p:spPr>
          <a:xfrm>
            <a:off x="290086" y="1460785"/>
            <a:ext cx="1740513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산정방법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5A400682-2B41-4099-9238-E1075BE883DA}"/>
              </a:ext>
            </a:extLst>
          </p:cNvPr>
          <p:cNvSpPr txBox="1"/>
          <p:nvPr/>
        </p:nvSpPr>
        <p:spPr>
          <a:xfrm>
            <a:off x="1568218" y="2322719"/>
            <a:ext cx="134618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퇴직금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=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02B55686-E3A4-4CC2-9634-0EAE42465975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23" name="직사각형 17">
              <a:extLst>
                <a:ext uri="{FF2B5EF4-FFF2-40B4-BE49-F238E27FC236}">
                  <a16:creationId xmlns:a16="http://schemas.microsoft.com/office/drawing/2014/main" id="{B715076C-B0C7-4435-BECB-3EF2A050B937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B671AC5D-764B-48C1-9FC4-E988D3AE942E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Ⅶ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퇴직급여</a:t>
              </a: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26" name="직각 삼각형 25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58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75836" y="989416"/>
            <a:ext cx="7429210" cy="294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ko-KR" sz="1400" spc="-100">
                <a:solidFill>
                  <a:schemeClr val="accent2"/>
                </a:solidFill>
                <a:latin typeface="+mj-ea"/>
                <a:ea typeface="+mj-ea"/>
              </a:rPr>
              <a:t>*</a:t>
            </a:r>
            <a:r>
              <a:rPr lang="ko-KR" altLang="en-US" sz="1400" spc="-100">
                <a:solidFill>
                  <a:schemeClr val="accent2"/>
                </a:solidFill>
                <a:latin typeface="+mj-ea"/>
                <a:ea typeface="+mj-ea"/>
              </a:rPr>
              <a:t>퇴직급여 계산기</a:t>
            </a:r>
            <a:r>
              <a:rPr lang="en-US" altLang="ko-KR" sz="1400" spc="-100">
                <a:solidFill>
                  <a:schemeClr val="accent2"/>
                </a:solidFill>
                <a:latin typeface="+mj-ea"/>
                <a:ea typeface="+mj-ea"/>
              </a:rPr>
              <a:t>: </a:t>
            </a:r>
            <a:r>
              <a:rPr lang="ko-KR" altLang="en-US" sz="1400" spc="-100">
                <a:solidFill>
                  <a:schemeClr val="accent2"/>
                </a:solidFill>
                <a:latin typeface="+mj-ea"/>
                <a:ea typeface="+mj-ea"/>
              </a:rPr>
              <a:t>고용노동부 노동포털</a:t>
            </a:r>
            <a:r>
              <a:rPr lang="en-US" altLang="ko-KR" sz="1400" spc="-100">
                <a:solidFill>
                  <a:schemeClr val="accent2"/>
                </a:solidFill>
                <a:latin typeface="+mj-ea"/>
                <a:ea typeface="+mj-ea"/>
              </a:rPr>
              <a:t>(labor.moel.go.kr) </a:t>
            </a:r>
            <a:r>
              <a:rPr lang="ko-KR" altLang="en-US" sz="1400" spc="-100">
                <a:solidFill>
                  <a:schemeClr val="accent2"/>
                </a:solidFill>
                <a:latin typeface="+mj-ea"/>
                <a:ea typeface="+mj-ea"/>
              </a:rPr>
              <a:t>노동길라잡이 </a:t>
            </a:r>
            <a:r>
              <a:rPr lang="en-US" altLang="ko-KR" sz="1400" spc="-100">
                <a:solidFill>
                  <a:schemeClr val="accent2"/>
                </a:solidFill>
                <a:latin typeface="+mj-ea"/>
                <a:ea typeface="+mj-ea"/>
              </a:rPr>
              <a:t>&gt; </a:t>
            </a:r>
            <a:r>
              <a:rPr lang="ko-KR" altLang="en-US" sz="1400" spc="-100">
                <a:solidFill>
                  <a:schemeClr val="accent2"/>
                </a:solidFill>
                <a:latin typeface="+mj-ea"/>
                <a:ea typeface="+mj-ea"/>
              </a:rPr>
              <a:t>근로조건 계산기 </a:t>
            </a:r>
            <a:r>
              <a:rPr lang="en-US" altLang="ko-KR" sz="1400" spc="-100">
                <a:solidFill>
                  <a:schemeClr val="accent2"/>
                </a:solidFill>
                <a:latin typeface="+mj-ea"/>
                <a:ea typeface="+mj-ea"/>
              </a:rPr>
              <a:t>&gt; </a:t>
            </a:r>
            <a:r>
              <a:rPr lang="ko-KR" altLang="en-US" sz="1400" spc="-100">
                <a:solidFill>
                  <a:schemeClr val="accent2"/>
                </a:solidFill>
                <a:latin typeface="+mj-ea"/>
                <a:ea typeface="+mj-ea"/>
              </a:rPr>
              <a:t>퇴직금</a:t>
            </a:r>
            <a:endParaRPr lang="ko-KR" altLang="en-US" sz="1400" spc="-100">
              <a:solidFill>
                <a:schemeClr val="accent2"/>
              </a:solidFill>
              <a:latin typeface="+mj-ea"/>
              <a:ea typeface="+mj-ea"/>
            </a:endParaRPr>
          </a:p>
        </p:txBody>
      </p:sp>
      <p:sp>
        <p:nvSpPr>
          <p:cNvPr id="29" name="TextBox 58"/>
          <p:cNvSpPr txBox="1"/>
          <p:nvPr/>
        </p:nvSpPr>
        <p:spPr>
          <a:xfrm>
            <a:off x="1906495" y="5071393"/>
            <a:ext cx="5055804" cy="37446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l" defTabSz="116128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kumimoji="0" sz="1800" b="0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lnSpc>
                <a:spcPts val="2200"/>
              </a:lnSpc>
              <a:defRPr/>
            </a:pP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82,417.59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원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x 30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x 881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</a:t>
            </a:r>
          </a:p>
        </p:txBody>
      </p:sp>
      <p:sp>
        <p:nvSpPr>
          <p:cNvPr id="30" name="TextBox 67"/>
          <p:cNvSpPr txBox="1"/>
          <p:nvPr/>
        </p:nvSpPr>
        <p:spPr>
          <a:xfrm>
            <a:off x="5954093" y="5264892"/>
            <a:ext cx="2561257" cy="44820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>
            <a:lvl1pPr marL="0" indent="0" algn="l" defTabSz="116128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kumimoji="0" sz="1800" b="0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defRPr/>
            </a:pPr>
            <a:r>
              <a:rPr lang="en-US" altLang="ko-KR" sz="24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= 5,967,937</a:t>
            </a:r>
            <a:r>
              <a:rPr lang="ko-KR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원</a:t>
            </a:r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5FF4B44-D977-4C74-8EA7-0951F890E438}"/>
                  </a:ext>
                </a:extLst>
              </p:cNvPr>
              <p:cNvSpPr txBox="1"/>
              <p:nvPr/>
            </p:nvSpPr>
            <p:spPr>
              <a:xfrm>
                <a:off x="2552840" y="6128312"/>
                <a:ext cx="6438759" cy="374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200"/>
                  </a:lnSpc>
                </a:pPr>
                <a:r>
                  <a:rPr lang="en-US" altLang="ko-K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* 1</a:t>
                </a:r>
                <a:r>
                  <a:rPr lang="ko-KR" altLang="en-US" sz="16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일평균임금</a:t>
                </a:r>
                <a:r>
                  <a:rPr lang="ko-KR" alt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:r>
                  <a:rPr lang="en-US" altLang="ko-K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= </a:t>
                </a:r>
                <a:r>
                  <a:rPr lang="en-US" altLang="ko-KR" sz="16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7,500,000 </a:t>
                </a:r>
                <a14:m>
                  <m:oMath xmlns:m="http://schemas.openxmlformats.org/officeDocument/2006/math">
                    <m:r>
                      <a:rPr lang="en-US" altLang="ko-KR" sz="1600" b="0" i="0" normalizeH="0" baseline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+mj-ea"/>
                      </a:rPr>
                      <m:t>÷</m:t>
                    </m:r>
                    <m:r>
                      <a:rPr lang="en-US" altLang="ko-KR" sz="16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+mj-ea"/>
                      </a:rPr>
                      <m:t> </m:t>
                    </m:r>
                  </m:oMath>
                </a14:m>
                <a:r>
                  <a:rPr lang="en-US" altLang="ko-K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:r>
                  <a:rPr lang="en-US" altLang="ko-KR" sz="16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91</a:t>
                </a:r>
                <a:r>
                  <a:rPr lang="ko-KR" altLang="en-US" sz="16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일 </a:t>
                </a:r>
                <a:r>
                  <a:rPr lang="en-US" altLang="ko-KR" sz="16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= 82,417.59 </a:t>
                </a:r>
                <a:endParaRPr lang="ko-KR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5FF4B44-D977-4C74-8EA7-0951F890E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840" y="6128312"/>
                <a:ext cx="6438759" cy="374461"/>
              </a:xfrm>
              <a:prstGeom prst="rect">
                <a:avLst/>
              </a:prstGeom>
              <a:blipFill>
                <a:blip r:embed="rId4"/>
                <a:stretch>
                  <a:fillRect l="-568" b="-1451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083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>
            <a:extLst>
              <a:ext uri="{FF2B5EF4-FFF2-40B4-BE49-F238E27FC236}">
                <a16:creationId xmlns:a16="http://schemas.microsoft.com/office/drawing/2014/main" id="{3645ACDB-0BA4-4F0E-BECF-CD264E2AF0BE}"/>
              </a:ext>
            </a:extLst>
          </p:cNvPr>
          <p:cNvGrpSpPr/>
          <p:nvPr/>
        </p:nvGrpSpPr>
        <p:grpSpPr>
          <a:xfrm>
            <a:off x="490594" y="3019052"/>
            <a:ext cx="8195534" cy="2338864"/>
            <a:chOff x="665854" y="2819876"/>
            <a:chExt cx="8195534" cy="2087404"/>
          </a:xfrm>
        </p:grpSpPr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71D5AB5B-DB2D-480C-8FB3-FF0B5A24D1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55000" contras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77670" flipH="1">
              <a:off x="7638566" y="2819876"/>
              <a:ext cx="1222822" cy="2087403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265A8026-A747-49DD-8D74-69AB781D37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55000" contras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22330">
              <a:off x="665854" y="2819877"/>
              <a:ext cx="1222822" cy="2087403"/>
            </a:xfrm>
            <a:prstGeom prst="rect">
              <a:avLst/>
            </a:prstGeom>
          </p:spPr>
        </p:pic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9662CD0-B569-48D2-B865-AE4CE3B88A07}"/>
              </a:ext>
            </a:extLst>
          </p:cNvPr>
          <p:cNvSpPr/>
          <p:nvPr/>
        </p:nvSpPr>
        <p:spPr>
          <a:xfrm>
            <a:off x="663929" y="3126579"/>
            <a:ext cx="7886700" cy="372752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직사각형 67"/>
          <p:cNvSpPr/>
          <p:nvPr/>
        </p:nvSpPr>
        <p:spPr>
          <a:xfrm>
            <a:off x="1548365" y="3883667"/>
            <a:ext cx="1455567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직사각형 69"/>
          <p:cNvSpPr/>
          <p:nvPr/>
        </p:nvSpPr>
        <p:spPr>
          <a:xfrm>
            <a:off x="1548365" y="4542496"/>
            <a:ext cx="2934623" cy="60128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직사각형 70"/>
          <p:cNvSpPr/>
          <p:nvPr/>
        </p:nvSpPr>
        <p:spPr>
          <a:xfrm>
            <a:off x="1548365" y="5474539"/>
            <a:ext cx="1998493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직사각형 71"/>
          <p:cNvSpPr/>
          <p:nvPr/>
        </p:nvSpPr>
        <p:spPr>
          <a:xfrm>
            <a:off x="1548365" y="5819645"/>
            <a:ext cx="1109110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직사각형 72"/>
          <p:cNvSpPr/>
          <p:nvPr/>
        </p:nvSpPr>
        <p:spPr>
          <a:xfrm>
            <a:off x="1548365" y="6166998"/>
            <a:ext cx="1956835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직사각형 73"/>
          <p:cNvSpPr/>
          <p:nvPr/>
        </p:nvSpPr>
        <p:spPr>
          <a:xfrm>
            <a:off x="1548365" y="4217127"/>
            <a:ext cx="3766585" cy="232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71FDCF6D-3B23-44D5-AEC1-A928C9767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18" y="316224"/>
            <a:ext cx="8425578" cy="592044"/>
          </a:xfrm>
        </p:spPr>
        <p:txBody>
          <a:bodyPr>
            <a:normAutofit fontScale="90000"/>
          </a:bodyPr>
          <a:lstStyle/>
          <a:p>
            <a:r>
              <a:rPr lang="ko-KR" altLang="en-US"/>
              <a:t>기간제 및 단시간근로자의 경우에는</a:t>
            </a:r>
            <a:r>
              <a:rPr lang="en-US" altLang="ko-KR"/>
              <a:t>?</a:t>
            </a:r>
            <a:endParaRPr lang="ko-KR" altLang="en-US"/>
          </a:p>
        </p:txBody>
      </p:sp>
      <p:sp>
        <p:nvSpPr>
          <p:cNvPr id="16" name="직사각형 17">
            <a:extLst>
              <a:ext uri="{FF2B5EF4-FFF2-40B4-BE49-F238E27FC236}">
                <a16:creationId xmlns:a16="http://schemas.microsoft.com/office/drawing/2014/main" id="{B53A8EAC-FBF0-4481-95A8-1F384AA54FAD}"/>
              </a:ext>
            </a:extLst>
          </p:cNvPr>
          <p:cNvSpPr/>
          <p:nvPr/>
        </p:nvSpPr>
        <p:spPr>
          <a:xfrm rot="10800000" flipH="1">
            <a:off x="987440" y="1423934"/>
            <a:ext cx="3924613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7">
            <a:extLst>
              <a:ext uri="{FF2B5EF4-FFF2-40B4-BE49-F238E27FC236}">
                <a16:creationId xmlns:a16="http://schemas.microsoft.com/office/drawing/2014/main" id="{EB95F996-4C7C-4087-8A85-C92CAC7E450B}"/>
              </a:ext>
            </a:extLst>
          </p:cNvPr>
          <p:cNvSpPr/>
          <p:nvPr/>
        </p:nvSpPr>
        <p:spPr>
          <a:xfrm rot="10800000" flipH="1">
            <a:off x="4199735" y="1423936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44030EE1-69DA-4901-A764-4A292645ACC2}"/>
              </a:ext>
            </a:extLst>
          </p:cNvPr>
          <p:cNvSpPr/>
          <p:nvPr/>
        </p:nvSpPr>
        <p:spPr>
          <a:xfrm>
            <a:off x="995669" y="1710155"/>
            <a:ext cx="7749358" cy="97019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1683804" y="1897712"/>
            <a:ext cx="7064991" cy="643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사용자는 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기간제근로자 또는 단시간근로자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와 근로계약을 체결하는 때에는</a:t>
            </a:r>
            <a:r>
              <a: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다음 각 호의 모든 사항을 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서면으로 명시하여 근로자에게 교부하여야 함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281B87C-F68F-4EEF-92F7-1BEEB658A6C0}"/>
              </a:ext>
            </a:extLst>
          </p:cNvPr>
          <p:cNvSpPr/>
          <p:nvPr/>
        </p:nvSpPr>
        <p:spPr>
          <a:xfrm>
            <a:off x="1440842" y="1390719"/>
            <a:ext cx="4421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>
                <a:solidFill>
                  <a:schemeClr val="bg1"/>
                </a:solidFill>
              </a:rPr>
              <a:t>기간제 및 단시간근로자 보호 등에 관한 법률 제</a:t>
            </a:r>
            <a:r>
              <a:rPr lang="en-US" altLang="ko-KR" sz="1600">
                <a:solidFill>
                  <a:schemeClr val="bg1"/>
                </a:solidFill>
              </a:rPr>
              <a:t>17</a:t>
            </a:r>
            <a:r>
              <a:rPr lang="ko-KR" altLang="en-US" sz="1600">
                <a:solidFill>
                  <a:schemeClr val="bg1"/>
                </a:solidFill>
              </a:rPr>
              <a:t>조</a:t>
            </a: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94389D31-CE25-44B8-97B7-DB8B3AA31AB5}"/>
              </a:ext>
            </a:extLst>
          </p:cNvPr>
          <p:cNvSpPr/>
          <p:nvPr/>
        </p:nvSpPr>
        <p:spPr>
          <a:xfrm>
            <a:off x="484623" y="1409142"/>
            <a:ext cx="1088760" cy="10887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D8444BFB-770A-4904-8784-7AAE63E466F7}"/>
              </a:ext>
            </a:extLst>
          </p:cNvPr>
          <p:cNvSpPr/>
          <p:nvPr/>
        </p:nvSpPr>
        <p:spPr>
          <a:xfrm>
            <a:off x="575716" y="1500235"/>
            <a:ext cx="906575" cy="9065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06D0503D-27B8-4754-8A91-414A5D52A374}"/>
              </a:ext>
            </a:extLst>
          </p:cNvPr>
          <p:cNvSpPr/>
          <p:nvPr/>
        </p:nvSpPr>
        <p:spPr>
          <a:xfrm>
            <a:off x="709737" y="3159430"/>
            <a:ext cx="7799001" cy="4736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3843B64-6446-4187-B071-ADE32171101D}"/>
              </a:ext>
            </a:extLst>
          </p:cNvPr>
          <p:cNvSpPr txBox="1"/>
          <p:nvPr/>
        </p:nvSpPr>
        <p:spPr>
          <a:xfrm>
            <a:off x="987440" y="3180812"/>
            <a:ext cx="71862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dirty="0">
                <a:solidFill>
                  <a:schemeClr val="bg1"/>
                </a:solidFill>
                <a:latin typeface="+mj-ea"/>
                <a:ea typeface="+mj-ea"/>
              </a:rPr>
              <a:t>기간제</a:t>
            </a:r>
            <a:r>
              <a:rPr lang="en-US" altLang="ko-KR" sz="2200" dirty="0">
                <a:solidFill>
                  <a:schemeClr val="bg1"/>
                </a:solidFill>
                <a:latin typeface="+mj-ea"/>
                <a:ea typeface="+mj-ea"/>
              </a:rPr>
              <a:t>·</a:t>
            </a:r>
            <a:r>
              <a:rPr lang="ko-KR" altLang="en-US" sz="2200" dirty="0">
                <a:solidFill>
                  <a:schemeClr val="bg1"/>
                </a:solidFill>
                <a:latin typeface="+mj-ea"/>
                <a:ea typeface="+mj-ea"/>
              </a:rPr>
              <a:t>단시간근로자 근로계약서 기재사항</a:t>
            </a:r>
          </a:p>
        </p:txBody>
      </p: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25E793A1-24E3-4B68-A515-CB5C3DBB8C8F}"/>
              </a:ext>
            </a:extLst>
          </p:cNvPr>
          <p:cNvSpPr/>
          <p:nvPr/>
        </p:nvSpPr>
        <p:spPr>
          <a:xfrm>
            <a:off x="803933" y="1719381"/>
            <a:ext cx="663343" cy="665266"/>
          </a:xfrm>
          <a:custGeom>
            <a:avLst/>
            <a:gdLst>
              <a:gd name="connsiteX0" fmla="*/ 306705 w 686203"/>
              <a:gd name="connsiteY0" fmla="*/ 0 h 676696"/>
              <a:gd name="connsiteX1" fmla="*/ 683107 w 686203"/>
              <a:gd name="connsiteY1" fmla="*/ 201525 h 676696"/>
              <a:gd name="connsiteX2" fmla="*/ 686203 w 686203"/>
              <a:gd name="connsiteY2" fmla="*/ 232237 h 676696"/>
              <a:gd name="connsiteX3" fmla="*/ 324268 w 686203"/>
              <a:gd name="connsiteY3" fmla="*/ 676316 h 676696"/>
              <a:gd name="connsiteX4" fmla="*/ 320504 w 686203"/>
              <a:gd name="connsiteY4" fmla="*/ 676696 h 676696"/>
              <a:gd name="connsiteX5" fmla="*/ 0 w 686203"/>
              <a:gd name="connsiteY5" fmla="*/ 455295 h 676696"/>
              <a:gd name="connsiteX6" fmla="*/ 306705 w 686203"/>
              <a:gd name="connsiteY6" fmla="*/ 0 h 676696"/>
              <a:gd name="connsiteX0" fmla="*/ 321945 w 686203"/>
              <a:gd name="connsiteY0" fmla="*/ 0 h 665266"/>
              <a:gd name="connsiteX1" fmla="*/ 683107 w 686203"/>
              <a:gd name="connsiteY1" fmla="*/ 190095 h 665266"/>
              <a:gd name="connsiteX2" fmla="*/ 686203 w 686203"/>
              <a:gd name="connsiteY2" fmla="*/ 220807 h 665266"/>
              <a:gd name="connsiteX3" fmla="*/ 324268 w 686203"/>
              <a:gd name="connsiteY3" fmla="*/ 664886 h 665266"/>
              <a:gd name="connsiteX4" fmla="*/ 320504 w 686203"/>
              <a:gd name="connsiteY4" fmla="*/ 665266 h 665266"/>
              <a:gd name="connsiteX5" fmla="*/ 0 w 686203"/>
              <a:gd name="connsiteY5" fmla="*/ 443865 h 665266"/>
              <a:gd name="connsiteX6" fmla="*/ 321945 w 686203"/>
              <a:gd name="connsiteY6" fmla="*/ 0 h 665266"/>
              <a:gd name="connsiteX0" fmla="*/ 299085 w 663343"/>
              <a:gd name="connsiteY0" fmla="*/ 0 h 665266"/>
              <a:gd name="connsiteX1" fmla="*/ 660247 w 663343"/>
              <a:gd name="connsiteY1" fmla="*/ 190095 h 665266"/>
              <a:gd name="connsiteX2" fmla="*/ 663343 w 663343"/>
              <a:gd name="connsiteY2" fmla="*/ 220807 h 665266"/>
              <a:gd name="connsiteX3" fmla="*/ 301408 w 663343"/>
              <a:gd name="connsiteY3" fmla="*/ 664886 h 665266"/>
              <a:gd name="connsiteX4" fmla="*/ 297644 w 663343"/>
              <a:gd name="connsiteY4" fmla="*/ 665266 h 665266"/>
              <a:gd name="connsiteX5" fmla="*/ 0 w 663343"/>
              <a:gd name="connsiteY5" fmla="*/ 457200 h 665266"/>
              <a:gd name="connsiteX6" fmla="*/ 299085 w 663343"/>
              <a:gd name="connsiteY6" fmla="*/ 0 h 665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3343" h="665266">
                <a:moveTo>
                  <a:pt x="299085" y="0"/>
                </a:moveTo>
                <a:lnTo>
                  <a:pt x="660247" y="190095"/>
                </a:lnTo>
                <a:lnTo>
                  <a:pt x="663343" y="220807"/>
                </a:lnTo>
                <a:cubicBezTo>
                  <a:pt x="663343" y="439858"/>
                  <a:pt x="507964" y="622619"/>
                  <a:pt x="301408" y="664886"/>
                </a:cubicBezTo>
                <a:lnTo>
                  <a:pt x="297644" y="665266"/>
                </a:lnTo>
                <a:lnTo>
                  <a:pt x="0" y="457200"/>
                </a:lnTo>
                <a:lnTo>
                  <a:pt x="299085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661E9308-8AAD-4258-92DA-ADE61CE1B3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318" y="1720339"/>
            <a:ext cx="568329" cy="463151"/>
          </a:xfrm>
          <a:prstGeom prst="rect">
            <a:avLst/>
          </a:prstGeom>
        </p:spPr>
      </p:pic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E99B279-63BE-418F-9C66-B7010C0D9751}"/>
              </a:ext>
            </a:extLst>
          </p:cNvPr>
          <p:cNvCxnSpPr/>
          <p:nvPr/>
        </p:nvCxnSpPr>
        <p:spPr>
          <a:xfrm>
            <a:off x="1071225" y="3801423"/>
            <a:ext cx="7082106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직선 연결선 98">
            <a:extLst>
              <a:ext uri="{FF2B5EF4-FFF2-40B4-BE49-F238E27FC236}">
                <a16:creationId xmlns:a16="http://schemas.microsoft.com/office/drawing/2014/main" id="{004DA1D2-6182-4052-9FA7-C6A61DF70364}"/>
              </a:ext>
            </a:extLst>
          </p:cNvPr>
          <p:cNvCxnSpPr/>
          <p:nvPr/>
        </p:nvCxnSpPr>
        <p:spPr>
          <a:xfrm>
            <a:off x="1071225" y="5295358"/>
            <a:ext cx="7082106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직선 연결선 99">
            <a:extLst>
              <a:ext uri="{FF2B5EF4-FFF2-40B4-BE49-F238E27FC236}">
                <a16:creationId xmlns:a16="http://schemas.microsoft.com/office/drawing/2014/main" id="{F619CC52-24D5-4F38-82D2-11B0247E2DA4}"/>
              </a:ext>
            </a:extLst>
          </p:cNvPr>
          <p:cNvCxnSpPr/>
          <p:nvPr/>
        </p:nvCxnSpPr>
        <p:spPr>
          <a:xfrm>
            <a:off x="1071225" y="6539909"/>
            <a:ext cx="7082106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9357E6CD-7D41-4EC9-8647-58B4624D4846}"/>
              </a:ext>
            </a:extLst>
          </p:cNvPr>
          <p:cNvGrpSpPr/>
          <p:nvPr/>
        </p:nvGrpSpPr>
        <p:grpSpPr>
          <a:xfrm>
            <a:off x="6084185" y="4122959"/>
            <a:ext cx="1959321" cy="815165"/>
            <a:chOff x="10585936" y="3777416"/>
            <a:chExt cx="1959321" cy="1010112"/>
          </a:xfrm>
        </p:grpSpPr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9DABEFBE-F8E6-4FCB-ADF9-6204C69B27B6}"/>
                </a:ext>
              </a:extLst>
            </p:cNvPr>
            <p:cNvSpPr/>
            <p:nvPr/>
          </p:nvSpPr>
          <p:spPr>
            <a:xfrm>
              <a:off x="10590108" y="3795641"/>
              <a:ext cx="1910348" cy="9387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pic>
          <p:nvPicPr>
            <p:cNvPr id="61" name="그림 60">
              <a:extLst>
                <a:ext uri="{FF2B5EF4-FFF2-40B4-BE49-F238E27FC236}">
                  <a16:creationId xmlns:a16="http://schemas.microsoft.com/office/drawing/2014/main" id="{5AFD3A60-0F62-4C54-BF44-D06FC26CA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4632">
              <a:off x="10585936" y="3777416"/>
              <a:ext cx="1959321" cy="1010112"/>
            </a:xfrm>
            <a:prstGeom prst="rect">
              <a:avLst/>
            </a:prstGeom>
          </p:spPr>
        </p:pic>
      </p:grp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E5FCD352-9C25-4BE9-ADB4-AE50C486B808}"/>
              </a:ext>
            </a:extLst>
          </p:cNvPr>
          <p:cNvSpPr/>
          <p:nvPr/>
        </p:nvSpPr>
        <p:spPr>
          <a:xfrm rot="4632">
            <a:off x="5829542" y="4204881"/>
            <a:ext cx="24986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dirty="0" err="1">
                <a:solidFill>
                  <a:srgbClr val="BE1E2D"/>
                </a:solidFill>
                <a:latin typeface="+mj-ea"/>
                <a:ea typeface="+mj-ea"/>
              </a:rPr>
              <a:t>위반시</a:t>
            </a:r>
            <a:r>
              <a:rPr lang="ko-KR" altLang="en-US" dirty="0">
                <a:solidFill>
                  <a:srgbClr val="BE1E2D"/>
                </a:solidFill>
                <a:latin typeface="+mj-ea"/>
                <a:ea typeface="+mj-ea"/>
              </a:rPr>
              <a:t> 항목당 </a:t>
            </a:r>
            <a:endParaRPr lang="en-US" altLang="ko-KR" dirty="0">
              <a:solidFill>
                <a:srgbClr val="BE1E2D"/>
              </a:solidFill>
              <a:latin typeface="+mj-ea"/>
              <a:ea typeface="+mj-ea"/>
            </a:endParaRPr>
          </a:p>
          <a:p>
            <a:pPr lvl="0" algn="ctr">
              <a:defRPr/>
            </a:pPr>
            <a:r>
              <a:rPr lang="ko-KR" altLang="en-US" dirty="0">
                <a:solidFill>
                  <a:srgbClr val="BE1E2D"/>
                </a:solidFill>
                <a:latin typeface="+mj-ea"/>
                <a:ea typeface="+mj-ea"/>
              </a:rPr>
              <a:t>과태료 </a:t>
            </a:r>
            <a:r>
              <a:rPr lang="en-US" altLang="ko-KR" dirty="0">
                <a:solidFill>
                  <a:srgbClr val="BE1E2D"/>
                </a:solidFill>
                <a:latin typeface="+mj-ea"/>
                <a:ea typeface="+mj-ea"/>
              </a:rPr>
              <a:t>50</a:t>
            </a:r>
            <a:r>
              <a:rPr lang="ko-KR" altLang="en-US" dirty="0">
                <a:solidFill>
                  <a:srgbClr val="BE1E2D"/>
                </a:solidFill>
                <a:latin typeface="+mj-ea"/>
                <a:ea typeface="+mj-ea"/>
              </a:rPr>
              <a:t>만원</a:t>
            </a:r>
          </a:p>
        </p:txBody>
      </p:sp>
      <p:pic>
        <p:nvPicPr>
          <p:cNvPr id="57" name="그림 56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 rot="20539416">
            <a:off x="-48422" y="455133"/>
            <a:ext cx="1334247" cy="5521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" name="그룹 3"/>
          <p:cNvGrpSpPr/>
          <p:nvPr/>
        </p:nvGrpSpPr>
        <p:grpSpPr>
          <a:xfrm rot="0">
            <a:off x="1294332" y="5389533"/>
            <a:ext cx="7033838" cy="1076037"/>
            <a:chOff x="1294332" y="5172903"/>
            <a:chExt cx="7033838" cy="1076037"/>
          </a:xfrm>
        </p:grpSpPr>
        <p:sp>
          <p:nvSpPr>
            <p:cNvPr id="6" name="TextBox 5"/>
            <p:cNvSpPr txBox="1"/>
            <p:nvPr/>
          </p:nvSpPr>
          <p:spPr>
            <a:xfrm>
              <a:off x="1467216" y="5172903"/>
              <a:ext cx="4884142" cy="10760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spcAft>
                  <a:spcPts val="300"/>
                </a:spcAft>
                <a:defRPr/>
              </a:pPr>
              <a:r>
                <a:rPr lang="ko-KR" altLang="en-US" sz="2000" spc="-100">
                  <a:solidFill>
                    <a:schemeClr val="dk1"/>
                  </a:solidFill>
                  <a:latin typeface="+mj-ea"/>
                  <a:ea typeface="+mj-ea"/>
                  <a:cs typeface="+mn-cs"/>
                </a:rPr>
                <a:t>근로시간</a:t>
              </a:r>
              <a:r>
                <a:rPr lang="en-US" altLang="ko-KR" sz="2000" spc="-100">
                  <a:solidFill>
                    <a:schemeClr val="dk1"/>
                  </a:solidFill>
                  <a:latin typeface="+mj-ea"/>
                  <a:ea typeface="+mj-ea"/>
                  <a:cs typeface="+mn-cs"/>
                </a:rPr>
                <a:t>·</a:t>
              </a:r>
              <a:r>
                <a:rPr lang="ko-KR" altLang="en-US" sz="2000" spc="-100">
                  <a:solidFill>
                    <a:schemeClr val="dk1"/>
                  </a:solidFill>
                  <a:latin typeface="+mj-ea"/>
                  <a:ea typeface="+mj-ea"/>
                  <a:cs typeface="+mn-cs"/>
                </a:rPr>
                <a:t>휴게시간</a:t>
              </a:r>
              <a:endParaRPr lang="ko-KR" altLang="en-US" sz="2000" spc="-100">
                <a:solidFill>
                  <a:schemeClr val="dk1"/>
                </a:solidFill>
                <a:latin typeface="+mj-ea"/>
                <a:ea typeface="+mj-ea"/>
                <a:cs typeface="+mn-cs"/>
              </a:endParaRPr>
            </a:p>
            <a:p>
              <a:pPr lvl="0">
                <a:spcAft>
                  <a:spcPts val="300"/>
                </a:spcAft>
                <a:defRPr/>
              </a:pPr>
              <a:r>
                <a:rPr lang="ko-KR" altLang="en-US" sz="2000" spc="-100">
                  <a:solidFill>
                    <a:schemeClr val="dk1"/>
                  </a:solidFill>
                  <a:latin typeface="+mj-ea"/>
                  <a:ea typeface="+mj-ea"/>
                  <a:cs typeface="+mn-cs"/>
                </a:rPr>
                <a:t>휴일</a:t>
              </a:r>
              <a:r>
                <a:rPr lang="en-US" altLang="ko-KR" sz="2000" spc="-100">
                  <a:solidFill>
                    <a:schemeClr val="dk1"/>
                  </a:solidFill>
                  <a:latin typeface="+mj-ea"/>
                </a:rPr>
                <a:t>·</a:t>
              </a:r>
              <a:r>
                <a:rPr lang="ko-KR" altLang="en-US" sz="2000" spc="-100">
                  <a:solidFill>
                    <a:schemeClr val="dk1"/>
                  </a:solidFill>
                  <a:latin typeface="+mj-ea"/>
                  <a:ea typeface="+mj-ea"/>
                  <a:cs typeface="+mn-cs"/>
                </a:rPr>
                <a:t>휴가</a:t>
              </a:r>
              <a:endParaRPr lang="ko-KR" altLang="en-US" sz="2000" spc="-100">
                <a:solidFill>
                  <a:schemeClr val="dk1"/>
                </a:solidFill>
                <a:latin typeface="+mj-ea"/>
                <a:ea typeface="+mj-ea"/>
                <a:cs typeface="+mn-cs"/>
              </a:endParaRPr>
            </a:p>
            <a:p>
              <a:pPr lvl="0">
                <a:spcAft>
                  <a:spcPts val="300"/>
                </a:spcAft>
                <a:defRPr/>
              </a:pPr>
              <a:r>
                <a:rPr lang="ko-KR" altLang="en-US" sz="2000" spc="-100">
                  <a:solidFill>
                    <a:schemeClr val="dk1"/>
                  </a:solidFill>
                  <a:latin typeface="+mj-ea"/>
                  <a:ea typeface="+mj-ea"/>
                  <a:cs typeface="+mn-cs"/>
                </a:rPr>
                <a:t>근무장소</a:t>
              </a:r>
              <a:r>
                <a:rPr lang="en-US" altLang="ko-KR" sz="2000" spc="-100">
                  <a:solidFill>
                    <a:schemeClr val="dk1"/>
                  </a:solidFill>
                  <a:latin typeface="+mj-ea"/>
                  <a:ea typeface="+mj-ea"/>
                  <a:cs typeface="+mn-cs"/>
                </a:rPr>
                <a:t>·</a:t>
              </a:r>
              <a:r>
                <a:rPr lang="ko-KR" altLang="en-US" sz="2000" spc="-100">
                  <a:solidFill>
                    <a:schemeClr val="dk1"/>
                  </a:solidFill>
                  <a:latin typeface="+mj-ea"/>
                  <a:ea typeface="+mj-ea"/>
                  <a:cs typeface="+mn-cs"/>
                </a:rPr>
                <a:t>업무내용</a:t>
              </a:r>
              <a:endParaRPr lang="en-US" altLang="ko-KR" sz="2000" spc="-100">
                <a:solidFill>
                  <a:schemeClr val="dk1"/>
                </a:solidFill>
                <a:latin typeface="+mj-ea"/>
                <a:ea typeface="+mj-ea"/>
                <a:cs typeface="+mn-cs"/>
              </a:endParaRPr>
            </a:p>
          </p:txBody>
        </p:sp>
        <p:grpSp>
          <p:nvGrpSpPr>
            <p:cNvPr id="90" name="그룹 123"/>
            <p:cNvGrpSpPr/>
            <p:nvPr/>
          </p:nvGrpSpPr>
          <p:grpSpPr>
            <a:xfrm rot="0">
              <a:off x="1294332" y="5242743"/>
              <a:ext cx="186015" cy="199333"/>
              <a:chOff x="333054" y="2383008"/>
              <a:chExt cx="250168" cy="290126"/>
            </a:xfrm>
          </p:grpSpPr>
          <p:sp>
            <p:nvSpPr>
              <p:cNvPr id="91" name="직사각형 90"/>
              <p:cNvSpPr/>
              <p:nvPr/>
            </p:nvSpPr>
            <p:spPr>
              <a:xfrm>
                <a:off x="361375" y="2524950"/>
                <a:ext cx="141605" cy="143203"/>
              </a:xfrm>
              <a:prstGeom prst="rect">
                <a:avLst/>
              </a:prstGeom>
              <a:noFill/>
              <a:ln w="190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lvl="0" algn="ctr" ea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solidFill>
                    <a:sysClr val="window" lastClr="ffffff"/>
                  </a:solidFill>
                  <a:latin typeface="KoPub돋움체 Bold"/>
                  <a:ea typeface="KoPub돋움체 Bold"/>
                </a:endParaRPr>
              </a:p>
            </p:txBody>
          </p:sp>
          <p:pic>
            <p:nvPicPr>
              <p:cNvPr id="92" name="Picture 2" descr="D:\2015\고용_업무보고\업무계힉\444.png"/>
              <p:cNvPicPr>
                <a:picLocks noChangeAspect="1" noChangeArrowheads="1"/>
              </p:cNvPicPr>
              <p:nvPr/>
            </p:nvPicPr>
            <p:blipFill rotWithShape="1">
              <a:blip r:embed="rId7"/>
              <a:srcRect/>
              <a:stretch>
                <a:fillRect/>
              </a:stretch>
            </p:blipFill>
            <p:spPr>
              <a:xfrm>
                <a:off x="333054" y="2383008"/>
                <a:ext cx="250168" cy="29012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3" name="그룹 123"/>
            <p:cNvGrpSpPr/>
            <p:nvPr/>
          </p:nvGrpSpPr>
          <p:grpSpPr>
            <a:xfrm rot="0">
              <a:off x="1294332" y="5588111"/>
              <a:ext cx="186015" cy="199333"/>
              <a:chOff x="333054" y="2383008"/>
              <a:chExt cx="250168" cy="290126"/>
            </a:xfrm>
          </p:grpSpPr>
          <p:sp>
            <p:nvSpPr>
              <p:cNvPr id="94" name="직사각형 93"/>
              <p:cNvSpPr/>
              <p:nvPr/>
            </p:nvSpPr>
            <p:spPr>
              <a:xfrm>
                <a:off x="361375" y="2524950"/>
                <a:ext cx="141605" cy="143203"/>
              </a:xfrm>
              <a:prstGeom prst="rect">
                <a:avLst/>
              </a:prstGeom>
              <a:noFill/>
              <a:ln w="190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lvl="0" algn="ctr" ea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solidFill>
                    <a:sysClr val="window" lastClr="ffffff"/>
                  </a:solidFill>
                  <a:latin typeface="KoPub돋움체 Bold"/>
                  <a:ea typeface="KoPub돋움체 Bold"/>
                </a:endParaRPr>
              </a:p>
            </p:txBody>
          </p:sp>
          <p:pic>
            <p:nvPicPr>
              <p:cNvPr id="95" name="Picture 2" descr="D:\2015\고용_업무보고\업무계힉\444.png"/>
              <p:cNvPicPr>
                <a:picLocks noChangeAspect="1" noChangeArrowheads="1"/>
              </p:cNvPicPr>
              <p:nvPr/>
            </p:nvPicPr>
            <p:blipFill rotWithShape="1">
              <a:blip r:embed="rId8"/>
              <a:srcRect/>
              <a:stretch>
                <a:fillRect/>
              </a:stretch>
            </p:blipFill>
            <p:spPr>
              <a:xfrm>
                <a:off x="333054" y="2383008"/>
                <a:ext cx="250168" cy="29012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6" name="그룹 123"/>
            <p:cNvGrpSpPr/>
            <p:nvPr/>
          </p:nvGrpSpPr>
          <p:grpSpPr>
            <a:xfrm rot="0">
              <a:off x="1294332" y="5913737"/>
              <a:ext cx="186015" cy="211541"/>
              <a:chOff x="333054" y="2360258"/>
              <a:chExt cx="250168" cy="307895"/>
            </a:xfrm>
          </p:grpSpPr>
          <p:sp>
            <p:nvSpPr>
              <p:cNvPr id="97" name="직사각형 96"/>
              <p:cNvSpPr/>
              <p:nvPr/>
            </p:nvSpPr>
            <p:spPr>
              <a:xfrm>
                <a:off x="361375" y="2524950"/>
                <a:ext cx="141605" cy="143203"/>
              </a:xfrm>
              <a:prstGeom prst="rect">
                <a:avLst/>
              </a:prstGeom>
              <a:noFill/>
              <a:ln w="190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lvl="0" algn="ctr" ea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solidFill>
                    <a:sysClr val="window" lastClr="ffffff"/>
                  </a:solidFill>
                  <a:latin typeface="KoPub돋움체 Bold"/>
                  <a:ea typeface="KoPub돋움체 Bold"/>
                </a:endParaRPr>
              </a:p>
            </p:txBody>
          </p:sp>
          <p:pic>
            <p:nvPicPr>
              <p:cNvPr id="98" name="Picture 2" descr="D:\2015\고용_업무보고\업무계힉\444.png"/>
              <p:cNvPicPr>
                <a:picLocks noChangeAspect="1" noChangeArrowheads="1"/>
              </p:cNvPicPr>
              <p:nvPr/>
            </p:nvPicPr>
            <p:blipFill rotWithShape="1">
              <a:blip r:embed="rId9"/>
              <a:srcRect/>
              <a:stretch>
                <a:fillRect/>
              </a:stretch>
            </p:blipFill>
            <p:spPr>
              <a:xfrm>
                <a:off x="333054" y="2360258"/>
                <a:ext cx="250168" cy="29012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02" name="그룹 101"/>
            <p:cNvGrpSpPr/>
            <p:nvPr/>
          </p:nvGrpSpPr>
          <p:grpSpPr>
            <a:xfrm rot="0">
              <a:off x="6084184" y="5282837"/>
              <a:ext cx="1959321" cy="815165"/>
              <a:chOff x="10585936" y="3748358"/>
              <a:chExt cx="1959321" cy="1010111"/>
            </a:xfrm>
          </p:grpSpPr>
          <p:sp>
            <p:nvSpPr>
              <p:cNvPr id="103" name="직사각형 102"/>
              <p:cNvSpPr/>
              <p:nvPr/>
            </p:nvSpPr>
            <p:spPr>
              <a:xfrm>
                <a:off x="10590108" y="3795641"/>
                <a:ext cx="1910348" cy="9387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lvl="0" algn="ctr">
                  <a:defRPr/>
                </a:pPr>
                <a:endParaRPr lang="ko-KR" altLang="en-US" sz="1600"/>
              </a:p>
            </p:txBody>
          </p:sp>
          <p:pic>
            <p:nvPicPr>
              <p:cNvPr id="104" name="그림 103"/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 rot="4632">
                <a:off x="10585936" y="3748358"/>
                <a:ext cx="1959321" cy="1010111"/>
              </a:xfrm>
              <a:prstGeom prst="rect">
                <a:avLst/>
              </a:prstGeom>
            </p:spPr>
          </p:pic>
        </p:grpSp>
        <p:sp>
          <p:nvSpPr>
            <p:cNvPr id="62" name="직사각형 61"/>
            <p:cNvSpPr/>
            <p:nvPr/>
          </p:nvSpPr>
          <p:spPr>
            <a:xfrm rot="4632">
              <a:off x="5829540" y="5375784"/>
              <a:ext cx="249863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>
                  <a:solidFill>
                    <a:srgbClr val="be1e2d"/>
                  </a:solidFill>
                  <a:latin typeface="+mj-ea"/>
                  <a:ea typeface="+mj-ea"/>
                  <a:cs typeface="+mn-cs"/>
                </a:rPr>
                <a:t>위반시 항목당</a:t>
              </a:r>
              <a:br>
                <a:rPr lang="en-US" altLang="ko-KR">
                  <a:solidFill>
                    <a:srgbClr val="be1e2d"/>
                  </a:solidFill>
                  <a:latin typeface="+mj-ea"/>
                  <a:ea typeface="+mj-ea"/>
                  <a:cs typeface="+mn-cs"/>
                </a:rPr>
              </a:br>
              <a:r>
                <a:rPr lang="ko-KR" altLang="en-US">
                  <a:solidFill>
                    <a:srgbClr val="be1e2d"/>
                  </a:solidFill>
                  <a:latin typeface="+mj-ea"/>
                  <a:ea typeface="+mj-ea"/>
                  <a:cs typeface="+mn-cs"/>
                </a:rPr>
                <a:t>과태료 </a:t>
              </a:r>
              <a:r>
                <a:rPr lang="en-US" altLang="ko-KR">
                  <a:solidFill>
                    <a:srgbClr val="be1e2d"/>
                  </a:solidFill>
                  <a:latin typeface="+mj-ea"/>
                  <a:ea typeface="+mj-ea"/>
                  <a:cs typeface="+mn-cs"/>
                </a:rPr>
                <a:t>30</a:t>
              </a:r>
              <a:r>
                <a:rPr lang="ko-KR" altLang="en-US">
                  <a:solidFill>
                    <a:srgbClr val="be1e2d"/>
                  </a:solidFill>
                  <a:latin typeface="+mj-ea"/>
                  <a:ea typeface="+mj-ea"/>
                  <a:cs typeface="+mn-cs"/>
                </a:rPr>
                <a:t>만원</a:t>
              </a:r>
              <a:endParaRPr lang="ko-KR" altLang="en-US">
                <a:solidFill>
                  <a:srgbClr val="be1e2d"/>
                </a:solidFill>
                <a:latin typeface="+mj-ea"/>
                <a:ea typeface="+mj-ea"/>
                <a:cs typeface="+mn-cs"/>
              </a:endParaRPr>
            </a:p>
          </p:txBody>
        </p:sp>
      </p:grpSp>
      <p:grpSp>
        <p:nvGrpSpPr>
          <p:cNvPr id="10" name="그룹 9"/>
          <p:cNvGrpSpPr/>
          <p:nvPr/>
        </p:nvGrpSpPr>
        <p:grpSpPr>
          <a:xfrm rot="0">
            <a:off x="1294331" y="3787021"/>
            <a:ext cx="4159700" cy="1383149"/>
            <a:chOff x="1294332" y="3952654"/>
            <a:chExt cx="4567912" cy="1383149"/>
          </a:xfrm>
        </p:grpSpPr>
        <p:grpSp>
          <p:nvGrpSpPr>
            <p:cNvPr id="65" name="그룹 123"/>
            <p:cNvGrpSpPr/>
            <p:nvPr/>
          </p:nvGrpSpPr>
          <p:grpSpPr>
            <a:xfrm rot="0">
              <a:off x="1294332" y="3987235"/>
              <a:ext cx="186015" cy="219358"/>
              <a:chOff x="333054" y="2348880"/>
              <a:chExt cx="250168" cy="319273"/>
            </a:xfrm>
          </p:grpSpPr>
          <p:sp>
            <p:nvSpPr>
              <p:cNvPr id="87" name="직사각형 86"/>
              <p:cNvSpPr/>
              <p:nvPr/>
            </p:nvSpPr>
            <p:spPr>
              <a:xfrm>
                <a:off x="361375" y="2524950"/>
                <a:ext cx="141605" cy="143203"/>
              </a:xfrm>
              <a:prstGeom prst="rect">
                <a:avLst/>
              </a:prstGeom>
              <a:noFill/>
              <a:ln w="190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lvl="0" algn="ctr" ea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solidFill>
                    <a:sysClr val="window" lastClr="ffffff"/>
                  </a:solidFill>
                  <a:latin typeface="KoPub돋움체 Bold"/>
                  <a:ea typeface="KoPub돋움체 Bold"/>
                </a:endParaRPr>
              </a:p>
            </p:txBody>
          </p:sp>
          <p:pic>
            <p:nvPicPr>
              <p:cNvPr id="88" name="Picture 2" descr="D:\2015\고용_업무보고\업무계힉\444.png"/>
              <p:cNvPicPr>
                <a:picLocks noChangeAspect="1" noChangeArrowheads="1"/>
              </p:cNvPicPr>
              <p:nvPr/>
            </p:nvPicPr>
            <p:blipFill rotWithShape="1">
              <a:blip r:embed="rId11"/>
              <a:srcRect/>
              <a:stretch>
                <a:fillRect/>
              </a:stretch>
            </p:blipFill>
            <p:spPr>
              <a:xfrm>
                <a:off x="333054" y="2348880"/>
                <a:ext cx="250168" cy="29012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6" name="그룹 123"/>
            <p:cNvGrpSpPr/>
            <p:nvPr/>
          </p:nvGrpSpPr>
          <p:grpSpPr>
            <a:xfrm rot="0">
              <a:off x="1294332" y="4332603"/>
              <a:ext cx="186015" cy="219358"/>
              <a:chOff x="333054" y="2348880"/>
              <a:chExt cx="250168" cy="319273"/>
            </a:xfrm>
          </p:grpSpPr>
          <p:sp>
            <p:nvSpPr>
              <p:cNvPr id="85" name="직사각형 84"/>
              <p:cNvSpPr/>
              <p:nvPr/>
            </p:nvSpPr>
            <p:spPr>
              <a:xfrm>
                <a:off x="361375" y="2524950"/>
                <a:ext cx="141605" cy="143203"/>
              </a:xfrm>
              <a:prstGeom prst="rect">
                <a:avLst/>
              </a:prstGeom>
              <a:noFill/>
              <a:ln w="190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lvl="0" algn="ctr" ea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solidFill>
                    <a:sysClr val="window" lastClr="ffffff"/>
                  </a:solidFill>
                  <a:latin typeface="KoPub돋움체 Bold"/>
                  <a:ea typeface="KoPub돋움체 Bold"/>
                </a:endParaRPr>
              </a:p>
            </p:txBody>
          </p:sp>
          <p:pic>
            <p:nvPicPr>
              <p:cNvPr id="86" name="Picture 2" descr="D:\2015\고용_업무보고\업무계힉\444.png"/>
              <p:cNvPicPr>
                <a:picLocks noChangeAspect="1" noChangeArrowheads="1"/>
              </p:cNvPicPr>
              <p:nvPr/>
            </p:nvPicPr>
            <p:blipFill rotWithShape="1">
              <a:blip r:embed="rId12"/>
              <a:srcRect/>
              <a:stretch>
                <a:fillRect/>
              </a:stretch>
            </p:blipFill>
            <p:spPr>
              <a:xfrm>
                <a:off x="333054" y="2348880"/>
                <a:ext cx="250168" cy="29012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89" name="TextBox 88"/>
            <p:cNvSpPr txBox="1"/>
            <p:nvPr/>
          </p:nvSpPr>
          <p:spPr>
            <a:xfrm>
              <a:off x="1467213" y="3952654"/>
              <a:ext cx="4395030" cy="138314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anchor="t">
              <a:spAutoFit/>
            </a:bodyPr>
            <a:lstStyle/>
            <a:p>
              <a:pPr lvl="0">
                <a:spcAft>
                  <a:spcPts val="300"/>
                </a:spcAft>
                <a:defRPr/>
              </a:pPr>
              <a:r>
                <a:rPr lang="ko-KR" altLang="en-US" sz="2000" spc="-100">
                  <a:solidFill>
                    <a:schemeClr val="dk1"/>
                  </a:solidFill>
                  <a:latin typeface="+mj-ea"/>
                  <a:ea typeface="+mj-ea"/>
                  <a:cs typeface="+mn-cs"/>
                </a:rPr>
                <a:t>근로계약기간</a:t>
              </a:r>
              <a:endParaRPr lang="ko-KR" altLang="en-US" sz="2000" spc="-100">
                <a:solidFill>
                  <a:schemeClr val="dk1"/>
                </a:solidFill>
                <a:latin typeface="+mj-ea"/>
                <a:ea typeface="+mj-ea"/>
                <a:cs typeface="+mn-cs"/>
              </a:endParaRPr>
            </a:p>
            <a:p>
              <a:pPr lvl="0">
                <a:spcAft>
                  <a:spcPts val="300"/>
                </a:spcAft>
                <a:defRPr/>
              </a:pPr>
              <a:r>
                <a:rPr lang="ko-KR" altLang="en-US" sz="2000" spc="-100">
                  <a:solidFill>
                    <a:schemeClr val="dk1"/>
                  </a:solidFill>
                  <a:latin typeface="+mj-ea"/>
                  <a:ea typeface="+mj-ea"/>
                  <a:cs typeface="+mn-cs"/>
                </a:rPr>
                <a:t>임금의 구성 항목</a:t>
              </a:r>
              <a:r>
                <a:rPr lang="en-US" altLang="ko-KR" sz="2000" spc="-100">
                  <a:solidFill>
                    <a:schemeClr val="dk1"/>
                  </a:solidFill>
                  <a:latin typeface="+mj-ea"/>
                  <a:ea typeface="+mj-ea"/>
                  <a:cs typeface="+mn-cs"/>
                </a:rPr>
                <a:t>·</a:t>
              </a:r>
              <a:r>
                <a:rPr lang="ko-KR" altLang="en-US" sz="2000" spc="-100">
                  <a:solidFill>
                    <a:schemeClr val="dk1"/>
                  </a:solidFill>
                  <a:latin typeface="+mj-ea"/>
                  <a:ea typeface="+mj-ea"/>
                  <a:cs typeface="+mn-cs"/>
                </a:rPr>
                <a:t>계산방법</a:t>
              </a:r>
              <a:r>
                <a:rPr lang="en-US" altLang="ko-KR" sz="2000" spc="-100">
                  <a:solidFill>
                    <a:schemeClr val="dk1"/>
                  </a:solidFill>
                  <a:latin typeface="+mj-ea"/>
                  <a:ea typeface="+mj-ea"/>
                  <a:cs typeface="+mn-cs"/>
                </a:rPr>
                <a:t>·</a:t>
              </a:r>
              <a:r>
                <a:rPr lang="ko-KR" altLang="en-US" sz="2000" spc="-100">
                  <a:solidFill>
                    <a:schemeClr val="dk1"/>
                  </a:solidFill>
                  <a:latin typeface="+mj-ea"/>
                  <a:ea typeface="+mj-ea"/>
                  <a:cs typeface="+mn-cs"/>
                </a:rPr>
                <a:t>지불방법</a:t>
              </a:r>
              <a:endParaRPr lang="ko-KR" altLang="en-US" sz="2000" spc="-100">
                <a:solidFill>
                  <a:schemeClr val="dk1"/>
                </a:solidFill>
                <a:latin typeface="+mj-ea"/>
                <a:ea typeface="+mj-ea"/>
                <a:cs typeface="+mn-cs"/>
              </a:endParaRPr>
            </a:p>
            <a:p>
              <a:pPr lvl="0">
                <a:spcAft>
                  <a:spcPts val="300"/>
                </a:spcAft>
                <a:defRPr/>
              </a:pPr>
              <a:r>
                <a:rPr lang="ko-KR" altLang="en-US" sz="2000" spc="-100">
                  <a:solidFill>
                    <a:schemeClr val="dk1"/>
                  </a:solidFill>
                  <a:latin typeface="+mj-ea"/>
                  <a:ea typeface="+mj-ea"/>
                  <a:cs typeface="+mn-cs"/>
                </a:rPr>
                <a:t>근로일 및 근로일별 근로시간</a:t>
              </a:r>
              <a:br>
                <a:rPr lang="en-US" altLang="ko-KR" sz="2000" spc="-100">
                  <a:solidFill>
                    <a:schemeClr val="dk1"/>
                  </a:solidFill>
                  <a:ea typeface="+mj-ea"/>
                </a:rPr>
              </a:br>
              <a:r>
                <a:rPr lang="en-US" altLang="ko-KR" sz="2000" spc="-100">
                  <a:solidFill>
                    <a:schemeClr val="dk1"/>
                  </a:solidFill>
                  <a:latin typeface="+mj-ea"/>
                  <a:ea typeface="+mj-ea"/>
                  <a:cs typeface="+mn-cs"/>
                </a:rPr>
                <a:t>(</a:t>
              </a:r>
              <a:r>
                <a:rPr lang="ko-KR" altLang="en-US" sz="2000" spc="-100">
                  <a:solidFill>
                    <a:schemeClr val="dk1"/>
                  </a:solidFill>
                  <a:latin typeface="+mj-ea"/>
                  <a:ea typeface="+mj-ea"/>
                  <a:cs typeface="+mn-cs"/>
                </a:rPr>
                <a:t>단시간 근로자에 한정</a:t>
              </a:r>
              <a:r>
                <a:rPr lang="en-US" altLang="ko-KR" sz="2000" spc="-100">
                  <a:solidFill>
                    <a:schemeClr val="dk1"/>
                  </a:solidFill>
                  <a:latin typeface="+mj-ea"/>
                  <a:ea typeface="+mj-ea"/>
                  <a:cs typeface="+mn-cs"/>
                </a:rPr>
                <a:t>)</a:t>
              </a:r>
              <a:endParaRPr lang="en-US" altLang="ko-KR" sz="2000" spc="-100">
                <a:solidFill>
                  <a:schemeClr val="dk1"/>
                </a:solidFill>
                <a:latin typeface="+mj-ea"/>
                <a:ea typeface="+mj-ea"/>
                <a:cs typeface="+mn-cs"/>
              </a:endParaRPr>
            </a:p>
          </p:txBody>
        </p:sp>
        <p:grpSp>
          <p:nvGrpSpPr>
            <p:cNvPr id="9" name="그룹 8"/>
            <p:cNvGrpSpPr/>
            <p:nvPr/>
          </p:nvGrpSpPr>
          <p:grpSpPr>
            <a:xfrm rot="0">
              <a:off x="1296276" y="4701254"/>
              <a:ext cx="186015" cy="200308"/>
              <a:chOff x="1296276" y="4691729"/>
              <a:chExt cx="186015" cy="200308"/>
            </a:xfrm>
          </p:grpSpPr>
          <p:sp>
            <p:nvSpPr>
              <p:cNvPr id="63" name="직사각형 62"/>
              <p:cNvSpPr/>
              <p:nvPr/>
            </p:nvSpPr>
            <p:spPr>
              <a:xfrm>
                <a:off x="1317334" y="4793649"/>
                <a:ext cx="105292" cy="98388"/>
              </a:xfrm>
              <a:prstGeom prst="rect">
                <a:avLst/>
              </a:prstGeom>
              <a:noFill/>
              <a:ln w="190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lvl="0" algn="ctr" ea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solidFill>
                    <a:sysClr val="window" lastClr="ffffff"/>
                  </a:solidFill>
                  <a:latin typeface="KoPub돋움체 Bold"/>
                  <a:ea typeface="KoPub돋움체 Bold"/>
                </a:endParaRPr>
              </a:p>
            </p:txBody>
          </p:sp>
          <p:pic>
            <p:nvPicPr>
              <p:cNvPr id="64" name="Picture 2" descr="D:\2015\고용_업무보고\업무계힉\444.png"/>
              <p:cNvPicPr>
                <a:picLocks noChangeAspect="1" noChangeArrowheads="1"/>
              </p:cNvPicPr>
              <p:nvPr/>
            </p:nvPicPr>
            <p:blipFill rotWithShape="1">
              <a:blip r:embed="rId13"/>
              <a:srcRect/>
              <a:stretch>
                <a:fillRect/>
              </a:stretch>
            </p:blipFill>
            <p:spPr>
              <a:xfrm>
                <a:off x="1296276" y="4691729"/>
                <a:ext cx="186015" cy="19933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47D7E32B-64B4-4B12-A3FC-675E31573019}"/>
              </a:ext>
            </a:extLst>
          </p:cNvPr>
          <p:cNvGrpSpPr/>
          <p:nvPr/>
        </p:nvGrpSpPr>
        <p:grpSpPr>
          <a:xfrm>
            <a:off x="-8092" y="0"/>
            <a:ext cx="1240635" cy="307777"/>
            <a:chOff x="-8735" y="12228"/>
            <a:chExt cx="1240635" cy="307777"/>
          </a:xfrm>
        </p:grpSpPr>
        <p:sp>
          <p:nvSpPr>
            <p:cNvPr id="67" name="직사각형 17">
              <a:extLst>
                <a:ext uri="{FF2B5EF4-FFF2-40B4-BE49-F238E27FC236}">
                  <a16:creationId xmlns:a16="http://schemas.microsoft.com/office/drawing/2014/main" id="{E21594B0-64CD-4725-A9DA-22C1817F3F03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직사각형 68">
              <a:extLst>
                <a:ext uri="{FF2B5EF4-FFF2-40B4-BE49-F238E27FC236}">
                  <a16:creationId xmlns:a16="http://schemas.microsoft.com/office/drawing/2014/main" id="{1D39AD32-4AEF-40F2-8878-55D6414C4D93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Ⅰ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근로계약</a:t>
              </a:r>
            </a:p>
          </p:txBody>
        </p:sp>
      </p:grpSp>
      <p:grpSp>
        <p:nvGrpSpPr>
          <p:cNvPr id="75" name="그룹 74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76" name="직각 삼각형 75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5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846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4C7D52C0-D15C-4E5E-8334-67C97ED8F361}"/>
              </a:ext>
            </a:extLst>
          </p:cNvPr>
          <p:cNvGrpSpPr/>
          <p:nvPr/>
        </p:nvGrpSpPr>
        <p:grpSpPr>
          <a:xfrm>
            <a:off x="0" y="4927047"/>
            <a:ext cx="9144000" cy="2048288"/>
            <a:chOff x="0" y="5154151"/>
            <a:chExt cx="9144000" cy="1703849"/>
          </a:xfrm>
        </p:grpSpPr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id="{EC8F2671-A4CC-4435-A3B3-1FACECBD4DA5}"/>
                </a:ext>
              </a:extLst>
            </p:cNvPr>
            <p:cNvSpPr/>
            <p:nvPr/>
          </p:nvSpPr>
          <p:spPr>
            <a:xfrm>
              <a:off x="0" y="5154151"/>
              <a:ext cx="9144000" cy="1703849"/>
            </a:xfrm>
            <a:prstGeom prst="roundRect">
              <a:avLst>
                <a:gd name="adj" fmla="val 0"/>
              </a:avLst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65B110D6-08A9-47E8-8294-1C9321F0D2BF}"/>
                </a:ext>
              </a:extLst>
            </p:cNvPr>
            <p:cNvGrpSpPr/>
            <p:nvPr/>
          </p:nvGrpSpPr>
          <p:grpSpPr>
            <a:xfrm>
              <a:off x="4554220" y="5245100"/>
              <a:ext cx="17780" cy="1562100"/>
              <a:chOff x="4554220" y="5295900"/>
              <a:chExt cx="17780" cy="1562100"/>
            </a:xfrm>
          </p:grpSpPr>
          <p:cxnSp>
            <p:nvCxnSpPr>
              <p:cNvPr id="11" name="직선 연결선 10">
                <a:extLst>
                  <a:ext uri="{FF2B5EF4-FFF2-40B4-BE49-F238E27FC236}">
                    <a16:creationId xmlns:a16="http://schemas.microsoft.com/office/drawing/2014/main" id="{2BF5AED0-65A3-42DD-A04E-440C97C719C0}"/>
                  </a:ext>
                </a:extLst>
              </p:cNvPr>
              <p:cNvCxnSpPr>
                <a:endCxn id="30" idx="2"/>
              </p:cNvCxnSpPr>
              <p:nvPr/>
            </p:nvCxnSpPr>
            <p:spPr>
              <a:xfrm>
                <a:off x="4572000" y="5295900"/>
                <a:ext cx="0" cy="156210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직선 연결선 46">
                <a:extLst>
                  <a:ext uri="{FF2B5EF4-FFF2-40B4-BE49-F238E27FC236}">
                    <a16:creationId xmlns:a16="http://schemas.microsoft.com/office/drawing/2014/main" id="{B88AF437-7105-41DA-9689-F29E1A582924}"/>
                  </a:ext>
                </a:extLst>
              </p:cNvPr>
              <p:cNvCxnSpPr/>
              <p:nvPr/>
            </p:nvCxnSpPr>
            <p:spPr>
              <a:xfrm>
                <a:off x="4554220" y="5295900"/>
                <a:ext cx="0" cy="156210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제목 1">
            <a:extLst>
              <a:ext uri="{FF2B5EF4-FFF2-40B4-BE49-F238E27FC236}">
                <a16:creationId xmlns:a16="http://schemas.microsoft.com/office/drawing/2014/main" id="{5370F37B-092A-47F0-85F4-2F3BD48EA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퇴직연금제도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B2D21D7-2F9B-4C4C-81F4-3399C73F1DF1}"/>
              </a:ext>
            </a:extLst>
          </p:cNvPr>
          <p:cNvSpPr/>
          <p:nvPr/>
        </p:nvSpPr>
        <p:spPr>
          <a:xfrm>
            <a:off x="712851" y="1098932"/>
            <a:ext cx="7749358" cy="880478"/>
          </a:xfrm>
          <a:prstGeom prst="roundRect">
            <a:avLst>
              <a:gd name="adj" fmla="val 7305"/>
            </a:avLst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872925" y="1189469"/>
            <a:ext cx="7429210" cy="694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2000" spc="-100">
                <a:solidFill>
                  <a:srgbClr val="0070c0"/>
                </a:solidFill>
                <a:latin typeface="+mj-ea"/>
                <a:ea typeface="+mj-ea"/>
              </a:rPr>
              <a:t>회사가</a:t>
            </a: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퇴직급여 지급을 위한 재원을 </a:t>
            </a:r>
            <a:r>
              <a:rPr lang="ko-KR" altLang="en-US" sz="2000" spc="-100">
                <a:solidFill>
                  <a:srgbClr val="0070c0"/>
                </a:solidFill>
                <a:latin typeface="+mj-ea"/>
                <a:ea typeface="+mj-ea"/>
              </a:rPr>
              <a:t>퇴직연금사업자에 적립</a:t>
            </a: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하고</a:t>
            </a:r>
            <a:r>
              <a:rPr lang="en-US" altLang="ko-KR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근로자가 퇴직할 때 </a:t>
            </a:r>
            <a:r>
              <a:rPr lang="ko-KR" altLang="en-US" sz="2000" spc="-100">
                <a:solidFill>
                  <a:srgbClr val="0070c0"/>
                </a:solidFill>
                <a:latin typeface="+mj-ea"/>
                <a:ea typeface="+mj-ea"/>
              </a:rPr>
              <a:t>퇴직급여를 일시금 또는 연금으로 지급</a:t>
            </a: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하는 제도</a:t>
            </a:r>
            <a:endParaRPr lang="ko-KR" altLang="en-US" sz="20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5120AC94-9F54-4D2C-851A-65C6191F9793}"/>
              </a:ext>
            </a:extLst>
          </p:cNvPr>
          <p:cNvSpPr/>
          <p:nvPr/>
        </p:nvSpPr>
        <p:spPr>
          <a:xfrm>
            <a:off x="2297894" y="2119435"/>
            <a:ext cx="6354221" cy="1399603"/>
          </a:xfrm>
          <a:prstGeom prst="roundRect">
            <a:avLst>
              <a:gd name="adj" fmla="val 7971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61BBAA99-EA44-413C-BD0C-93F9F9A8A243}"/>
              </a:ext>
            </a:extLst>
          </p:cNvPr>
          <p:cNvSpPr/>
          <p:nvPr/>
        </p:nvSpPr>
        <p:spPr>
          <a:xfrm>
            <a:off x="715382" y="2119434"/>
            <a:ext cx="2034715" cy="1443817"/>
          </a:xfrm>
          <a:prstGeom prst="roundRect">
            <a:avLst>
              <a:gd name="adj" fmla="val 6155"/>
            </a:avLst>
          </a:prstGeom>
          <a:solidFill>
            <a:srgbClr val="70AD47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701F53E-9CC2-451C-AE57-49113449434F}"/>
              </a:ext>
            </a:extLst>
          </p:cNvPr>
          <p:cNvSpPr txBox="1"/>
          <p:nvPr/>
        </p:nvSpPr>
        <p:spPr>
          <a:xfrm>
            <a:off x="777557" y="2668892"/>
            <a:ext cx="20347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err="1" smtClean="0">
                <a:solidFill>
                  <a:schemeClr val="bg1"/>
                </a:solidFill>
                <a:latin typeface="+mj-ea"/>
                <a:ea typeface="+mj-ea"/>
              </a:rPr>
              <a:t>확정급여형</a:t>
            </a:r>
            <a:r>
              <a:rPr lang="en-US" altLang="ko-KR" sz="2000" dirty="0" smtClean="0">
                <a:solidFill>
                  <a:schemeClr val="bg1"/>
                </a:solidFill>
                <a:latin typeface="+mj-ea"/>
                <a:ea typeface="+mj-ea"/>
              </a:rPr>
              <a:t>(DB)</a:t>
            </a:r>
            <a:endParaRPr lang="ko-KR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41A50AF-75DF-47FD-B73C-91384A7DBDF1}"/>
              </a:ext>
            </a:extLst>
          </p:cNvPr>
          <p:cNvSpPr txBox="1"/>
          <p:nvPr/>
        </p:nvSpPr>
        <p:spPr>
          <a:xfrm>
            <a:off x="2902413" y="2209278"/>
            <a:ext cx="5612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177841"/>
                </a:solidFill>
                <a:latin typeface="+mj-ea"/>
                <a:ea typeface="+mj-ea"/>
              </a:rPr>
              <a:t>사용자는 매년 부담금을 퇴직연금사업자에 적립하고</a:t>
            </a:r>
            <a:r>
              <a:rPr lang="en-US" altLang="ko-KR">
                <a:solidFill>
                  <a:srgbClr val="177841"/>
                </a:solidFill>
                <a:latin typeface="+mj-ea"/>
                <a:ea typeface="+mj-ea"/>
              </a:rPr>
              <a:t>, </a:t>
            </a:r>
            <a:r>
              <a:rPr lang="ko-KR" altLang="en-US">
                <a:solidFill>
                  <a:srgbClr val="177841"/>
                </a:solidFill>
                <a:latin typeface="+mj-ea"/>
                <a:ea typeface="+mj-ea"/>
              </a:rPr>
              <a:t>적립금을 운용</a:t>
            </a:r>
            <a:endParaRPr lang="ko-KR" altLang="en-US" sz="1400">
              <a:solidFill>
                <a:srgbClr val="177841"/>
              </a:solidFill>
              <a:latin typeface="+mn-ea"/>
            </a:endParaRP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C2E5BAE8-F0A2-4B8A-9E35-7FE37D60B541}"/>
              </a:ext>
            </a:extLst>
          </p:cNvPr>
          <p:cNvSpPr/>
          <p:nvPr/>
        </p:nvSpPr>
        <p:spPr>
          <a:xfrm>
            <a:off x="2297894" y="3701226"/>
            <a:ext cx="6354221" cy="1092962"/>
          </a:xfrm>
          <a:prstGeom prst="roundRect">
            <a:avLst>
              <a:gd name="adj" fmla="val 7971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ADC010A7-B88D-4255-9EC6-160E8C75C32A}"/>
              </a:ext>
            </a:extLst>
          </p:cNvPr>
          <p:cNvSpPr/>
          <p:nvPr/>
        </p:nvSpPr>
        <p:spPr>
          <a:xfrm>
            <a:off x="715382" y="3701226"/>
            <a:ext cx="2034715" cy="1092962"/>
          </a:xfrm>
          <a:prstGeom prst="roundRect">
            <a:avLst>
              <a:gd name="adj" fmla="val 7081"/>
            </a:avLst>
          </a:prstGeom>
          <a:solidFill>
            <a:srgbClr val="70AD47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8295" y="3760846"/>
            <a:ext cx="2247826" cy="999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spc="-100">
                <a:solidFill>
                  <a:schemeClr val="bg1"/>
                </a:solidFill>
                <a:latin typeface="+mj-ea"/>
                <a:ea typeface="+mj-ea"/>
              </a:rPr>
              <a:t>확정기여형</a:t>
            </a:r>
            <a:r>
              <a:rPr lang="en-US" altLang="ko-KR" sz="2000" spc="-100">
                <a:solidFill>
                  <a:schemeClr val="bg1"/>
                </a:solidFill>
                <a:latin typeface="+mj-ea"/>
                <a:ea typeface="+mj-ea"/>
              </a:rPr>
              <a:t>(DC)</a:t>
            </a:r>
            <a:endParaRPr lang="en-US" altLang="ko-KR" sz="2000" spc="-100">
              <a:solidFill>
                <a:schemeClr val="bg1"/>
              </a:solidFill>
              <a:latin typeface="+mj-ea"/>
              <a:ea typeface="+mj-ea"/>
            </a:endParaRPr>
          </a:p>
          <a:p>
            <a:pPr lvl="0">
              <a:defRPr/>
            </a:pPr>
            <a:r>
              <a:rPr lang="en-US" altLang="ko-KR" sz="2000" spc="-100">
                <a:solidFill>
                  <a:schemeClr val="bg1"/>
                </a:solidFill>
                <a:latin typeface="+mj-ea"/>
                <a:ea typeface="+mj-ea"/>
              </a:rPr>
              <a:t>10</a:t>
            </a:r>
            <a:r>
              <a:rPr lang="ko-KR" altLang="en-US" sz="2000" spc="-100">
                <a:solidFill>
                  <a:schemeClr val="bg1"/>
                </a:solidFill>
                <a:latin typeface="+mj-ea"/>
                <a:ea typeface="+mj-ea"/>
              </a:rPr>
              <a:t>명미만 기업에 대한 특례제도</a:t>
            </a:r>
            <a:endParaRPr lang="ko-KR" altLang="en-US" sz="2000" spc="-1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707BF05-928C-4239-9940-58FE8FE2F6B7}"/>
              </a:ext>
            </a:extLst>
          </p:cNvPr>
          <p:cNvSpPr txBox="1"/>
          <p:nvPr/>
        </p:nvSpPr>
        <p:spPr>
          <a:xfrm>
            <a:off x="2902414" y="3773844"/>
            <a:ext cx="5997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177841"/>
                </a:solidFill>
                <a:latin typeface="+mj-ea"/>
                <a:ea typeface="+mj-ea"/>
              </a:rPr>
              <a:t>사용자는 퇴직연금사업자에 개설한 근로자의 개별계좌에 부담금을 납입하고 근로자가 적립금을 운용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8DCCE08-2405-4EDC-925B-8870E4E3BBAA}"/>
              </a:ext>
            </a:extLst>
          </p:cNvPr>
          <p:cNvSpPr txBox="1"/>
          <p:nvPr/>
        </p:nvSpPr>
        <p:spPr>
          <a:xfrm>
            <a:off x="2902414" y="4409255"/>
            <a:ext cx="47365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- 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근로자는 퇴직 시 적립금 운용 결과를 수령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DC4145D-FC06-4901-9B66-B8BE852D5980}"/>
              </a:ext>
            </a:extLst>
          </p:cNvPr>
          <p:cNvSpPr txBox="1"/>
          <p:nvPr/>
        </p:nvSpPr>
        <p:spPr>
          <a:xfrm>
            <a:off x="2902414" y="2845732"/>
            <a:ext cx="5875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- 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근로자는 퇴직 시 계속근로기간 </a:t>
            </a: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년에 대해 </a:t>
            </a: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30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일분 이상의    </a:t>
            </a: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/>
            </a:r>
            <a:b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   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평균임금을 퇴직급여로 수령</a:t>
            </a:r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8B81FCD-2466-4630-8108-6FBE1A7F5B22}"/>
              </a:ext>
            </a:extLst>
          </p:cNvPr>
          <p:cNvSpPr/>
          <p:nvPr/>
        </p:nvSpPr>
        <p:spPr>
          <a:xfrm>
            <a:off x="421345" y="5012850"/>
            <a:ext cx="3807755" cy="320491"/>
          </a:xfrm>
          <a:prstGeom prst="roundRect">
            <a:avLst>
              <a:gd name="adj" fmla="val 5000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사용자</a:t>
            </a:r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3E311DF2-CC64-4B31-9C9F-8FCFF14F1809}"/>
              </a:ext>
            </a:extLst>
          </p:cNvPr>
          <p:cNvSpPr/>
          <p:nvPr/>
        </p:nvSpPr>
        <p:spPr>
          <a:xfrm>
            <a:off x="4796989" y="5012850"/>
            <a:ext cx="3807755" cy="320491"/>
          </a:xfrm>
          <a:prstGeom prst="roundRect">
            <a:avLst>
              <a:gd name="adj" fmla="val 5000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근로자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EEE0B12-93DC-4BC7-A64C-487F87D702C5}"/>
              </a:ext>
            </a:extLst>
          </p:cNvPr>
          <p:cNvSpPr/>
          <p:nvPr/>
        </p:nvSpPr>
        <p:spPr>
          <a:xfrm>
            <a:off x="777557" y="5422421"/>
            <a:ext cx="33561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사용자가 납입하는 </a:t>
            </a: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/>
            </a:r>
            <a:b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퇴직급여 부담금은 전액 손비 인정</a:t>
            </a:r>
          </a:p>
        </p:txBody>
      </p:sp>
      <p:sp>
        <p:nvSpPr>
          <p:cNvPr id="46" name="직사각형 45"/>
          <p:cNvSpPr/>
          <p:nvPr/>
        </p:nvSpPr>
        <p:spPr>
          <a:xfrm>
            <a:off x="4911289" y="5422421"/>
            <a:ext cx="3988635" cy="1433674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182563" lvl="0" indent="-182563">
              <a:lnSpc>
                <a:spcPts val="2400"/>
              </a:lnSpc>
              <a:buFont typeface="Arial"/>
              <a:buChar char="•"/>
              <a:defRPr/>
            </a:pP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근로자 추가납입금 세액공제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연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900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만원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endParaRPr lang="en-US" altLang="ko-KR" sz="16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lvl="0">
              <a:defRPr/>
            </a:pP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   * 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총급여액 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5,500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만원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종합소득금액 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4,500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만원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 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이하 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16.5%</a:t>
            </a:r>
            <a:endParaRPr lang="en-US" altLang="ko-KR" sz="12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lvl="0">
              <a:defRPr/>
            </a:pP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   * 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총급여액 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5,500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만원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종합소득금액 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4,500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만원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 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초과 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13.2%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endParaRPr lang="ko-KR" altLang="en-US" sz="12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marL="182563" lvl="0" indent="-182563">
              <a:lnSpc>
                <a:spcPts val="2400"/>
              </a:lnSpc>
              <a:buFont typeface="Arial"/>
              <a:buChar char="•"/>
              <a:defRPr/>
            </a:pP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연금수령 시 퇴직소득세 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30% 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감면</a:t>
            </a:r>
            <a:endParaRPr lang="ko-KR" altLang="en-US" sz="16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marL="108013" lvl="0">
              <a:defRPr/>
            </a:pP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* 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연금수령 연차 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10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년 초과 시 퇴직소득세 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40% 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감면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20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년 	초과시 </a:t>
            </a:r>
            <a:r>
              <a:rPr lang="en-US" altLang="ko-KR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50%</a:t>
            </a:r>
            <a:r>
              <a:rPr lang="ko-KR" altLang="en-US" sz="12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감면</a:t>
            </a:r>
            <a:endParaRPr lang="ko-KR" altLang="en-US" sz="12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816303" y="2830201"/>
            <a:ext cx="77492" cy="7749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/>
          <p:cNvSpPr/>
          <p:nvPr/>
        </p:nvSpPr>
        <p:spPr>
          <a:xfrm>
            <a:off x="816303" y="3913073"/>
            <a:ext cx="77492" cy="7749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02B55686-E3A4-4CC2-9634-0EAE42465975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28" name="직사각형 17">
              <a:extLst>
                <a:ext uri="{FF2B5EF4-FFF2-40B4-BE49-F238E27FC236}">
                  <a16:creationId xmlns:a16="http://schemas.microsoft.com/office/drawing/2014/main" id="{B715076C-B0C7-4435-BECB-3EF2A050B937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B671AC5D-764B-48C1-9FC4-E988D3AE942E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Ⅶ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퇴직급여</a:t>
              </a:r>
            </a:p>
          </p:txBody>
        </p:sp>
      </p:grpSp>
      <p:grpSp>
        <p:nvGrpSpPr>
          <p:cNvPr id="44" name="그룹 43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48" name="직각 삼각형 47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59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215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사각형: 둥근 모서리 33">
            <a:extLst>
              <a:ext uri="{FF2B5EF4-FFF2-40B4-BE49-F238E27FC236}">
                <a16:creationId xmlns:a16="http://schemas.microsoft.com/office/drawing/2014/main" id="{5120AC94-9F54-4D2C-851A-65C6191F9793}"/>
              </a:ext>
            </a:extLst>
          </p:cNvPr>
          <p:cNvSpPr/>
          <p:nvPr/>
        </p:nvSpPr>
        <p:spPr>
          <a:xfrm>
            <a:off x="685285" y="5644340"/>
            <a:ext cx="7650102" cy="911996"/>
          </a:xfrm>
          <a:prstGeom prst="roundRect">
            <a:avLst>
              <a:gd name="adj" fmla="val 7971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5370F37B-092A-47F0-85F4-2F3BD48EA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중소기업퇴직연금기금제도</a:t>
            </a:r>
            <a:endParaRPr lang="ko-KR" altLang="en-US" dirty="0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B2D21D7-2F9B-4C4C-81F4-3399C73F1DF1}"/>
              </a:ext>
            </a:extLst>
          </p:cNvPr>
          <p:cNvSpPr/>
          <p:nvPr/>
        </p:nvSpPr>
        <p:spPr>
          <a:xfrm>
            <a:off x="712851" y="1098931"/>
            <a:ext cx="7749358" cy="1178602"/>
          </a:xfrm>
          <a:prstGeom prst="roundRect">
            <a:avLst>
              <a:gd name="adj" fmla="val 7305"/>
            </a:avLst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2C4646-9728-4DF9-B943-E0DB3EE871ED}"/>
              </a:ext>
            </a:extLst>
          </p:cNvPr>
          <p:cNvSpPr txBox="1"/>
          <p:nvPr/>
        </p:nvSpPr>
        <p:spPr>
          <a:xfrm>
            <a:off x="872925" y="1189469"/>
            <a:ext cx="74292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중소기업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(30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인 이하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 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사용자가 근로복지공단에 적립한 부담금을 하나의 기금으로 모아 전문적으로 운용하여 근로자가 퇴직할 때 </a:t>
            </a:r>
            <a:r>
              <a:rPr lang="ko-KR" altLang="en-US" sz="2000" dirty="0" smtClean="0">
                <a:solidFill>
                  <a:srgbClr val="0070C0"/>
                </a:solidFill>
                <a:latin typeface="+mj-ea"/>
                <a:ea typeface="+mj-ea"/>
              </a:rPr>
              <a:t>퇴직급여를 </a:t>
            </a:r>
            <a:r>
              <a:rPr lang="ko-KR" altLang="en-US" sz="2000" dirty="0" err="1" smtClean="0">
                <a:solidFill>
                  <a:srgbClr val="0070C0"/>
                </a:solidFill>
                <a:latin typeface="+mj-ea"/>
                <a:ea typeface="+mj-ea"/>
              </a:rPr>
              <a:t>일시금</a:t>
            </a:r>
            <a:r>
              <a:rPr lang="ko-KR" altLang="en-US" sz="2000" dirty="0" smtClean="0">
                <a:solidFill>
                  <a:srgbClr val="0070C0"/>
                </a:solidFill>
                <a:latin typeface="+mj-ea"/>
                <a:ea typeface="+mj-ea"/>
              </a:rPr>
              <a:t> 또는 연금으로 지급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하는 제도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8B81FCD-2466-4630-8108-6FBE1A7F5B22}"/>
              </a:ext>
            </a:extLst>
          </p:cNvPr>
          <p:cNvSpPr/>
          <p:nvPr/>
        </p:nvSpPr>
        <p:spPr>
          <a:xfrm>
            <a:off x="685285" y="5496987"/>
            <a:ext cx="2435429" cy="320491"/>
          </a:xfrm>
          <a:prstGeom prst="roundRect">
            <a:avLst>
              <a:gd name="adj" fmla="val 5000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bg1"/>
                </a:solidFill>
                <a:latin typeface="+mj-ea"/>
                <a:ea typeface="+mj-ea"/>
              </a:rPr>
              <a:t>재정지원</a:t>
            </a:r>
            <a:endParaRPr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743549" y="5906558"/>
            <a:ext cx="7591837" cy="568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0" indent="-182563">
              <a:buFont typeface="Arial"/>
              <a:buChar char="•"/>
              <a:defRPr/>
            </a:pP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저소득 근로자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(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최저임금의 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130% </a:t>
            </a:r>
            <a:r>
              <a:rPr lang="ko-KR" altLang="en-US" sz="1400" spc="-100">
                <a:solidFill>
                  <a:schemeClr val="tx1"/>
                </a:solidFill>
                <a:latin typeface="+mj-ea"/>
              </a:rPr>
              <a:t>미만</a:t>
            </a:r>
            <a:r>
              <a:rPr lang="en-US" altLang="ko-KR" sz="1400" spc="-100">
                <a:solidFill>
                  <a:schemeClr val="tx1"/>
                </a:solidFill>
                <a:latin typeface="+mj-ea"/>
              </a:rPr>
              <a:t>, 273</a:t>
            </a:r>
            <a:r>
              <a:rPr lang="ko-KR" altLang="en-US" sz="1400" spc="-100">
                <a:solidFill>
                  <a:schemeClr val="tx1"/>
                </a:solidFill>
                <a:latin typeface="+mj-ea"/>
              </a:rPr>
              <a:t>만원</a:t>
            </a:r>
            <a:r>
              <a:rPr lang="en-US" altLang="ko-KR" sz="1400" spc="-100">
                <a:solidFill>
                  <a:schemeClr val="tx1"/>
                </a:solidFill>
                <a:latin typeface="+mj-ea"/>
              </a:rPr>
              <a:t>)</a:t>
            </a:r>
            <a:r>
              <a:rPr lang="ko-KR" altLang="en-US" sz="1600" spc="-100">
                <a:solidFill>
                  <a:schemeClr val="tx1"/>
                </a:solidFill>
                <a:latin typeface="+mj-ea"/>
              </a:rPr>
              <a:t>를 고용한 사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업의 사업주 및 근로자에 대해 사업주 부담금의 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10%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를 최대 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3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년간 지원</a:t>
            </a:r>
            <a:endParaRPr lang="ko-KR" altLang="en-US" sz="1400" spc="-100">
              <a:solidFill>
                <a:srgbClr val="ff0000"/>
              </a:solidFill>
              <a:latin typeface="+mj-ea"/>
              <a:ea typeface="+mj-ea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02B55686-E3A4-4CC2-9634-0EAE42465975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28" name="직사각형 17">
              <a:extLst>
                <a:ext uri="{FF2B5EF4-FFF2-40B4-BE49-F238E27FC236}">
                  <a16:creationId xmlns:a16="http://schemas.microsoft.com/office/drawing/2014/main" id="{B715076C-B0C7-4435-BECB-3EF2A050B937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B671AC5D-764B-48C1-9FC4-E988D3AE942E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Ⅶ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퇴직급여</a:t>
              </a:r>
            </a:p>
          </p:txBody>
        </p:sp>
      </p:grpSp>
      <p:grpSp>
        <p:nvGrpSpPr>
          <p:cNvPr id="44" name="그룹 43"/>
          <p:cNvGrpSpPr/>
          <p:nvPr/>
        </p:nvGrpSpPr>
        <p:grpSpPr>
          <a:xfrm>
            <a:off x="8678993" y="6475037"/>
            <a:ext cx="649854" cy="529553"/>
            <a:chOff x="8693552" y="6475037"/>
            <a:chExt cx="649854" cy="529553"/>
          </a:xfrm>
        </p:grpSpPr>
        <p:sp>
          <p:nvSpPr>
            <p:cNvPr id="48" name="직각 삼각형 47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60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5120AC94-9F54-4D2C-851A-65C6191F9793}"/>
              </a:ext>
            </a:extLst>
          </p:cNvPr>
          <p:cNvSpPr/>
          <p:nvPr/>
        </p:nvSpPr>
        <p:spPr>
          <a:xfrm>
            <a:off x="379994" y="2862207"/>
            <a:ext cx="2448962" cy="2316013"/>
          </a:xfrm>
          <a:prstGeom prst="roundRect">
            <a:avLst>
              <a:gd name="adj" fmla="val 7971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ADC010A7-B88D-4255-9EC6-160E8C75C32A}"/>
              </a:ext>
            </a:extLst>
          </p:cNvPr>
          <p:cNvSpPr/>
          <p:nvPr/>
        </p:nvSpPr>
        <p:spPr>
          <a:xfrm>
            <a:off x="368557" y="2630378"/>
            <a:ext cx="2477333" cy="495824"/>
          </a:xfrm>
          <a:prstGeom prst="roundRect">
            <a:avLst>
              <a:gd name="adj" fmla="val 7081"/>
            </a:avLst>
          </a:prstGeom>
          <a:solidFill>
            <a:srgbClr val="0070C0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13315AD-5497-4B1D-B4AC-E3613152D1EE}"/>
              </a:ext>
            </a:extLst>
          </p:cNvPr>
          <p:cNvSpPr txBox="1"/>
          <p:nvPr/>
        </p:nvSpPr>
        <p:spPr>
          <a:xfrm>
            <a:off x="368556" y="2680740"/>
            <a:ext cx="2477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latin typeface="+mj-ea"/>
                <a:ea typeface="+mj-ea"/>
              </a:rPr>
              <a:t>개요</a:t>
            </a:r>
            <a:endParaRPr lang="en-US" altLang="ko-KR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51C7FA3D-7732-47E9-87AE-3C87D18A8498}"/>
              </a:ext>
            </a:extLst>
          </p:cNvPr>
          <p:cNvSpPr/>
          <p:nvPr/>
        </p:nvSpPr>
        <p:spPr>
          <a:xfrm>
            <a:off x="431258" y="3326447"/>
            <a:ext cx="2384165" cy="1733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ts val="216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ko-KR" altLang="en-US" dirty="0" smtClean="0">
                <a:solidFill>
                  <a:srgbClr val="0070C0"/>
                </a:solidFill>
                <a:latin typeface="+mj-ea"/>
                <a:ea typeface="+mj-ea"/>
              </a:rPr>
              <a:t>상시 </a:t>
            </a:r>
            <a:r>
              <a:rPr lang="en-US" altLang="ko-KR" dirty="0" smtClean="0">
                <a:solidFill>
                  <a:srgbClr val="0070C0"/>
                </a:solidFill>
                <a:latin typeface="+mj-ea"/>
                <a:ea typeface="+mj-ea"/>
              </a:rPr>
              <a:t>30</a:t>
            </a:r>
            <a:r>
              <a:rPr lang="ko-KR" altLang="en-US" dirty="0" smtClean="0">
                <a:solidFill>
                  <a:srgbClr val="0070C0"/>
                </a:solidFill>
                <a:latin typeface="+mj-ea"/>
                <a:ea typeface="+mj-ea"/>
              </a:rPr>
              <a:t>명 이하 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중소기업대상으로 </a:t>
            </a:r>
            <a:r>
              <a:rPr lang="ko-KR" altLang="en-US" dirty="0" smtClean="0">
                <a:solidFill>
                  <a:srgbClr val="0070C0"/>
                </a:solidFill>
                <a:latin typeface="+mj-ea"/>
                <a:ea typeface="+mj-ea"/>
              </a:rPr>
              <a:t>공동기금 조성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하여 퇴직급여 지급</a:t>
            </a:r>
          </a:p>
          <a:p>
            <a:pPr marL="182563" indent="-182563">
              <a:lnSpc>
                <a:spcPts val="216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ko-KR" altLang="en-US" dirty="0" smtClean="0">
                <a:solidFill>
                  <a:srgbClr val="0070C0"/>
                </a:solidFill>
                <a:latin typeface="+mj-ea"/>
                <a:ea typeface="+mj-ea"/>
              </a:rPr>
              <a:t>규모의 경제</a:t>
            </a:r>
            <a:endParaRPr lang="en-US" altLang="ko-KR" dirty="0" smtClean="0"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61" name="사각형: 둥근 모서리 33">
            <a:extLst>
              <a:ext uri="{FF2B5EF4-FFF2-40B4-BE49-F238E27FC236}">
                <a16:creationId xmlns:a16="http://schemas.microsoft.com/office/drawing/2014/main" id="{5120AC94-9F54-4D2C-851A-65C6191F9793}"/>
              </a:ext>
            </a:extLst>
          </p:cNvPr>
          <p:cNvSpPr/>
          <p:nvPr/>
        </p:nvSpPr>
        <p:spPr>
          <a:xfrm>
            <a:off x="3331016" y="2862207"/>
            <a:ext cx="2448962" cy="2316013"/>
          </a:xfrm>
          <a:prstGeom prst="roundRect">
            <a:avLst>
              <a:gd name="adj" fmla="val 7971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사각형: 둥근 모서리 38">
            <a:extLst>
              <a:ext uri="{FF2B5EF4-FFF2-40B4-BE49-F238E27FC236}">
                <a16:creationId xmlns:a16="http://schemas.microsoft.com/office/drawing/2014/main" id="{ADC010A7-B88D-4255-9EC6-160E8C75C32A}"/>
              </a:ext>
            </a:extLst>
          </p:cNvPr>
          <p:cNvSpPr/>
          <p:nvPr/>
        </p:nvSpPr>
        <p:spPr>
          <a:xfrm>
            <a:off x="3319579" y="2630378"/>
            <a:ext cx="2477333" cy="495824"/>
          </a:xfrm>
          <a:prstGeom prst="roundRect">
            <a:avLst>
              <a:gd name="adj" fmla="val 7081"/>
            </a:avLst>
          </a:prstGeom>
          <a:solidFill>
            <a:srgbClr val="0070C0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13315AD-5497-4B1D-B4AC-E3613152D1EE}"/>
              </a:ext>
            </a:extLst>
          </p:cNvPr>
          <p:cNvSpPr txBox="1"/>
          <p:nvPr/>
        </p:nvSpPr>
        <p:spPr>
          <a:xfrm>
            <a:off x="3319578" y="2680740"/>
            <a:ext cx="2477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+mj-ea"/>
                <a:ea typeface="+mj-ea"/>
              </a:rPr>
              <a:t>운영</a:t>
            </a:r>
            <a:endParaRPr lang="en-US" altLang="ko-KR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3382280" y="3326447"/>
            <a:ext cx="2397698" cy="1434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0" indent="-182563">
              <a:lnSpc>
                <a:spcPts val="2160"/>
              </a:lnSpc>
              <a:spcAft>
                <a:spcPts val="1800"/>
              </a:spcAft>
              <a:buFont typeface="Arial"/>
              <a:buChar char="•"/>
              <a:defRPr/>
            </a:pP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</a:rPr>
              <a:t>노</a:t>
            </a:r>
            <a:r>
              <a:rPr lang="en-US" altLang="ko-KR" spc="-100">
                <a:solidFill>
                  <a:srgbClr val="0070c0"/>
                </a:solidFill>
                <a:latin typeface="+mj-ea"/>
                <a:ea typeface="+mj-ea"/>
              </a:rPr>
              <a:t>·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</a:rPr>
              <a:t>사</a:t>
            </a:r>
            <a:r>
              <a:rPr lang="en-US" altLang="ko-KR" spc="-100">
                <a:solidFill>
                  <a:srgbClr val="0070c0"/>
                </a:solidFill>
                <a:latin typeface="+mj-ea"/>
                <a:ea typeface="+mj-ea"/>
              </a:rPr>
              <a:t>·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</a:rPr>
              <a:t>전문가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로 </a:t>
            </a:r>
            <a:r>
              <a:rPr lang="ko-KR" altLang="en-US" spc="-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구성된 운영위원회에서 </a:t>
            </a: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자산운용 등 의사결정</a:t>
            </a:r>
            <a:endParaRPr lang="ko-KR" altLang="en-US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marL="182563" lvl="0" indent="-182563">
              <a:lnSpc>
                <a:spcPts val="2160"/>
              </a:lnSpc>
              <a:spcAft>
                <a:spcPts val="1800"/>
              </a:spcAft>
              <a:buFont typeface="Arial"/>
              <a:buChar char="•"/>
              <a:defRPr/>
            </a:pP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</a:rPr>
              <a:t>적립금의 안정적 운용</a:t>
            </a:r>
            <a:endParaRPr lang="en-US" altLang="ko-KR" spc="-100"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66" name="사각형: 둥근 모서리 33">
            <a:extLst>
              <a:ext uri="{FF2B5EF4-FFF2-40B4-BE49-F238E27FC236}">
                <a16:creationId xmlns:a16="http://schemas.microsoft.com/office/drawing/2014/main" id="{5120AC94-9F54-4D2C-851A-65C6191F9793}"/>
              </a:ext>
            </a:extLst>
          </p:cNvPr>
          <p:cNvSpPr/>
          <p:nvPr/>
        </p:nvSpPr>
        <p:spPr>
          <a:xfrm>
            <a:off x="6295571" y="2862207"/>
            <a:ext cx="2448962" cy="2316013"/>
          </a:xfrm>
          <a:prstGeom prst="roundRect">
            <a:avLst>
              <a:gd name="adj" fmla="val 7971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사각형: 둥근 모서리 38">
            <a:extLst>
              <a:ext uri="{FF2B5EF4-FFF2-40B4-BE49-F238E27FC236}">
                <a16:creationId xmlns:a16="http://schemas.microsoft.com/office/drawing/2014/main" id="{ADC010A7-B88D-4255-9EC6-160E8C75C32A}"/>
              </a:ext>
            </a:extLst>
          </p:cNvPr>
          <p:cNvSpPr/>
          <p:nvPr/>
        </p:nvSpPr>
        <p:spPr>
          <a:xfrm>
            <a:off x="6284134" y="2630378"/>
            <a:ext cx="2477333" cy="495824"/>
          </a:xfrm>
          <a:prstGeom prst="roundRect">
            <a:avLst>
              <a:gd name="adj" fmla="val 7081"/>
            </a:avLst>
          </a:prstGeom>
          <a:solidFill>
            <a:srgbClr val="0070C0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13315AD-5497-4B1D-B4AC-E3613152D1EE}"/>
              </a:ext>
            </a:extLst>
          </p:cNvPr>
          <p:cNvSpPr txBox="1"/>
          <p:nvPr/>
        </p:nvSpPr>
        <p:spPr>
          <a:xfrm>
            <a:off x="6284133" y="2680740"/>
            <a:ext cx="2477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+mj-ea"/>
                <a:ea typeface="+mj-ea"/>
              </a:rPr>
              <a:t>장점</a:t>
            </a:r>
            <a:endParaRPr lang="en-US" altLang="ko-KR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6295572" y="3326447"/>
            <a:ext cx="2583016" cy="1719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0" indent="-182563">
              <a:lnSpc>
                <a:spcPts val="2160"/>
              </a:lnSpc>
              <a:spcAft>
                <a:spcPts val="1800"/>
              </a:spcAft>
              <a:buFont typeface="Arial"/>
              <a:buChar char="•"/>
              <a:defRPr/>
            </a:pPr>
            <a:r>
              <a:rPr lang="ko-KR" altLang="en-US">
                <a:solidFill>
                  <a:srgbClr val="0070c0"/>
                </a:solidFill>
                <a:latin typeface="+mj-ea"/>
                <a:ea typeface="+mj-ea"/>
              </a:rPr>
              <a:t>재정지원</a:t>
            </a:r>
            <a:br>
              <a:rPr lang="en-US" altLang="ko-KR">
                <a:solidFill>
                  <a:srgbClr val="0070c0"/>
                </a:solidFill>
                <a:latin typeface="+mj-ea"/>
                <a:ea typeface="+mj-ea"/>
              </a:rPr>
            </a:br>
            <a:r>
              <a:rPr lang="en-US" altLang="ko-KR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>
                <a:solidFill>
                  <a:schemeClr val="tx1"/>
                </a:solidFill>
                <a:latin typeface="+mj-ea"/>
                <a:ea typeface="+mj-ea"/>
              </a:rPr>
              <a:t>사업주</a:t>
            </a:r>
            <a:r>
              <a:rPr lang="en-US" altLang="ko-KR">
                <a:solidFill>
                  <a:schemeClr val="tx1"/>
                </a:solidFill>
                <a:latin typeface="+mj-ea"/>
                <a:ea typeface="+mj-ea"/>
              </a:rPr>
              <a:t>·</a:t>
            </a:r>
            <a:r>
              <a:rPr lang="ko-KR" altLang="en-US">
                <a:solidFill>
                  <a:schemeClr val="tx1"/>
                </a:solidFill>
                <a:latin typeface="+mj-ea"/>
                <a:ea typeface="+mj-ea"/>
              </a:rPr>
              <a:t>근로자 각각 사업주 부담금의 </a:t>
            </a:r>
            <a:r>
              <a:rPr lang="en-US" altLang="ko-KR">
                <a:solidFill>
                  <a:schemeClr val="tx1"/>
                </a:solidFill>
                <a:latin typeface="+mj-ea"/>
                <a:ea typeface="+mj-ea"/>
              </a:rPr>
              <a:t>10%), </a:t>
            </a:r>
            <a:r>
              <a:rPr lang="ko-KR" altLang="en-US">
                <a:solidFill>
                  <a:srgbClr val="0070c0"/>
                </a:solidFill>
                <a:latin typeface="+mj-ea"/>
                <a:ea typeface="+mj-ea"/>
              </a:rPr>
              <a:t>수수료 면제</a:t>
            </a:r>
            <a:endParaRPr lang="ko-KR" altLang="en-US">
              <a:solidFill>
                <a:srgbClr val="0070c0"/>
              </a:solidFill>
              <a:latin typeface="+mj-ea"/>
              <a:ea typeface="+mj-ea"/>
            </a:endParaRPr>
          </a:p>
          <a:p>
            <a:pPr marL="182563" lvl="0" indent="-182563">
              <a:lnSpc>
                <a:spcPts val="2160"/>
              </a:lnSpc>
              <a:spcAft>
                <a:spcPts val="1800"/>
              </a:spcAft>
              <a:buFont typeface="Arial"/>
              <a:buChar char="•"/>
              <a:defRPr/>
            </a:pPr>
            <a:r>
              <a:rPr lang="ko-KR" altLang="en-US">
                <a:solidFill>
                  <a:srgbClr val="0070c0"/>
                </a:solidFill>
                <a:latin typeface="+mj-ea"/>
                <a:ea typeface="+mj-ea"/>
              </a:rPr>
              <a:t>사업주 부담 완화</a:t>
            </a:r>
            <a:endParaRPr lang="en-US" altLang="ko-KR">
              <a:solidFill>
                <a:srgbClr val="0070c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9166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5BE657-6E28-49B3-A263-A1BF1A77A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ko-KR" altLang="en-US" b="1" dirty="0"/>
              <a:t>퇴직급여 중간정산</a:t>
            </a:r>
            <a:r>
              <a:rPr lang="en-US" altLang="ko-KR" b="1" dirty="0"/>
              <a:t>(</a:t>
            </a:r>
            <a:r>
              <a:rPr lang="ko-KR" altLang="en-US" b="1" dirty="0"/>
              <a:t>중도인출</a:t>
            </a:r>
            <a:r>
              <a:rPr lang="en-US" altLang="ko-KR" b="1" dirty="0"/>
              <a:t>)</a:t>
            </a:r>
            <a:endParaRPr lang="ko-KR" altLang="en-US" dirty="0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02B55686-E3A4-4CC2-9634-0EAE42465975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6" name="직사각형 17">
              <a:extLst>
                <a:ext uri="{FF2B5EF4-FFF2-40B4-BE49-F238E27FC236}">
                  <a16:creationId xmlns:a16="http://schemas.microsoft.com/office/drawing/2014/main" id="{B715076C-B0C7-4435-BECB-3EF2A050B937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B671AC5D-764B-48C1-9FC4-E988D3AE942E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Ⅶ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퇴직급여</a:t>
              </a: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12" name="직각 삼각형 11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61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직사각형 17">
            <a:extLst>
              <a:ext uri="{FF2B5EF4-FFF2-40B4-BE49-F238E27FC236}">
                <a16:creationId xmlns:a16="http://schemas.microsoft.com/office/drawing/2014/main" id="{268601A1-05CB-4278-B7EB-E5DB75752DEB}"/>
              </a:ext>
            </a:extLst>
          </p:cNvPr>
          <p:cNvSpPr/>
          <p:nvPr/>
        </p:nvSpPr>
        <p:spPr>
          <a:xfrm rot="10800000" flipH="1">
            <a:off x="4263246" y="1166094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7">
            <a:extLst>
              <a:ext uri="{FF2B5EF4-FFF2-40B4-BE49-F238E27FC236}">
                <a16:creationId xmlns:a16="http://schemas.microsoft.com/office/drawing/2014/main" id="{672E59D1-D2AC-4C54-B397-C35EE80BB98A}"/>
              </a:ext>
            </a:extLst>
          </p:cNvPr>
          <p:cNvSpPr/>
          <p:nvPr/>
        </p:nvSpPr>
        <p:spPr>
          <a:xfrm rot="10800000" flipH="1">
            <a:off x="684324" y="1157780"/>
            <a:ext cx="4758683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사각형: 둥근 모서리 21"/>
          <p:cNvSpPr/>
          <p:nvPr/>
        </p:nvSpPr>
        <p:spPr>
          <a:xfrm>
            <a:off x="688092" y="1443999"/>
            <a:ext cx="8189898" cy="120014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1376227" y="1555535"/>
            <a:ext cx="7501763" cy="1061935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lang="ko-KR" altLang="en-US" sz="1600" spc="-15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사용자는 주택구입 등 대통령령이 정하는 사유로 근로자가 요구하는 경우에 근로자가 퇴직하기 전에 해당 근로자의 계속근로기간에 대한 퇴직금을 미리 중간 정산할 수 있으며</a:t>
            </a:r>
            <a:r>
              <a:rPr lang="en-US" altLang="ko-KR" sz="1600" spc="-15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z="1600" spc="-15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확정기여형퇴직연금제도</a:t>
            </a:r>
            <a:r>
              <a:rPr lang="en-US" altLang="ko-KR" sz="1600" spc="-15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, </a:t>
            </a:r>
            <a:r>
              <a:rPr lang="ko-KR" altLang="en-US" sz="1600" spc="-15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중소기업퇴직연금기금제도 가입자는 주택구입 등 대통령령이 정하는 사유가 발생하면 적립금을 중도인출 할 수 있다</a:t>
            </a:r>
            <a:r>
              <a:rPr lang="en-US" altLang="ko-KR" sz="1600" spc="-15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.</a:t>
            </a:r>
            <a:endParaRPr lang="en-US" altLang="ko-KR" sz="1600" spc="-150">
              <a:solidFill>
                <a:srgbClr val="0070c0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946666F3-745D-4D68-9389-1F8CD272EA33}"/>
              </a:ext>
            </a:extLst>
          </p:cNvPr>
          <p:cNvSpPr/>
          <p:nvPr/>
        </p:nvSpPr>
        <p:spPr>
          <a:xfrm>
            <a:off x="1369882" y="1124564"/>
            <a:ext cx="57458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dirty="0" err="1">
                <a:solidFill>
                  <a:schemeClr val="bg1"/>
                </a:solidFill>
                <a:latin typeface="+mn-ea"/>
              </a:rPr>
              <a:t>퇴직급여법</a:t>
            </a:r>
            <a:r>
              <a:rPr lang="ko-KR" altLang="en-US" sz="1600" dirty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600" dirty="0" smtClean="0">
                <a:solidFill>
                  <a:schemeClr val="bg1"/>
                </a:solidFill>
                <a:latin typeface="+mn-ea"/>
              </a:rPr>
              <a:t>제</a:t>
            </a:r>
            <a:r>
              <a:rPr lang="en-US" altLang="ko-KR" sz="1600" dirty="0" smtClean="0">
                <a:solidFill>
                  <a:schemeClr val="bg1"/>
                </a:solidFill>
                <a:latin typeface="+mn-ea"/>
              </a:rPr>
              <a:t>8</a:t>
            </a:r>
            <a:r>
              <a:rPr lang="ko-KR" altLang="en-US" sz="1600" dirty="0" smtClean="0">
                <a:solidFill>
                  <a:schemeClr val="bg1"/>
                </a:solidFill>
                <a:latin typeface="+mn-ea"/>
              </a:rPr>
              <a:t>조 제</a:t>
            </a:r>
            <a:r>
              <a:rPr lang="en-US" altLang="ko-KR" sz="1600" dirty="0" smtClean="0">
                <a:solidFill>
                  <a:schemeClr val="bg1"/>
                </a:solidFill>
                <a:latin typeface="+mn-ea"/>
              </a:rPr>
              <a:t>2</a:t>
            </a:r>
            <a:r>
              <a:rPr lang="ko-KR" altLang="en-US" sz="1600" dirty="0" smtClean="0">
                <a:solidFill>
                  <a:schemeClr val="bg1"/>
                </a:solidFill>
                <a:latin typeface="+mn-ea"/>
              </a:rPr>
              <a:t>항</a:t>
            </a:r>
            <a:r>
              <a:rPr lang="en-US" altLang="ko-KR" sz="1600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chemeClr val="bg1"/>
                </a:solidFill>
                <a:latin typeface="+mn-ea"/>
              </a:rPr>
              <a:t>제</a:t>
            </a:r>
            <a:r>
              <a:rPr lang="en-US" altLang="ko-KR" sz="1600" dirty="0" smtClean="0">
                <a:solidFill>
                  <a:schemeClr val="bg1"/>
                </a:solidFill>
                <a:latin typeface="+mn-ea"/>
              </a:rPr>
              <a:t>22</a:t>
            </a:r>
            <a:r>
              <a:rPr lang="ko-KR" altLang="en-US" sz="1600" dirty="0" smtClean="0">
                <a:solidFill>
                  <a:schemeClr val="bg1"/>
                </a:solidFill>
                <a:latin typeface="+mn-ea"/>
              </a:rPr>
              <a:t>조</a:t>
            </a:r>
            <a:r>
              <a:rPr lang="en-US" altLang="ko-KR" sz="1600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chemeClr val="bg1"/>
                </a:solidFill>
                <a:latin typeface="+mn-ea"/>
              </a:rPr>
              <a:t>제</a:t>
            </a:r>
            <a:r>
              <a:rPr lang="en-US" altLang="ko-KR" sz="1600" dirty="0" smtClean="0">
                <a:solidFill>
                  <a:schemeClr val="bg1"/>
                </a:solidFill>
                <a:latin typeface="+mn-ea"/>
              </a:rPr>
              <a:t>23</a:t>
            </a:r>
            <a:r>
              <a:rPr lang="ko-KR" altLang="en-US" sz="1600" dirty="0" smtClean="0">
                <a:solidFill>
                  <a:schemeClr val="bg1"/>
                </a:solidFill>
                <a:latin typeface="+mn-ea"/>
              </a:rPr>
              <a:t>조의</a:t>
            </a:r>
            <a:r>
              <a:rPr lang="en-US" altLang="ko-KR" sz="1600" dirty="0" smtClean="0">
                <a:solidFill>
                  <a:schemeClr val="bg1"/>
                </a:solidFill>
                <a:latin typeface="+mn-ea"/>
              </a:rPr>
              <a:t>13, </a:t>
            </a:r>
            <a:r>
              <a:rPr lang="ko-KR" altLang="en-US" sz="1600" dirty="0" smtClean="0">
                <a:solidFill>
                  <a:schemeClr val="bg1"/>
                </a:solidFill>
                <a:latin typeface="+mn-ea"/>
              </a:rPr>
              <a:t>제</a:t>
            </a:r>
            <a:r>
              <a:rPr lang="en-US" altLang="ko-KR" sz="1600" dirty="0" smtClean="0">
                <a:solidFill>
                  <a:schemeClr val="bg1"/>
                </a:solidFill>
                <a:latin typeface="+mn-ea"/>
              </a:rPr>
              <a:t>24</a:t>
            </a:r>
            <a:r>
              <a:rPr lang="ko-KR" altLang="en-US" sz="1600" dirty="0" smtClean="0">
                <a:solidFill>
                  <a:schemeClr val="bg1"/>
                </a:solidFill>
                <a:latin typeface="+mn-ea"/>
              </a:rPr>
              <a:t>조</a:t>
            </a:r>
            <a:endParaRPr lang="ko-KR" altLang="en-US" sz="16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383F67AE-B157-4488-BE9A-D14FB967CDC3}"/>
              </a:ext>
            </a:extLst>
          </p:cNvPr>
          <p:cNvSpPr/>
          <p:nvPr/>
        </p:nvSpPr>
        <p:spPr>
          <a:xfrm>
            <a:off x="177046" y="1142987"/>
            <a:ext cx="1088760" cy="10887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4053D019-6AC5-4257-8978-DFF0A50132F6}"/>
              </a:ext>
            </a:extLst>
          </p:cNvPr>
          <p:cNvSpPr/>
          <p:nvPr/>
        </p:nvSpPr>
        <p:spPr>
          <a:xfrm>
            <a:off x="268139" y="1234080"/>
            <a:ext cx="906575" cy="9065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자유형: 도형 26">
            <a:extLst>
              <a:ext uri="{FF2B5EF4-FFF2-40B4-BE49-F238E27FC236}">
                <a16:creationId xmlns:a16="http://schemas.microsoft.com/office/drawing/2014/main" id="{1BD3EE11-AB09-41DC-AF39-80A3F63A456B}"/>
              </a:ext>
            </a:extLst>
          </p:cNvPr>
          <p:cNvSpPr/>
          <p:nvPr/>
        </p:nvSpPr>
        <p:spPr>
          <a:xfrm>
            <a:off x="496356" y="1453226"/>
            <a:ext cx="663343" cy="665266"/>
          </a:xfrm>
          <a:custGeom>
            <a:avLst/>
            <a:gdLst>
              <a:gd name="connsiteX0" fmla="*/ 306705 w 686203"/>
              <a:gd name="connsiteY0" fmla="*/ 0 h 676696"/>
              <a:gd name="connsiteX1" fmla="*/ 683107 w 686203"/>
              <a:gd name="connsiteY1" fmla="*/ 201525 h 676696"/>
              <a:gd name="connsiteX2" fmla="*/ 686203 w 686203"/>
              <a:gd name="connsiteY2" fmla="*/ 232237 h 676696"/>
              <a:gd name="connsiteX3" fmla="*/ 324268 w 686203"/>
              <a:gd name="connsiteY3" fmla="*/ 676316 h 676696"/>
              <a:gd name="connsiteX4" fmla="*/ 320504 w 686203"/>
              <a:gd name="connsiteY4" fmla="*/ 676696 h 676696"/>
              <a:gd name="connsiteX5" fmla="*/ 0 w 686203"/>
              <a:gd name="connsiteY5" fmla="*/ 455295 h 676696"/>
              <a:gd name="connsiteX6" fmla="*/ 306705 w 686203"/>
              <a:gd name="connsiteY6" fmla="*/ 0 h 676696"/>
              <a:gd name="connsiteX0" fmla="*/ 321945 w 686203"/>
              <a:gd name="connsiteY0" fmla="*/ 0 h 665266"/>
              <a:gd name="connsiteX1" fmla="*/ 683107 w 686203"/>
              <a:gd name="connsiteY1" fmla="*/ 190095 h 665266"/>
              <a:gd name="connsiteX2" fmla="*/ 686203 w 686203"/>
              <a:gd name="connsiteY2" fmla="*/ 220807 h 665266"/>
              <a:gd name="connsiteX3" fmla="*/ 324268 w 686203"/>
              <a:gd name="connsiteY3" fmla="*/ 664886 h 665266"/>
              <a:gd name="connsiteX4" fmla="*/ 320504 w 686203"/>
              <a:gd name="connsiteY4" fmla="*/ 665266 h 665266"/>
              <a:gd name="connsiteX5" fmla="*/ 0 w 686203"/>
              <a:gd name="connsiteY5" fmla="*/ 443865 h 665266"/>
              <a:gd name="connsiteX6" fmla="*/ 321945 w 686203"/>
              <a:gd name="connsiteY6" fmla="*/ 0 h 665266"/>
              <a:gd name="connsiteX0" fmla="*/ 299085 w 663343"/>
              <a:gd name="connsiteY0" fmla="*/ 0 h 665266"/>
              <a:gd name="connsiteX1" fmla="*/ 660247 w 663343"/>
              <a:gd name="connsiteY1" fmla="*/ 190095 h 665266"/>
              <a:gd name="connsiteX2" fmla="*/ 663343 w 663343"/>
              <a:gd name="connsiteY2" fmla="*/ 220807 h 665266"/>
              <a:gd name="connsiteX3" fmla="*/ 301408 w 663343"/>
              <a:gd name="connsiteY3" fmla="*/ 664886 h 665266"/>
              <a:gd name="connsiteX4" fmla="*/ 297644 w 663343"/>
              <a:gd name="connsiteY4" fmla="*/ 665266 h 665266"/>
              <a:gd name="connsiteX5" fmla="*/ 0 w 663343"/>
              <a:gd name="connsiteY5" fmla="*/ 457200 h 665266"/>
              <a:gd name="connsiteX6" fmla="*/ 299085 w 663343"/>
              <a:gd name="connsiteY6" fmla="*/ 0 h 665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3343" h="665266">
                <a:moveTo>
                  <a:pt x="299085" y="0"/>
                </a:moveTo>
                <a:lnTo>
                  <a:pt x="660247" y="190095"/>
                </a:lnTo>
                <a:lnTo>
                  <a:pt x="663343" y="220807"/>
                </a:lnTo>
                <a:cubicBezTo>
                  <a:pt x="663343" y="439858"/>
                  <a:pt x="507964" y="622619"/>
                  <a:pt x="301408" y="664886"/>
                </a:cubicBezTo>
                <a:lnTo>
                  <a:pt x="297644" y="665266"/>
                </a:lnTo>
                <a:lnTo>
                  <a:pt x="0" y="457200"/>
                </a:lnTo>
                <a:lnTo>
                  <a:pt x="299085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79FE33F0-A8BF-4A11-9EFF-09E9A8375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741" y="1454184"/>
            <a:ext cx="568329" cy="463151"/>
          </a:xfrm>
          <a:prstGeom prst="rect">
            <a:avLst/>
          </a:prstGeom>
        </p:spPr>
      </p:pic>
      <p:graphicFrame>
        <p:nvGraphicFramePr>
          <p:cNvPr id="9" name="표 8"/>
          <p:cNvGraphicFramePr>
            <a:graphicFrameLocks noGrp="1"/>
          </p:cNvGraphicFramePr>
          <p:nvPr/>
        </p:nvGraphicFramePr>
        <p:xfrm>
          <a:off x="684324" y="2733169"/>
          <a:ext cx="8210312" cy="38649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97805"/>
                <a:gridCol w="655143"/>
                <a:gridCol w="655143"/>
                <a:gridCol w="765047"/>
                <a:gridCol w="837174"/>
              </a:tblGrid>
              <a:tr h="416755"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200" baseline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사유</a:t>
                      </a:r>
                      <a:endParaRPr lang="ko-KR" altLang="en-US" sz="1200" baseline="0">
                        <a:solidFill>
                          <a:schemeClr val="bg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997da4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200" baseline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퇴직금</a:t>
                      </a:r>
                      <a:endParaRPr lang="ko-KR" altLang="en-US" sz="1200" baseline="0">
                        <a:solidFill>
                          <a:schemeClr val="bg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997da4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 spc="-100" baseline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DB</a:t>
                      </a:r>
                      <a:endParaRPr lang="en-US" altLang="ko-KR" sz="1200" spc="-100" baseline="0">
                        <a:solidFill>
                          <a:schemeClr val="bg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997da4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 spc="-300" baseline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DC</a:t>
                      </a:r>
                      <a:r>
                        <a:rPr lang="ko-KR" altLang="en-US" sz="1200" spc="-300" baseline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중퇴기금</a:t>
                      </a:r>
                      <a:endParaRPr lang="ko-KR" altLang="en-US" sz="1200" spc="-100" baseline="0">
                        <a:solidFill>
                          <a:schemeClr val="bg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lvl="0" algn="ctr" latinLnBrk="1">
                        <a:defRPr/>
                      </a:pPr>
                      <a:r>
                        <a:rPr lang="ko-KR" altLang="en-US" sz="1200" spc="-200" baseline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기업형</a:t>
                      </a:r>
                      <a:r>
                        <a:rPr lang="en-US" altLang="ko-KR" sz="1200" spc="-200" baseline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IRP</a:t>
                      </a:r>
                      <a:endParaRPr lang="en-US" altLang="ko-KR" sz="1200" spc="-200" baseline="0">
                        <a:solidFill>
                          <a:schemeClr val="bg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997da4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 spc="-100" baseline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IRP</a:t>
                      </a:r>
                      <a:endParaRPr lang="en-US" altLang="ko-KR" sz="1200" spc="-100" baseline="0">
                        <a:solidFill>
                          <a:schemeClr val="bg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997da4"/>
                    </a:solidFill>
                  </a:tcPr>
                </a:tc>
              </a:tr>
              <a:tr h="309049">
                <a:tc>
                  <a:txBody>
                    <a:bodyPr vert="horz" lIns="91440" tIns="45720" rIns="91440" bIns="45720" anchor="ctr" anchorCtr="0"/>
                    <a:lstStyle/>
                    <a:p>
                      <a:pPr lvl="0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무주택자인 근로자가 본인 명의로 주택을 구입</a:t>
                      </a:r>
                      <a:endParaRPr lang="ko-KR" altLang="en-US" sz="1200" kern="1100" spc="-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marL="91440" marR="91440" anchor="ctr">
                    <a:lnL w="635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O</a:t>
                      </a:r>
                      <a:endParaRPr lang="en-US" altLang="ko-KR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X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O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O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</a:tr>
              <a:tr h="461449">
                <a:tc>
                  <a:txBody>
                    <a:bodyPr vert="horz" lIns="91440" tIns="45720" rIns="91440" bIns="45720" anchor="ctr" anchorCtr="0"/>
                    <a:lstStyle/>
                    <a:p>
                      <a:pPr lvl="0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무주택자인 근로자가 주거를 목적으로 전세금 또는 보증금 부담</a:t>
                      </a:r>
                      <a:r>
                        <a:rPr lang="en-US" altLang="ko-KR" sz="11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1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재직 중 </a:t>
                      </a:r>
                      <a:r>
                        <a:rPr lang="en-US" altLang="ko-KR" sz="11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1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회 한정</a:t>
                      </a:r>
                      <a:r>
                        <a:rPr lang="en-US" altLang="ko-KR" sz="11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en-US" altLang="ko-KR" sz="1100" kern="1100" spc="-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marL="91440" marR="91440" anchor="ctr">
                    <a:lnL w="635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cd8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O</a:t>
                      </a:r>
                      <a:endParaRPr lang="ko-KR" altLang="en-US" sz="12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cd8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X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cd8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O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cd8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O</a:t>
                      </a:r>
                      <a:endParaRPr lang="en-US" altLang="ko-KR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lvl="0" algn="ctr" latinLnBrk="1">
                        <a:defRPr/>
                      </a:pPr>
                      <a:r>
                        <a:rPr lang="en-US" altLang="ko-KR" sz="10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(1</a:t>
                      </a:r>
                      <a:r>
                        <a:rPr lang="ko-KR" altLang="en-US" sz="10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회 한정</a:t>
                      </a:r>
                      <a:r>
                        <a:rPr lang="en-US" altLang="ko-KR" sz="10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X)</a:t>
                      </a:r>
                      <a:endParaRPr lang="en-US" altLang="ko-KR" sz="1000" spc="-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cd8"/>
                    </a:solidFill>
                  </a:tcPr>
                </a:tc>
              </a:tr>
              <a:tr h="461449">
                <a:tc>
                  <a:txBody>
                    <a:bodyPr vert="horz" lIns="91440" tIns="45720" rIns="91440" bIns="45720" anchor="ctr" anchorCtr="0"/>
                    <a:lstStyle/>
                    <a:p>
                      <a:pPr lvl="0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200" kern="1100" spc="-13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본인</a:t>
                      </a:r>
                      <a:r>
                        <a:rPr lang="en-US" altLang="ko-KR" sz="1200" kern="1100" spc="-13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kern="1100" spc="-13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배우자</a:t>
                      </a:r>
                      <a:r>
                        <a:rPr lang="en-US" altLang="ko-KR" sz="1200" kern="1100" spc="-13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kern="1100" spc="-13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부양가족의 </a:t>
                      </a:r>
                      <a:r>
                        <a:rPr lang="en-US" altLang="ko-KR" sz="1200" kern="1100" spc="-13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6</a:t>
                      </a:r>
                      <a:r>
                        <a:rPr lang="ko-KR" altLang="en-US" sz="1200" kern="1100" spc="-13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개월 이상 요양에 대해 </a:t>
                      </a:r>
                      <a:r>
                        <a:rPr lang="ko-KR" altLang="en-US" sz="1200" kern="1100" spc="-13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</a:rPr>
                        <a:t>연간 임금총액의 </a:t>
                      </a:r>
                      <a:r>
                        <a:rPr lang="en-US" altLang="ko-KR" sz="1200" kern="1100" spc="-13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</a:rPr>
                        <a:t>12.5%</a:t>
                      </a:r>
                      <a:r>
                        <a:rPr lang="ko-KR" altLang="en-US" sz="1200" kern="1100" spc="-13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</a:rPr>
                        <a:t> 초과 요양비 부담</a:t>
                      </a:r>
                      <a:endParaRPr lang="ko-KR" altLang="en-US" sz="1200" kern="1100" spc="-13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</a:endParaRPr>
                    </a:p>
                  </a:txBody>
                  <a:tcPr marL="91440" marR="91440" anchor="ctr">
                    <a:lnL w="635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O</a:t>
                      </a:r>
                      <a:endParaRPr lang="ko-KR" altLang="en-US" sz="12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X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O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O</a:t>
                      </a:r>
                      <a:endParaRPr lang="en-US" altLang="ko-KR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lvl="0" algn="ctr" latinLnBrk="1">
                        <a:defRPr/>
                      </a:pPr>
                      <a:r>
                        <a:rPr lang="en-US" altLang="ko-KR" sz="10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(12.5% </a:t>
                      </a:r>
                      <a:r>
                        <a:rPr lang="ko-KR" altLang="en-US" sz="10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요건</a:t>
                      </a:r>
                      <a:r>
                        <a:rPr lang="en-US" altLang="ko-KR" sz="10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X)</a:t>
                      </a:r>
                      <a:endParaRPr lang="en-US" altLang="ko-KR" sz="1000" spc="-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</a:tr>
              <a:tr h="309049">
                <a:tc>
                  <a:txBody>
                    <a:bodyPr vert="horz" lIns="91440" tIns="45720" rIns="91440" bIns="45720" anchor="ctr" anchorCtr="0"/>
                    <a:lstStyle/>
                    <a:p>
                      <a:pPr lvl="0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파산선고</a:t>
                      </a:r>
                      <a:r>
                        <a:rPr lang="en-US" altLang="ko-KR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회생절차 개시결정</a:t>
                      </a:r>
                      <a:r>
                        <a:rPr lang="en-US" altLang="ko-KR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신청일로부터 </a:t>
                      </a:r>
                      <a:r>
                        <a:rPr lang="en-US" altLang="ko-KR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5</a:t>
                      </a: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년 이내</a:t>
                      </a:r>
                      <a:r>
                        <a:rPr lang="en-US" altLang="ko-KR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을 받은 경우</a:t>
                      </a:r>
                      <a:endParaRPr lang="ko-KR" altLang="en-US" sz="1200" kern="1100" spc="-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marL="91440" marR="91440" anchor="ctr">
                    <a:lnL w="635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cd8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O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cd8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X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cd8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O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cd8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O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cd8"/>
                    </a:solidFill>
                  </a:tcPr>
                </a:tc>
              </a:tr>
              <a:tr h="490024">
                <a:tc>
                  <a:txBody>
                    <a:bodyPr vert="horz" lIns="91440" tIns="45720" rIns="91440" bIns="45720" anchor="ctr" anchorCtr="0"/>
                    <a:lstStyle/>
                    <a:p>
                      <a:pPr lvl="0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재난으로 피해를 입은 경우로서 </a:t>
                      </a:r>
                      <a:endParaRPr lang="ko-KR" altLang="en-US" sz="1200" kern="1100" spc="-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  <a:p>
                      <a:pPr lvl="0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노동부 고시</a:t>
                      </a:r>
                      <a:r>
                        <a:rPr lang="en-US" altLang="ko-KR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유실</a:t>
                      </a:r>
                      <a:r>
                        <a:rPr lang="en-US" altLang="ko-KR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전파</a:t>
                      </a:r>
                      <a:r>
                        <a:rPr lang="en-US" altLang="ko-KR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반파</a:t>
                      </a:r>
                      <a:r>
                        <a:rPr lang="en-US" altLang="ko-KR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실종</a:t>
                      </a:r>
                      <a:r>
                        <a:rPr lang="en-US" altLang="ko-KR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·15</a:t>
                      </a: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일 이상 입원</a:t>
                      </a:r>
                      <a:r>
                        <a:rPr lang="en-US" altLang="ko-KR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에 해당하는 경우</a:t>
                      </a:r>
                      <a:endParaRPr lang="ko-KR" altLang="en-US" sz="1200" kern="1100" spc="-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marL="91440" marR="91440" anchor="ctr">
                    <a:lnL w="635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O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X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O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O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</a:tr>
              <a:tr h="309049">
                <a:tc>
                  <a:txBody>
                    <a:bodyPr vert="horz" lIns="91440" tIns="45720" rIns="91440" bIns="45720" anchor="ctr" anchorCtr="0"/>
                    <a:lstStyle/>
                    <a:p>
                      <a:pPr lvl="0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일정나이</a:t>
                      </a:r>
                      <a:r>
                        <a:rPr lang="en-US" altLang="ko-KR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근속시점 또는 임금액을 기준으로 임금을 줄이는 제도를 시행하는 경우</a:t>
                      </a:r>
                      <a:endParaRPr lang="ko-KR" altLang="en-US" sz="1200" kern="1100" spc="-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marL="91440" marR="91440" anchor="ctr">
                    <a:lnL w="635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cd8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O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cd8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X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cd8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X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cd8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X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cd8"/>
                    </a:solidFill>
                  </a:tcPr>
                </a:tc>
              </a:tr>
              <a:tr h="309049">
                <a:tc>
                  <a:txBody>
                    <a:bodyPr vert="horz" lIns="91440" tIns="45720" rIns="91440" bIns="45720" anchor="ctr" anchorCtr="0"/>
                    <a:lstStyle/>
                    <a:p>
                      <a:pPr lvl="0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소정근로시간을 </a:t>
                      </a:r>
                      <a:r>
                        <a:rPr lang="en-US" altLang="ko-KR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일 </a:t>
                      </a:r>
                      <a:r>
                        <a:rPr lang="en-US" altLang="ko-KR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시간 또는 </a:t>
                      </a:r>
                      <a:r>
                        <a:rPr lang="en-US" altLang="ko-KR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주 </a:t>
                      </a:r>
                      <a:r>
                        <a:rPr lang="en-US" altLang="ko-KR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5</a:t>
                      </a: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시간 이상 단축하여 </a:t>
                      </a:r>
                      <a:r>
                        <a:rPr lang="en-US" altLang="ko-KR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3</a:t>
                      </a: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개월 이상 계속 근로</a:t>
                      </a:r>
                      <a:endParaRPr lang="ko-KR" altLang="en-US" sz="1200" kern="1100" spc="-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marL="91440" marR="91440" anchor="ctr">
                    <a:lnL w="635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O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X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X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X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</a:tr>
              <a:tr h="309049">
                <a:tc>
                  <a:txBody>
                    <a:bodyPr vert="horz" lIns="91440" tIns="45720" rIns="91440" bIns="45720" anchor="ctr" anchorCtr="0"/>
                    <a:lstStyle/>
                    <a:p>
                      <a:pPr lvl="0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근로시간 단축입법 시행으로 퇴직금이 감소되는 경우</a:t>
                      </a:r>
                      <a:endParaRPr lang="ko-KR" altLang="en-US" sz="1200" kern="1100" spc="-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marL="91440" marR="91440" anchor="ctr">
                    <a:lnL w="635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rgbClr val="997da4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cd8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O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rgbClr val="997da4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cd8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X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cd8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X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cd8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X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cd8"/>
                    </a:solidFill>
                  </a:tcPr>
                </a:tc>
              </a:tr>
              <a:tr h="416755">
                <a:tc>
                  <a:txBody>
                    <a:bodyPr vert="horz" lIns="91440" tIns="45720" rIns="91440" bIns="45720" anchor="ctr" anchorCtr="0"/>
                    <a:lstStyle/>
                    <a:p>
                      <a:pPr lvl="0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퇴직급여제도의 급여를 받을 권리를 담보로 제공하고 대출을 받은 가입자가 그 대출 원리금을 상환하기 위한 경우로서 노동부 고시</a:t>
                      </a:r>
                      <a:r>
                        <a:rPr lang="en-US" altLang="ko-KR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(3</a:t>
                      </a: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개월 연체</a:t>
                      </a:r>
                      <a:r>
                        <a:rPr lang="en-US" altLang="ko-KR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kern="1100" spc="-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에 해당하는 경우</a:t>
                      </a:r>
                      <a:endParaRPr lang="ko-KR" altLang="en-US" sz="1200" kern="1100" spc="-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marL="91440" marR="91440" anchor="ctr">
                    <a:lnL w="635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rgbClr val="997da4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rgbClr val="997da4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X</a:t>
                      </a:r>
                      <a:endParaRPr lang="en-US" altLang="ko-KR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rgbClr val="997da4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rgbClr val="997da4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X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O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vert="horz" lIns="91440" tIns="45720" rIns="91440" bIns="45720" anchor="ctr" anchorCtr="0"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O</a:t>
                      </a:r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340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>
            <a:extLst>
              <a:ext uri="{FF2B5EF4-FFF2-40B4-BE49-F238E27FC236}">
                <a16:creationId xmlns:a16="http://schemas.microsoft.com/office/drawing/2014/main" id="{E8020588-38F4-4FB8-B570-0859783C2046}"/>
              </a:ext>
            </a:extLst>
          </p:cNvPr>
          <p:cNvGrpSpPr/>
          <p:nvPr/>
        </p:nvGrpSpPr>
        <p:grpSpPr>
          <a:xfrm>
            <a:off x="956491" y="1822196"/>
            <a:ext cx="275422" cy="535658"/>
            <a:chOff x="1139371" y="1653781"/>
            <a:chExt cx="275422" cy="535658"/>
          </a:xfrm>
        </p:grpSpPr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D1065F00-FB88-4598-A6C1-629B3DD19FDF}"/>
                </a:ext>
              </a:extLst>
            </p:cNvPr>
            <p:cNvSpPr/>
            <p:nvPr/>
          </p:nvSpPr>
          <p:spPr>
            <a:xfrm>
              <a:off x="1139371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F29486F5-887B-4DE2-A5AA-8A1995CD1F9A}"/>
                </a:ext>
              </a:extLst>
            </p:cNvPr>
            <p:cNvSpPr/>
            <p:nvPr/>
          </p:nvSpPr>
          <p:spPr>
            <a:xfrm>
              <a:off x="1322264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BBFCD33F-CECD-4880-9177-06626AF12A2D}"/>
              </a:ext>
            </a:extLst>
          </p:cNvPr>
          <p:cNvGrpSpPr/>
          <p:nvPr/>
        </p:nvGrpSpPr>
        <p:grpSpPr>
          <a:xfrm>
            <a:off x="8046620" y="1822196"/>
            <a:ext cx="275422" cy="535658"/>
            <a:chOff x="1139371" y="1653781"/>
            <a:chExt cx="275422" cy="535658"/>
          </a:xfrm>
        </p:grpSpPr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767E2F50-85C8-41D0-9B07-A22F8721280E}"/>
                </a:ext>
              </a:extLst>
            </p:cNvPr>
            <p:cNvSpPr/>
            <p:nvPr/>
          </p:nvSpPr>
          <p:spPr>
            <a:xfrm>
              <a:off x="1139371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4ACDE9DA-0E4D-40B2-B3D5-1923E97284F5}"/>
                </a:ext>
              </a:extLst>
            </p:cNvPr>
            <p:cNvSpPr/>
            <p:nvPr/>
          </p:nvSpPr>
          <p:spPr>
            <a:xfrm>
              <a:off x="1322264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F4D5415D-C69C-45BF-A995-F2311BE5A31F}"/>
              </a:ext>
            </a:extLst>
          </p:cNvPr>
          <p:cNvSpPr/>
          <p:nvPr/>
        </p:nvSpPr>
        <p:spPr>
          <a:xfrm>
            <a:off x="346509" y="2195251"/>
            <a:ext cx="8469831" cy="4290981"/>
          </a:xfrm>
          <a:prstGeom prst="roundRect">
            <a:avLst>
              <a:gd name="adj" fmla="val 2425"/>
            </a:avLst>
          </a:prstGeom>
          <a:solidFill>
            <a:schemeClr val="bg1"/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5726E80-C3FC-49C9-92C0-B31C03DD5983}"/>
              </a:ext>
            </a:extLst>
          </p:cNvPr>
          <p:cNvSpPr/>
          <p:nvPr/>
        </p:nvSpPr>
        <p:spPr>
          <a:xfrm>
            <a:off x="0" y="26895"/>
            <a:ext cx="9144000" cy="1608437"/>
          </a:xfrm>
          <a:prstGeom prst="rect">
            <a:avLst/>
          </a:prstGeom>
          <a:gradFill>
            <a:gsLst>
              <a:gs pos="42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7">
            <a:extLst>
              <a:ext uri="{FF2B5EF4-FFF2-40B4-BE49-F238E27FC236}">
                <a16:creationId xmlns:a16="http://schemas.microsoft.com/office/drawing/2014/main" id="{AAC463C6-34D8-49EB-8F88-D295DF9774D0}"/>
              </a:ext>
            </a:extLst>
          </p:cNvPr>
          <p:cNvSpPr/>
          <p:nvPr/>
        </p:nvSpPr>
        <p:spPr>
          <a:xfrm rot="10800000" flipH="1">
            <a:off x="346510" y="608256"/>
            <a:ext cx="1423164" cy="428376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F6D655A5-AE8E-4900-A39B-56254911E81B}"/>
              </a:ext>
            </a:extLst>
          </p:cNvPr>
          <p:cNvSpPr/>
          <p:nvPr/>
        </p:nvSpPr>
        <p:spPr>
          <a:xfrm>
            <a:off x="346509" y="964853"/>
            <a:ext cx="8469831" cy="937289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A491A2-97C2-4F69-B1A5-E6BB02338B4E}"/>
              </a:ext>
            </a:extLst>
          </p:cNvPr>
          <p:cNvSpPr txBox="1"/>
          <p:nvPr/>
        </p:nvSpPr>
        <p:spPr>
          <a:xfrm>
            <a:off x="812436" y="1150659"/>
            <a:ext cx="7508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>
              <a:spcBef>
                <a:spcPct val="0"/>
              </a:spcBef>
            </a:pPr>
            <a:r>
              <a:rPr lang="ko-KR" altLang="en-US" sz="3200">
                <a:gradFill>
                  <a:gsLst>
                    <a:gs pos="51000">
                      <a:srgbClr val="257F9B"/>
                    </a:gs>
                    <a:gs pos="0">
                      <a:srgbClr val="009659"/>
                    </a:gs>
                    <a:gs pos="98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  <a:cs typeface="+mj-cs"/>
              </a:rPr>
              <a:t>월급에 퇴직금을 포함하여 지급한 사례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55DE46-2CC8-4D38-907A-557A66B93A17}"/>
              </a:ext>
            </a:extLst>
          </p:cNvPr>
          <p:cNvSpPr txBox="1"/>
          <p:nvPr/>
        </p:nvSpPr>
        <p:spPr>
          <a:xfrm>
            <a:off x="550741" y="586815"/>
            <a:ext cx="13217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사건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13BAF3A2-2CDC-4399-9466-DAA5AA0B4442}"/>
              </a:ext>
            </a:extLst>
          </p:cNvPr>
          <p:cNvSpPr/>
          <p:nvPr/>
        </p:nvSpPr>
        <p:spPr>
          <a:xfrm>
            <a:off x="426719" y="2284127"/>
            <a:ext cx="8305801" cy="1041472"/>
          </a:xfrm>
          <a:prstGeom prst="roundRect">
            <a:avLst>
              <a:gd name="adj" fmla="val 10351"/>
            </a:avLst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D932F9-98B0-435B-B869-A89202EE02B4}"/>
              </a:ext>
            </a:extLst>
          </p:cNvPr>
          <p:cNvSpPr txBox="1"/>
          <p:nvPr/>
        </p:nvSpPr>
        <p:spPr>
          <a:xfrm>
            <a:off x="1109960" y="2409530"/>
            <a:ext cx="6944837" cy="790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ko-KR" altLang="en-US" sz="2000">
                <a:solidFill>
                  <a:srgbClr val="0070C0"/>
                </a:solidFill>
                <a:latin typeface="+mj-ea"/>
                <a:ea typeface="+mj-ea"/>
              </a:rPr>
              <a:t>사업주</a:t>
            </a:r>
            <a:r>
              <a:rPr lang="en-US" altLang="ko-KR" sz="2000">
                <a:solidFill>
                  <a:srgbClr val="0070C0"/>
                </a:solidFill>
                <a:latin typeface="+mj-ea"/>
                <a:ea typeface="+mj-ea"/>
              </a:rPr>
              <a:t>A</a:t>
            </a:r>
            <a:r>
              <a:rPr lang="ko-KR" altLang="en-US" sz="2000">
                <a:solidFill>
                  <a:srgbClr val="0070C0"/>
                </a:solidFill>
                <a:latin typeface="+mj-ea"/>
                <a:ea typeface="+mj-ea"/>
              </a:rPr>
              <a:t>는 근로자의 월급에 퇴직금을 포함</a:t>
            </a:r>
            <a:r>
              <a:rPr lang="en-US" altLang="ko-KR" sz="2000">
                <a:solidFill>
                  <a:srgbClr val="0070C0"/>
                </a:solidFill>
                <a:latin typeface="+mj-ea"/>
                <a:ea typeface="+mj-ea"/>
              </a:rPr>
              <a:t>,</a:t>
            </a:r>
            <a:br>
              <a:rPr lang="en-US" altLang="ko-KR" sz="2000">
                <a:solidFill>
                  <a:srgbClr val="0070C0"/>
                </a:solidFill>
                <a:latin typeface="+mj-ea"/>
                <a:ea typeface="+mj-ea"/>
              </a:rPr>
            </a:br>
            <a:r>
              <a:rPr lang="en-US" altLang="ko-KR" sz="2000">
                <a:solidFill>
                  <a:srgbClr val="0070C0"/>
                </a:solidFill>
                <a:latin typeface="+mj-ea"/>
                <a:ea typeface="+mj-ea"/>
              </a:rPr>
              <a:t>250</a:t>
            </a:r>
            <a:r>
              <a:rPr lang="ko-KR" altLang="en-US" sz="2000">
                <a:solidFill>
                  <a:srgbClr val="0070C0"/>
                </a:solidFill>
                <a:latin typeface="+mj-ea"/>
                <a:ea typeface="+mj-ea"/>
              </a:rPr>
              <a:t>만원을 </a:t>
            </a:r>
            <a:r>
              <a:rPr lang="en-US" altLang="ko-KR" sz="2000">
                <a:solidFill>
                  <a:srgbClr val="0070C0"/>
                </a:solidFill>
                <a:latin typeface="+mj-ea"/>
                <a:ea typeface="+mj-ea"/>
              </a:rPr>
              <a:t>2</a:t>
            </a:r>
            <a:r>
              <a:rPr lang="ko-KR" altLang="en-US" sz="2000">
                <a:solidFill>
                  <a:srgbClr val="0070C0"/>
                </a:solidFill>
                <a:latin typeface="+mj-ea"/>
                <a:ea typeface="+mj-ea"/>
              </a:rPr>
              <a:t>년간 지급하였음을 주장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44432" y="3550393"/>
            <a:ext cx="6191031" cy="6958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6213" lvl="0" indent="-176213">
              <a:buFont typeface="Arial"/>
              <a:buChar char="•"/>
              <a:defRPr/>
            </a:pP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사업주는 근로자 요청에 따라 월별로 나누어 준 것으로 </a:t>
            </a:r>
            <a:br>
              <a:rPr lang="en-US" altLang="ko-KR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억울함을 호소</a:t>
            </a:r>
            <a:endParaRPr lang="ko-KR" altLang="en-US" sz="20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17F5F6-AC81-4C23-8310-BED605E93B6E}"/>
              </a:ext>
            </a:extLst>
          </p:cNvPr>
          <p:cNvSpPr txBox="1"/>
          <p:nvPr/>
        </p:nvSpPr>
        <p:spPr>
          <a:xfrm>
            <a:off x="2254902" y="5674440"/>
            <a:ext cx="65290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FF780C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⇒ </a:t>
            </a:r>
            <a:r>
              <a:rPr lang="en-US" altLang="ko-KR" sz="2000" dirty="0" smtClean="0">
                <a:solidFill>
                  <a:srgbClr val="FF780C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3</a:t>
            </a:r>
            <a:r>
              <a:rPr lang="ko-KR" altLang="en-US" sz="2000" dirty="0" smtClean="0">
                <a:solidFill>
                  <a:srgbClr val="FF780C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년 이하의 징역 또는 </a:t>
            </a:r>
            <a:r>
              <a:rPr lang="en-US" altLang="ko-KR" sz="2000" dirty="0" smtClean="0">
                <a:solidFill>
                  <a:srgbClr val="FF780C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3</a:t>
            </a:r>
            <a:r>
              <a:rPr lang="ko-KR" altLang="en-US" sz="2000" dirty="0" smtClean="0">
                <a:solidFill>
                  <a:srgbClr val="FF780C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천만원 이하의 벌금</a:t>
            </a:r>
            <a:endParaRPr lang="ko-KR" altLang="en-US" dirty="0">
              <a:solidFill>
                <a:srgbClr val="FF780C"/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CBACFA-3032-4F17-A99D-E6370F5E6924}"/>
              </a:ext>
            </a:extLst>
          </p:cNvPr>
          <p:cNvSpPr txBox="1"/>
          <p:nvPr/>
        </p:nvSpPr>
        <p:spPr>
          <a:xfrm>
            <a:off x="2044432" y="5292808"/>
            <a:ext cx="6191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근로자퇴직급여 </a:t>
            </a: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보장법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제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9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조 위반</a:t>
            </a: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D0785DC2-8839-4185-8265-86B4B2EC0BE1}"/>
              </a:ext>
            </a:extLst>
          </p:cNvPr>
          <p:cNvSpPr/>
          <p:nvPr/>
        </p:nvSpPr>
        <p:spPr>
          <a:xfrm>
            <a:off x="951411" y="3670447"/>
            <a:ext cx="905256" cy="90525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26395396-06B0-4689-B9A4-FE8521D4071B}"/>
              </a:ext>
            </a:extLst>
          </p:cNvPr>
          <p:cNvSpPr/>
          <p:nvPr/>
        </p:nvSpPr>
        <p:spPr>
          <a:xfrm>
            <a:off x="951411" y="5232886"/>
            <a:ext cx="905256" cy="90525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자유형: 도형 40">
            <a:extLst>
              <a:ext uri="{FF2B5EF4-FFF2-40B4-BE49-F238E27FC236}">
                <a16:creationId xmlns:a16="http://schemas.microsoft.com/office/drawing/2014/main" id="{C3BE3A47-EB94-487C-A266-F4AF2A901244}"/>
              </a:ext>
            </a:extLst>
          </p:cNvPr>
          <p:cNvSpPr/>
          <p:nvPr/>
        </p:nvSpPr>
        <p:spPr>
          <a:xfrm>
            <a:off x="1050735" y="3765757"/>
            <a:ext cx="805932" cy="809946"/>
          </a:xfrm>
          <a:custGeom>
            <a:avLst/>
            <a:gdLst>
              <a:gd name="connsiteX0" fmla="*/ 628199 w 805932"/>
              <a:gd name="connsiteY0" fmla="*/ 0 h 809946"/>
              <a:gd name="connsiteX1" fmla="*/ 673361 w 805932"/>
              <a:gd name="connsiteY1" fmla="*/ 37262 h 809946"/>
              <a:gd name="connsiteX2" fmla="*/ 805932 w 805932"/>
              <a:gd name="connsiteY2" fmla="*/ 357318 h 809946"/>
              <a:gd name="connsiteX3" fmla="*/ 353304 w 805932"/>
              <a:gd name="connsiteY3" fmla="*/ 809946 h 809946"/>
              <a:gd name="connsiteX4" fmla="*/ 33247 w 805932"/>
              <a:gd name="connsiteY4" fmla="*/ 677374 h 809946"/>
              <a:gd name="connsiteX5" fmla="*/ 0 w 805932"/>
              <a:gd name="connsiteY5" fmla="*/ 637078 h 809946"/>
              <a:gd name="connsiteX6" fmla="*/ 628199 w 805932"/>
              <a:gd name="connsiteY6" fmla="*/ 0 h 809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5932" h="809946">
                <a:moveTo>
                  <a:pt x="628199" y="0"/>
                </a:moveTo>
                <a:lnTo>
                  <a:pt x="673361" y="37262"/>
                </a:lnTo>
                <a:cubicBezTo>
                  <a:pt x="755270" y="119171"/>
                  <a:pt x="805932" y="232328"/>
                  <a:pt x="805932" y="357318"/>
                </a:cubicBezTo>
                <a:cubicBezTo>
                  <a:pt x="805932" y="607298"/>
                  <a:pt x="603284" y="809946"/>
                  <a:pt x="353304" y="809946"/>
                </a:cubicBezTo>
                <a:cubicBezTo>
                  <a:pt x="228314" y="809946"/>
                  <a:pt x="115157" y="759284"/>
                  <a:pt x="33247" y="677374"/>
                </a:cubicBezTo>
                <a:lnTo>
                  <a:pt x="0" y="637078"/>
                </a:lnTo>
                <a:lnTo>
                  <a:pt x="628199" y="0"/>
                </a:lnTo>
                <a:close/>
              </a:path>
            </a:pathLst>
          </a:custGeom>
          <a:solidFill>
            <a:schemeClr val="accent6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51E344B9-EE0C-4CB4-9A2D-98FD03865FE2}"/>
              </a:ext>
            </a:extLst>
          </p:cNvPr>
          <p:cNvSpPr/>
          <p:nvPr/>
        </p:nvSpPr>
        <p:spPr>
          <a:xfrm>
            <a:off x="1050735" y="5329779"/>
            <a:ext cx="805932" cy="809946"/>
          </a:xfrm>
          <a:custGeom>
            <a:avLst/>
            <a:gdLst>
              <a:gd name="connsiteX0" fmla="*/ 628199 w 805932"/>
              <a:gd name="connsiteY0" fmla="*/ 0 h 809946"/>
              <a:gd name="connsiteX1" fmla="*/ 673361 w 805932"/>
              <a:gd name="connsiteY1" fmla="*/ 37262 h 809946"/>
              <a:gd name="connsiteX2" fmla="*/ 805932 w 805932"/>
              <a:gd name="connsiteY2" fmla="*/ 357318 h 809946"/>
              <a:gd name="connsiteX3" fmla="*/ 353304 w 805932"/>
              <a:gd name="connsiteY3" fmla="*/ 809946 h 809946"/>
              <a:gd name="connsiteX4" fmla="*/ 33247 w 805932"/>
              <a:gd name="connsiteY4" fmla="*/ 677374 h 809946"/>
              <a:gd name="connsiteX5" fmla="*/ 0 w 805932"/>
              <a:gd name="connsiteY5" fmla="*/ 637078 h 809946"/>
              <a:gd name="connsiteX6" fmla="*/ 628199 w 805932"/>
              <a:gd name="connsiteY6" fmla="*/ 0 h 809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5932" h="809946">
                <a:moveTo>
                  <a:pt x="628199" y="0"/>
                </a:moveTo>
                <a:lnTo>
                  <a:pt x="673361" y="37262"/>
                </a:lnTo>
                <a:cubicBezTo>
                  <a:pt x="755270" y="119171"/>
                  <a:pt x="805932" y="232328"/>
                  <a:pt x="805932" y="357318"/>
                </a:cubicBezTo>
                <a:cubicBezTo>
                  <a:pt x="805932" y="607298"/>
                  <a:pt x="603284" y="809946"/>
                  <a:pt x="353304" y="809946"/>
                </a:cubicBezTo>
                <a:cubicBezTo>
                  <a:pt x="228314" y="809946"/>
                  <a:pt x="115157" y="759284"/>
                  <a:pt x="33247" y="677374"/>
                </a:cubicBezTo>
                <a:lnTo>
                  <a:pt x="0" y="637078"/>
                </a:lnTo>
                <a:lnTo>
                  <a:pt x="628199" y="0"/>
                </a:lnTo>
                <a:close/>
              </a:path>
            </a:pathLst>
          </a:custGeom>
          <a:solidFill>
            <a:schemeClr val="accent6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39E1A6D1-1C7E-4676-BD0D-93336C075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120" y="3790081"/>
            <a:ext cx="527930" cy="628538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5502F346-D5F0-496F-9942-8CB63632FC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11" y="5424148"/>
            <a:ext cx="644850" cy="54380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2044432" y="4278740"/>
            <a:ext cx="61910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6213" lvl="0" indent="-176213">
              <a:buFont typeface="Arial"/>
              <a:buChar char="•"/>
              <a:defRPr/>
            </a:pP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근로자는 퇴직금 미지급을 사유로 노동청에 진정을 제기</a:t>
            </a:r>
            <a:endParaRPr lang="ko-KR" altLang="en-US" sz="20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1C252DC7-87DA-4596-8EAF-331442F5DFB7}"/>
              </a:ext>
            </a:extLst>
          </p:cNvPr>
          <p:cNvGrpSpPr/>
          <p:nvPr/>
        </p:nvGrpSpPr>
        <p:grpSpPr>
          <a:xfrm>
            <a:off x="2185440" y="4969304"/>
            <a:ext cx="5936686" cy="22860"/>
            <a:chOff x="426719" y="4672303"/>
            <a:chExt cx="8305801" cy="22860"/>
          </a:xfrm>
        </p:grpSpPr>
        <p:cxnSp>
          <p:nvCxnSpPr>
            <p:cNvPr id="38" name="직선 연결선 37">
              <a:extLst>
                <a:ext uri="{FF2B5EF4-FFF2-40B4-BE49-F238E27FC236}">
                  <a16:creationId xmlns:a16="http://schemas.microsoft.com/office/drawing/2014/main" id="{D70D502A-C067-4599-AFD2-6BB855156DCF}"/>
                </a:ext>
              </a:extLst>
            </p:cNvPr>
            <p:cNvCxnSpPr>
              <a:cxnSpLocks/>
            </p:cNvCxnSpPr>
            <p:nvPr/>
          </p:nvCxnSpPr>
          <p:spPr>
            <a:xfrm>
              <a:off x="426719" y="4695163"/>
              <a:ext cx="8305801" cy="0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연결선 38">
              <a:extLst>
                <a:ext uri="{FF2B5EF4-FFF2-40B4-BE49-F238E27FC236}">
                  <a16:creationId xmlns:a16="http://schemas.microsoft.com/office/drawing/2014/main" id="{35FC853C-B404-4002-BC01-EC999B089E87}"/>
                </a:ext>
              </a:extLst>
            </p:cNvPr>
            <p:cNvCxnSpPr>
              <a:cxnSpLocks/>
            </p:cNvCxnSpPr>
            <p:nvPr/>
          </p:nvCxnSpPr>
          <p:spPr>
            <a:xfrm>
              <a:off x="426719" y="4672303"/>
              <a:ext cx="83058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02B55686-E3A4-4CC2-9634-0EAE42465975}"/>
              </a:ext>
            </a:extLst>
          </p:cNvPr>
          <p:cNvGrpSpPr/>
          <p:nvPr/>
        </p:nvGrpSpPr>
        <p:grpSpPr>
          <a:xfrm>
            <a:off x="-8735" y="-12048"/>
            <a:ext cx="1240635" cy="307777"/>
            <a:chOff x="-8735" y="12228"/>
            <a:chExt cx="1240635" cy="307777"/>
          </a:xfrm>
        </p:grpSpPr>
        <p:sp>
          <p:nvSpPr>
            <p:cNvPr id="33" name="직사각형 17">
              <a:extLst>
                <a:ext uri="{FF2B5EF4-FFF2-40B4-BE49-F238E27FC236}">
                  <a16:creationId xmlns:a16="http://schemas.microsoft.com/office/drawing/2014/main" id="{B715076C-B0C7-4435-BECB-3EF2A050B937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B671AC5D-764B-48C1-9FC4-E988D3AE942E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Ⅶ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퇴직급여</a:t>
              </a:r>
            </a:p>
          </p:txBody>
        </p:sp>
      </p:grpSp>
      <p:grpSp>
        <p:nvGrpSpPr>
          <p:cNvPr id="35" name="그룹 34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40" name="직각 삼각형 39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62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958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DB90EC5F-9FF5-4852-B13C-65A73CD97855}"/>
              </a:ext>
            </a:extLst>
          </p:cNvPr>
          <p:cNvSpPr/>
          <p:nvPr/>
        </p:nvSpPr>
        <p:spPr>
          <a:xfrm>
            <a:off x="2697481" y="3212782"/>
            <a:ext cx="6446520" cy="151177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8" name="원형: 비어 있음 7">
            <a:extLst>
              <a:ext uri="{FF2B5EF4-FFF2-40B4-BE49-F238E27FC236}">
                <a16:creationId xmlns:a16="http://schemas.microsoft.com/office/drawing/2014/main" id="{CFD91C8B-B656-4A69-957B-1F02FAA3332A}"/>
              </a:ext>
            </a:extLst>
          </p:cNvPr>
          <p:cNvSpPr/>
          <p:nvPr/>
        </p:nvSpPr>
        <p:spPr>
          <a:xfrm>
            <a:off x="-728823" y="1629052"/>
            <a:ext cx="4686300" cy="4686300"/>
          </a:xfrm>
          <a:prstGeom prst="donut">
            <a:avLst>
              <a:gd name="adj" fmla="val 13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1991A690-03E5-4F68-A5BD-9A8D810FF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50149">
            <a:off x="3429174" y="2759985"/>
            <a:ext cx="381015" cy="377779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15553DA3-6402-4C75-8508-D94F0E1716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97" y="2411615"/>
            <a:ext cx="3176894" cy="315721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44579D4B-855D-41EB-8A76-2372A06C43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090993">
            <a:off x="3193785" y="2301066"/>
            <a:ext cx="398597" cy="39285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CD2D564-AB26-49FA-8AE4-8221808A90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344840">
            <a:off x="1044633" y="1516785"/>
            <a:ext cx="393746" cy="36549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0E4F6A76-6590-40BC-8903-24AB847F33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694989">
            <a:off x="2858783" y="1973736"/>
            <a:ext cx="398682" cy="39539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D2685D98-C20E-4782-A5AA-D362947EED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155255">
            <a:off x="1517681" y="1490876"/>
            <a:ext cx="407334" cy="378107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26E9F42A-63BE-4C7D-991E-F644D2AEF3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272322">
            <a:off x="2011561" y="1557585"/>
            <a:ext cx="407334" cy="378107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9BFD2C80-0779-445D-8208-79BBDB74FC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272322">
            <a:off x="2448697" y="1698400"/>
            <a:ext cx="409682" cy="378187"/>
          </a:xfrm>
          <a:prstGeom prst="rect">
            <a:avLst/>
          </a:prstGeom>
        </p:spPr>
      </p:pic>
      <p:sp>
        <p:nvSpPr>
          <p:cNvPr id="15" name="내용 개체 틀 2">
            <a:extLst>
              <a:ext uri="{FF2B5EF4-FFF2-40B4-BE49-F238E27FC236}">
                <a16:creationId xmlns:a16="http://schemas.microsoft.com/office/drawing/2014/main" id="{D62B280E-A4B8-431D-8F1F-5F2D66E6B4FE}"/>
              </a:ext>
            </a:extLst>
          </p:cNvPr>
          <p:cNvSpPr txBox="1">
            <a:spLocks/>
          </p:cNvSpPr>
          <p:nvPr/>
        </p:nvSpPr>
        <p:spPr>
          <a:xfrm>
            <a:off x="4056659" y="3204185"/>
            <a:ext cx="5392141" cy="8005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ko-KR" altLang="en-US" sz="4800" dirty="0">
                <a:solidFill>
                  <a:schemeClr val="bg1"/>
                </a:solidFill>
                <a:latin typeface="+mj-ea"/>
                <a:ea typeface="+mj-ea"/>
              </a:rPr>
              <a:t>고용노동  </a:t>
            </a:r>
            <a:r>
              <a:rPr lang="ko-KR" altLang="en-US" sz="4800" dirty="0">
                <a:solidFill>
                  <a:srgbClr val="FF780C"/>
                </a:solidFill>
                <a:latin typeface="+mj-ea"/>
                <a:ea typeface="+mj-ea"/>
              </a:rPr>
              <a:t>  </a:t>
            </a:r>
            <a:r>
              <a:rPr lang="en-US" altLang="ko-KR" sz="4800" dirty="0">
                <a:solidFill>
                  <a:srgbClr val="FF780C"/>
                </a:solidFill>
                <a:latin typeface="+mj-ea"/>
                <a:ea typeface="+mj-ea"/>
              </a:rPr>
              <a:t>  </a:t>
            </a:r>
            <a:r>
              <a:rPr lang="en-US" altLang="ko-KR" sz="4800" dirty="0" smtClean="0">
                <a:solidFill>
                  <a:schemeClr val="bg1"/>
                </a:solidFill>
                <a:latin typeface="+mj-ea"/>
                <a:ea typeface="+mj-ea"/>
              </a:rPr>
              <a:t>&amp;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06814EC-078E-4BB3-8DD7-56D22E8FAA15}"/>
              </a:ext>
            </a:extLst>
          </p:cNvPr>
          <p:cNvSpPr/>
          <p:nvPr/>
        </p:nvSpPr>
        <p:spPr>
          <a:xfrm rot="21170673">
            <a:off x="6535797" y="3202554"/>
            <a:ext cx="705968" cy="665305"/>
          </a:xfrm>
          <a:prstGeom prst="rect">
            <a:avLst/>
          </a:prstGeom>
          <a:solidFill>
            <a:srgbClr val="FF78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Q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F0AF8B8-D030-4E74-B4F2-5A3414DC6FB8}"/>
              </a:ext>
            </a:extLst>
          </p:cNvPr>
          <p:cNvSpPr/>
          <p:nvPr/>
        </p:nvSpPr>
        <p:spPr>
          <a:xfrm rot="578085">
            <a:off x="7899883" y="3202553"/>
            <a:ext cx="705968" cy="665305"/>
          </a:xfrm>
          <a:prstGeom prst="rect">
            <a:avLst/>
          </a:prstGeom>
          <a:solidFill>
            <a:srgbClr val="FF78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A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4" name="내용 개체 틀 2">
            <a:extLst>
              <a:ext uri="{FF2B5EF4-FFF2-40B4-BE49-F238E27FC236}">
                <a16:creationId xmlns:a16="http://schemas.microsoft.com/office/drawing/2014/main" id="{D62B280E-A4B8-431D-8F1F-5F2D66E6B4FE}"/>
              </a:ext>
            </a:extLst>
          </p:cNvPr>
          <p:cNvSpPr txBox="1">
            <a:spLocks/>
          </p:cNvSpPr>
          <p:nvPr/>
        </p:nvSpPr>
        <p:spPr>
          <a:xfrm>
            <a:off x="4130169" y="3978731"/>
            <a:ext cx="4509446" cy="728891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ko-KR" altLang="en-US" sz="4800" dirty="0" smtClean="0">
                <a:solidFill>
                  <a:schemeClr val="bg1"/>
                </a:solidFill>
                <a:latin typeface="+mj-ea"/>
                <a:ea typeface="+mj-ea"/>
              </a:rPr>
              <a:t>참고</a:t>
            </a:r>
            <a:endParaRPr lang="en-US" altLang="ko-KR" sz="4800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438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A6EE4561-AF47-413D-8992-18547EB2D51E}"/>
              </a:ext>
            </a:extLst>
          </p:cNvPr>
          <p:cNvSpPr/>
          <p:nvPr/>
        </p:nvSpPr>
        <p:spPr>
          <a:xfrm>
            <a:off x="983152" y="174133"/>
            <a:ext cx="8160848" cy="783771"/>
          </a:xfrm>
          <a:prstGeom prst="rect">
            <a:avLst/>
          </a:prstGeom>
          <a:solidFill>
            <a:srgbClr val="E2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E6CC30-9D49-444B-860D-7909B7C83B07}"/>
              </a:ext>
            </a:extLst>
          </p:cNvPr>
          <p:cNvSpPr txBox="1"/>
          <p:nvPr/>
        </p:nvSpPr>
        <p:spPr>
          <a:xfrm>
            <a:off x="1081858" y="335185"/>
            <a:ext cx="5870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rgbClr val="002060"/>
                </a:solidFill>
                <a:latin typeface="+mj-ea"/>
                <a:ea typeface="+mj-ea"/>
              </a:rPr>
              <a:t>근로계약서 작성 시기</a:t>
            </a:r>
            <a:endParaRPr lang="en-US" altLang="ko-KR" sz="2400"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43C948-1479-47A4-A672-8C1C68EA61FD}"/>
              </a:ext>
            </a:extLst>
          </p:cNvPr>
          <p:cNvSpPr txBox="1"/>
          <p:nvPr/>
        </p:nvSpPr>
        <p:spPr>
          <a:xfrm>
            <a:off x="1752151" y="1005582"/>
            <a:ext cx="7381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근로자 수와 관계 없이 모든 사업장에서 반드시 근로 개시 전 작성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524683D-CE5F-4D3E-89A5-DBD9ED30579D}"/>
              </a:ext>
            </a:extLst>
          </p:cNvPr>
          <p:cNvSpPr/>
          <p:nvPr/>
        </p:nvSpPr>
        <p:spPr>
          <a:xfrm>
            <a:off x="983152" y="3453018"/>
            <a:ext cx="8160848" cy="783771"/>
          </a:xfrm>
          <a:prstGeom prst="rect">
            <a:avLst/>
          </a:prstGeom>
          <a:solidFill>
            <a:srgbClr val="E2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66ED79-DADA-45B0-BE5C-F795DBD58ACD}"/>
              </a:ext>
            </a:extLst>
          </p:cNvPr>
          <p:cNvSpPr txBox="1"/>
          <p:nvPr/>
        </p:nvSpPr>
        <p:spPr>
          <a:xfrm>
            <a:off x="1081858" y="3614070"/>
            <a:ext cx="7277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rgbClr val="002060"/>
                </a:solidFill>
                <a:latin typeface="+mj-ea"/>
                <a:ea typeface="+mj-ea"/>
              </a:rPr>
              <a:t>사업장 내부수리로 일시휴업 시</a:t>
            </a:r>
            <a:r>
              <a:rPr lang="en-US" altLang="ko-KR" sz="2400">
                <a:solidFill>
                  <a:srgbClr val="002060"/>
                </a:solidFill>
                <a:latin typeface="+mj-ea"/>
                <a:ea typeface="+mj-ea"/>
              </a:rPr>
              <a:t>, </a:t>
            </a:r>
            <a:r>
              <a:rPr lang="ko-KR" altLang="en-US" sz="2400">
                <a:solidFill>
                  <a:srgbClr val="002060"/>
                </a:solidFill>
                <a:latin typeface="+mj-ea"/>
                <a:ea typeface="+mj-ea"/>
              </a:rPr>
              <a:t>무급처리 가능 여부</a:t>
            </a:r>
            <a:endParaRPr lang="en-US" altLang="ko-KR" sz="2400"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52152" y="4317579"/>
            <a:ext cx="71556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spc="-15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[4</a:t>
            </a:r>
            <a:r>
              <a:rPr lang="ko-KR" altLang="en-US" sz="2000" spc="-15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인 이하 사업장</a:t>
            </a:r>
            <a:r>
              <a:rPr lang="en-US" altLang="ko-KR" sz="2000" spc="-15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] </a:t>
            </a:r>
            <a:r>
              <a:rPr lang="ko-KR" altLang="en-US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휴업수당 지급의무가 없어 무급처리 가능</a:t>
            </a:r>
            <a:endParaRPr lang="en-US" altLang="ko-KR" sz="2000" spc="-15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BD05DD3D-AA7F-49A1-A290-F2662DDAEF5F}"/>
              </a:ext>
            </a:extLst>
          </p:cNvPr>
          <p:cNvGrpSpPr/>
          <p:nvPr/>
        </p:nvGrpSpPr>
        <p:grpSpPr>
          <a:xfrm>
            <a:off x="1491966" y="1075582"/>
            <a:ext cx="243840" cy="243840"/>
            <a:chOff x="1420368" y="1688592"/>
            <a:chExt cx="243840" cy="243840"/>
          </a:xfrm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id="{DA09F53E-92C3-49D3-8CCB-5E68F45B1686}"/>
                </a:ext>
              </a:extLst>
            </p:cNvPr>
            <p:cNvSpPr/>
            <p:nvPr/>
          </p:nvSpPr>
          <p:spPr>
            <a:xfrm>
              <a:off x="1420368" y="1688592"/>
              <a:ext cx="243840" cy="24384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A687D87C-ACE0-49B7-9484-EA5A29A28415}"/>
                </a:ext>
              </a:extLst>
            </p:cNvPr>
            <p:cNvGrpSpPr/>
            <p:nvPr/>
          </p:nvGrpSpPr>
          <p:grpSpPr>
            <a:xfrm>
              <a:off x="1465146" y="1735326"/>
              <a:ext cx="166489" cy="150371"/>
              <a:chOff x="1465146" y="1735326"/>
              <a:chExt cx="166489" cy="150371"/>
            </a:xfrm>
          </p:grpSpPr>
          <p:sp>
            <p:nvSpPr>
              <p:cNvPr id="15" name="화살표: 갈매기형 수장 14">
                <a:extLst>
                  <a:ext uri="{FF2B5EF4-FFF2-40B4-BE49-F238E27FC236}">
                    <a16:creationId xmlns:a16="http://schemas.microsoft.com/office/drawing/2014/main" id="{34A452A8-7630-45DC-99CB-4CC24E0AC052}"/>
                  </a:ext>
                </a:extLst>
              </p:cNvPr>
              <p:cNvSpPr/>
              <p:nvPr/>
            </p:nvSpPr>
            <p:spPr>
              <a:xfrm>
                <a:off x="1518285" y="1735326"/>
                <a:ext cx="113350" cy="150371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화살표: 오각형 15">
                <a:extLst>
                  <a:ext uri="{FF2B5EF4-FFF2-40B4-BE49-F238E27FC236}">
                    <a16:creationId xmlns:a16="http://schemas.microsoft.com/office/drawing/2014/main" id="{E27A77B4-1B4C-4E71-BA08-8D18D6513B21}"/>
                  </a:ext>
                </a:extLst>
              </p:cNvPr>
              <p:cNvSpPr/>
              <p:nvPr/>
            </p:nvSpPr>
            <p:spPr>
              <a:xfrm>
                <a:off x="1465146" y="1787417"/>
                <a:ext cx="120413" cy="46537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F344DD9C-55A6-4958-ADCC-930D4DBF2C50}"/>
              </a:ext>
            </a:extLst>
          </p:cNvPr>
          <p:cNvGrpSpPr/>
          <p:nvPr/>
        </p:nvGrpSpPr>
        <p:grpSpPr>
          <a:xfrm>
            <a:off x="1491966" y="4395714"/>
            <a:ext cx="243840" cy="243840"/>
            <a:chOff x="1420368" y="1688592"/>
            <a:chExt cx="243840" cy="243840"/>
          </a:xfrm>
        </p:grpSpPr>
        <p:sp>
          <p:nvSpPr>
            <p:cNvPr id="26" name="사각형: 둥근 모서리 25">
              <a:extLst>
                <a:ext uri="{FF2B5EF4-FFF2-40B4-BE49-F238E27FC236}">
                  <a16:creationId xmlns:a16="http://schemas.microsoft.com/office/drawing/2014/main" id="{D21EFCC8-6519-4583-AF99-4D5AC4B066BA}"/>
                </a:ext>
              </a:extLst>
            </p:cNvPr>
            <p:cNvSpPr/>
            <p:nvPr/>
          </p:nvSpPr>
          <p:spPr>
            <a:xfrm>
              <a:off x="1420368" y="1688592"/>
              <a:ext cx="243840" cy="24384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87D6B153-39D3-44F8-AB21-7BFD145CDFA1}"/>
                </a:ext>
              </a:extLst>
            </p:cNvPr>
            <p:cNvGrpSpPr/>
            <p:nvPr/>
          </p:nvGrpSpPr>
          <p:grpSpPr>
            <a:xfrm>
              <a:off x="1465146" y="1735326"/>
              <a:ext cx="166489" cy="150371"/>
              <a:chOff x="1465146" y="1735326"/>
              <a:chExt cx="166489" cy="150371"/>
            </a:xfrm>
          </p:grpSpPr>
          <p:sp>
            <p:nvSpPr>
              <p:cNvPr id="28" name="화살표: 갈매기형 수장 27">
                <a:extLst>
                  <a:ext uri="{FF2B5EF4-FFF2-40B4-BE49-F238E27FC236}">
                    <a16:creationId xmlns:a16="http://schemas.microsoft.com/office/drawing/2014/main" id="{06F0D85C-D49A-4846-A2E1-C672CA359F08}"/>
                  </a:ext>
                </a:extLst>
              </p:cNvPr>
              <p:cNvSpPr/>
              <p:nvPr/>
            </p:nvSpPr>
            <p:spPr>
              <a:xfrm>
                <a:off x="1518285" y="1735326"/>
                <a:ext cx="113350" cy="150371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화살표: 오각형 28">
                <a:extLst>
                  <a:ext uri="{FF2B5EF4-FFF2-40B4-BE49-F238E27FC236}">
                    <a16:creationId xmlns:a16="http://schemas.microsoft.com/office/drawing/2014/main" id="{88B0C2E7-D02D-4190-B9C8-2A6C5ECFA416}"/>
                  </a:ext>
                </a:extLst>
              </p:cNvPr>
              <p:cNvSpPr/>
              <p:nvPr/>
            </p:nvSpPr>
            <p:spPr>
              <a:xfrm>
                <a:off x="1465146" y="1787417"/>
                <a:ext cx="120413" cy="46537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78D98198-6D71-4ED3-AC3F-C7CD7C6E780D}"/>
              </a:ext>
            </a:extLst>
          </p:cNvPr>
          <p:cNvGrpSpPr/>
          <p:nvPr/>
        </p:nvGrpSpPr>
        <p:grpSpPr>
          <a:xfrm>
            <a:off x="0" y="113601"/>
            <a:ext cx="1049654" cy="910246"/>
            <a:chOff x="0" y="510109"/>
            <a:chExt cx="1049654" cy="910246"/>
          </a:xfrm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10522CBA-008D-4B45-96BD-FE95EA2E6ED8}"/>
                </a:ext>
              </a:extLst>
            </p:cNvPr>
            <p:cNvSpPr/>
            <p:nvPr/>
          </p:nvSpPr>
          <p:spPr>
            <a:xfrm>
              <a:off x="0" y="510109"/>
              <a:ext cx="983152" cy="90483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/>
            </a:p>
          </p:txBody>
        </p:sp>
        <p:sp>
          <p:nvSpPr>
            <p:cNvPr id="19" name="사다리꼴 18">
              <a:extLst>
                <a:ext uri="{FF2B5EF4-FFF2-40B4-BE49-F238E27FC236}">
                  <a16:creationId xmlns:a16="http://schemas.microsoft.com/office/drawing/2014/main" id="{963068D3-5953-4A02-BE96-D5D608182E00}"/>
                </a:ext>
              </a:extLst>
            </p:cNvPr>
            <p:cNvSpPr/>
            <p:nvPr/>
          </p:nvSpPr>
          <p:spPr>
            <a:xfrm rot="5400000">
              <a:off x="564113" y="929400"/>
              <a:ext cx="904832" cy="66251"/>
            </a:xfrm>
            <a:prstGeom prst="trapezoid">
              <a:avLst>
                <a:gd name="adj" fmla="val 9418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73E287A3-EBCC-4030-B6E6-E6E26BA8AF0B}"/>
                </a:ext>
              </a:extLst>
            </p:cNvPr>
            <p:cNvGrpSpPr/>
            <p:nvPr/>
          </p:nvGrpSpPr>
          <p:grpSpPr>
            <a:xfrm>
              <a:off x="1" y="750592"/>
              <a:ext cx="983152" cy="669763"/>
              <a:chOff x="1" y="750592"/>
              <a:chExt cx="983152" cy="669763"/>
            </a:xfrm>
          </p:grpSpPr>
          <p:pic>
            <p:nvPicPr>
              <p:cNvPr id="3076" name="Picture 4" descr="https://imagescdn.gettyimagesbank.com/500/19/760/030/0/1140878114.jpg">
                <a:extLst>
                  <a:ext uri="{FF2B5EF4-FFF2-40B4-BE49-F238E27FC236}">
                    <a16:creationId xmlns:a16="http://schemas.microsoft.com/office/drawing/2014/main" id="{0C694EBD-7502-4DC5-BB2E-83058E8DF17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871" r="42219"/>
              <a:stretch/>
            </p:blipFill>
            <p:spPr bwMode="auto">
              <a:xfrm>
                <a:off x="1" y="750592"/>
                <a:ext cx="983152" cy="6697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D102205-568B-47AD-9B8D-6F903EA10BD4}"/>
                  </a:ext>
                </a:extLst>
              </p:cNvPr>
              <p:cNvSpPr txBox="1"/>
              <p:nvPr/>
            </p:nvSpPr>
            <p:spPr>
              <a:xfrm>
                <a:off x="511826" y="768280"/>
                <a:ext cx="3005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600">
                    <a:solidFill>
                      <a:srgbClr val="002060"/>
                    </a:solidFill>
                    <a:latin typeface="+mj-ea"/>
                    <a:ea typeface="+mj-ea"/>
                  </a:rPr>
                  <a:t>1</a:t>
                </a:r>
              </a:p>
            </p:txBody>
          </p:sp>
        </p:grp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024A7CF9-328A-49A5-8920-3A530CF62733}"/>
              </a:ext>
            </a:extLst>
          </p:cNvPr>
          <p:cNvGrpSpPr/>
          <p:nvPr/>
        </p:nvGrpSpPr>
        <p:grpSpPr>
          <a:xfrm>
            <a:off x="0" y="3399939"/>
            <a:ext cx="1049654" cy="910246"/>
            <a:chOff x="0" y="510109"/>
            <a:chExt cx="1049654" cy="910246"/>
          </a:xfrm>
        </p:grpSpPr>
        <p:sp>
          <p:nvSpPr>
            <p:cNvPr id="42" name="직사각형 41">
              <a:extLst>
                <a:ext uri="{FF2B5EF4-FFF2-40B4-BE49-F238E27FC236}">
                  <a16:creationId xmlns:a16="http://schemas.microsoft.com/office/drawing/2014/main" id="{2D265A9D-2C47-4378-92D7-5DA5E74F3216}"/>
                </a:ext>
              </a:extLst>
            </p:cNvPr>
            <p:cNvSpPr/>
            <p:nvPr/>
          </p:nvSpPr>
          <p:spPr>
            <a:xfrm>
              <a:off x="0" y="510109"/>
              <a:ext cx="983152" cy="90483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/>
            </a:p>
          </p:txBody>
        </p:sp>
        <p:sp>
          <p:nvSpPr>
            <p:cNvPr id="43" name="사다리꼴 42">
              <a:extLst>
                <a:ext uri="{FF2B5EF4-FFF2-40B4-BE49-F238E27FC236}">
                  <a16:creationId xmlns:a16="http://schemas.microsoft.com/office/drawing/2014/main" id="{C386EFA1-A615-404C-AD7A-64A23B1D61DA}"/>
                </a:ext>
              </a:extLst>
            </p:cNvPr>
            <p:cNvSpPr/>
            <p:nvPr/>
          </p:nvSpPr>
          <p:spPr>
            <a:xfrm rot="5400000">
              <a:off x="564113" y="929400"/>
              <a:ext cx="904832" cy="66251"/>
            </a:xfrm>
            <a:prstGeom prst="trapezoid">
              <a:avLst>
                <a:gd name="adj" fmla="val 9418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9A2FE14D-168C-4564-8866-AD7EF8B138AE}"/>
                </a:ext>
              </a:extLst>
            </p:cNvPr>
            <p:cNvGrpSpPr/>
            <p:nvPr/>
          </p:nvGrpSpPr>
          <p:grpSpPr>
            <a:xfrm>
              <a:off x="1" y="750592"/>
              <a:ext cx="983152" cy="669763"/>
              <a:chOff x="1" y="750592"/>
              <a:chExt cx="983152" cy="669763"/>
            </a:xfrm>
          </p:grpSpPr>
          <p:pic>
            <p:nvPicPr>
              <p:cNvPr id="45" name="Picture 4" descr="https://imagescdn.gettyimagesbank.com/500/19/760/030/0/1140878114.jpg">
                <a:extLst>
                  <a:ext uri="{FF2B5EF4-FFF2-40B4-BE49-F238E27FC236}">
                    <a16:creationId xmlns:a16="http://schemas.microsoft.com/office/drawing/2014/main" id="{4A1E21E0-92BE-48D7-9F24-824A96458B7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871" r="42219"/>
              <a:stretch/>
            </p:blipFill>
            <p:spPr bwMode="auto">
              <a:xfrm>
                <a:off x="1" y="750592"/>
                <a:ext cx="983152" cy="6697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C34C655-5F4A-4D77-9998-BAB71CC819B6}"/>
                  </a:ext>
                </a:extLst>
              </p:cNvPr>
              <p:cNvSpPr txBox="1"/>
              <p:nvPr/>
            </p:nvSpPr>
            <p:spPr>
              <a:xfrm>
                <a:off x="511826" y="768280"/>
                <a:ext cx="3005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rgbClr val="002060"/>
                    </a:solidFill>
                    <a:latin typeface="+mj-ea"/>
                    <a:ea typeface="+mj-ea"/>
                  </a:rPr>
                  <a:t>3</a:t>
                </a:r>
                <a:endParaRPr lang="en-US" altLang="ko-KR" sz="3600" dirty="0">
                  <a:solidFill>
                    <a:srgbClr val="002060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47" name="TextBox 46"/>
          <p:cNvSpPr txBox="1"/>
          <p:nvPr/>
        </p:nvSpPr>
        <p:spPr>
          <a:xfrm>
            <a:off x="1752152" y="4659301"/>
            <a:ext cx="7381600" cy="387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spc="-15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[5</a:t>
            </a:r>
            <a:r>
              <a:rPr lang="ko-KR" altLang="en-US" sz="2000" spc="-15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인 이상 사업장</a:t>
            </a:r>
            <a:r>
              <a:rPr lang="en-US" altLang="ko-KR" sz="2000" spc="-15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]</a:t>
            </a:r>
            <a:r>
              <a:rPr lang="ko-KR" altLang="en-US" sz="2000" spc="-15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사업주 귀책사유에 의한 휴업 시</a:t>
            </a:r>
            <a:r>
              <a:rPr lang="en-US" altLang="ko-KR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평균임금의 </a:t>
            </a:r>
            <a:r>
              <a:rPr lang="en-US" altLang="ko-KR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70% </a:t>
            </a:r>
            <a:r>
              <a:rPr lang="ko-KR" altLang="en-US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지급</a:t>
            </a:r>
            <a:endParaRPr lang="en-US" altLang="ko-KR" sz="2000" spc="-15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5EF082A4-C066-42B9-9C04-C5D2356380EB}"/>
              </a:ext>
            </a:extLst>
          </p:cNvPr>
          <p:cNvGrpSpPr/>
          <p:nvPr/>
        </p:nvGrpSpPr>
        <p:grpSpPr>
          <a:xfrm>
            <a:off x="1491966" y="4737436"/>
            <a:ext cx="243840" cy="243840"/>
            <a:chOff x="1420368" y="1688592"/>
            <a:chExt cx="243840" cy="243840"/>
          </a:xfrm>
        </p:grpSpPr>
        <p:sp>
          <p:nvSpPr>
            <p:cNvPr id="49" name="사각형: 둥근 모서리 48">
              <a:extLst>
                <a:ext uri="{FF2B5EF4-FFF2-40B4-BE49-F238E27FC236}">
                  <a16:creationId xmlns:a16="http://schemas.microsoft.com/office/drawing/2014/main" id="{AE24D36C-5490-49FF-9441-80629A4D7AEC}"/>
                </a:ext>
              </a:extLst>
            </p:cNvPr>
            <p:cNvSpPr/>
            <p:nvPr/>
          </p:nvSpPr>
          <p:spPr>
            <a:xfrm>
              <a:off x="1420368" y="1688592"/>
              <a:ext cx="243840" cy="24384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CB7C4953-6A53-4DC4-B621-3AD0E603B906}"/>
                </a:ext>
              </a:extLst>
            </p:cNvPr>
            <p:cNvGrpSpPr/>
            <p:nvPr/>
          </p:nvGrpSpPr>
          <p:grpSpPr>
            <a:xfrm>
              <a:off x="1465146" y="1735326"/>
              <a:ext cx="166489" cy="150371"/>
              <a:chOff x="1465146" y="1735326"/>
              <a:chExt cx="166489" cy="150371"/>
            </a:xfrm>
          </p:grpSpPr>
          <p:sp>
            <p:nvSpPr>
              <p:cNvPr id="51" name="화살표: 갈매기형 수장 50">
                <a:extLst>
                  <a:ext uri="{FF2B5EF4-FFF2-40B4-BE49-F238E27FC236}">
                    <a16:creationId xmlns:a16="http://schemas.microsoft.com/office/drawing/2014/main" id="{FE8EFF26-B6BE-46B2-A522-C4FC18950431}"/>
                  </a:ext>
                </a:extLst>
              </p:cNvPr>
              <p:cNvSpPr/>
              <p:nvPr/>
            </p:nvSpPr>
            <p:spPr>
              <a:xfrm>
                <a:off x="1518285" y="1735326"/>
                <a:ext cx="113350" cy="150371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화살표: 오각형 51">
                <a:extLst>
                  <a:ext uri="{FF2B5EF4-FFF2-40B4-BE49-F238E27FC236}">
                    <a16:creationId xmlns:a16="http://schemas.microsoft.com/office/drawing/2014/main" id="{FD5757E9-848B-409D-A1E6-3E16B01B158D}"/>
                  </a:ext>
                </a:extLst>
              </p:cNvPr>
              <p:cNvSpPr/>
              <p:nvPr/>
            </p:nvSpPr>
            <p:spPr>
              <a:xfrm>
                <a:off x="1465146" y="1787417"/>
                <a:ext cx="120413" cy="46537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CE8B7934-82EC-4AC0-A988-42C8A1DFEC6A}"/>
              </a:ext>
            </a:extLst>
          </p:cNvPr>
          <p:cNvSpPr/>
          <p:nvPr/>
        </p:nvSpPr>
        <p:spPr>
          <a:xfrm>
            <a:off x="983152" y="5208084"/>
            <a:ext cx="8160848" cy="783771"/>
          </a:xfrm>
          <a:prstGeom prst="rect">
            <a:avLst/>
          </a:prstGeom>
          <a:solidFill>
            <a:srgbClr val="E2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906B472-2947-4B1E-B652-E1CAB52703AF}"/>
              </a:ext>
            </a:extLst>
          </p:cNvPr>
          <p:cNvSpPr txBox="1"/>
          <p:nvPr/>
        </p:nvSpPr>
        <p:spPr>
          <a:xfrm>
            <a:off x="1214370" y="5369136"/>
            <a:ext cx="7277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rgbClr val="002060"/>
                </a:solidFill>
                <a:latin typeface="+mj-ea"/>
                <a:ea typeface="+mj-ea"/>
              </a:rPr>
              <a:t>여름휴가때만 지급되는 하계휴가비의 최저임금 산입 여부</a:t>
            </a:r>
            <a:endParaRPr lang="en-US" altLang="ko-KR" sz="2400"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701836" y="6047677"/>
            <a:ext cx="7442163" cy="694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여름휴가에 맞춰 지급하는 휴가비는 매월 </a:t>
            </a:r>
            <a:r>
              <a:rPr lang="en-US" altLang="ko-KR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회 이상 정기적으로 </a:t>
            </a:r>
            <a:br>
              <a:rPr lang="en-US" altLang="ko-KR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지급하는 임금이 아니므로</a:t>
            </a:r>
            <a:r>
              <a:rPr lang="en-US" altLang="ko-KR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최저임금에 산입되지 않음</a:t>
            </a:r>
            <a:r>
              <a:rPr lang="en-US" altLang="ko-KR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법 제</a:t>
            </a:r>
            <a:r>
              <a:rPr lang="en-US" altLang="ko-KR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6</a:t>
            </a: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조제</a:t>
            </a:r>
            <a:r>
              <a:rPr lang="en-US" altLang="ko-KR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4</a:t>
            </a: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항</a:t>
            </a:r>
            <a:r>
              <a:rPr lang="en-US" altLang="ko-KR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endParaRPr lang="en-US" altLang="ko-KR" sz="20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89D970C5-C43B-452C-8FCC-7AB18FCFDC92}"/>
              </a:ext>
            </a:extLst>
          </p:cNvPr>
          <p:cNvGrpSpPr/>
          <p:nvPr/>
        </p:nvGrpSpPr>
        <p:grpSpPr>
          <a:xfrm>
            <a:off x="1404858" y="6114451"/>
            <a:ext cx="243840" cy="243840"/>
            <a:chOff x="1420368" y="1688592"/>
            <a:chExt cx="243840" cy="243840"/>
          </a:xfrm>
        </p:grpSpPr>
        <p:sp>
          <p:nvSpPr>
            <p:cNvPr id="64" name="사각형: 둥근 모서리 63">
              <a:extLst>
                <a:ext uri="{FF2B5EF4-FFF2-40B4-BE49-F238E27FC236}">
                  <a16:creationId xmlns:a16="http://schemas.microsoft.com/office/drawing/2014/main" id="{BDFE3CCB-71B5-41F7-8AEB-21CE3484EFB5}"/>
                </a:ext>
              </a:extLst>
            </p:cNvPr>
            <p:cNvSpPr/>
            <p:nvPr/>
          </p:nvSpPr>
          <p:spPr>
            <a:xfrm>
              <a:off x="1420368" y="1688592"/>
              <a:ext cx="243840" cy="24384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5" name="그룹 64">
              <a:extLst>
                <a:ext uri="{FF2B5EF4-FFF2-40B4-BE49-F238E27FC236}">
                  <a16:creationId xmlns:a16="http://schemas.microsoft.com/office/drawing/2014/main" id="{BF47AF0A-1EC4-4369-A1CB-FE004D0CD31B}"/>
                </a:ext>
              </a:extLst>
            </p:cNvPr>
            <p:cNvGrpSpPr/>
            <p:nvPr/>
          </p:nvGrpSpPr>
          <p:grpSpPr>
            <a:xfrm>
              <a:off x="1465146" y="1735326"/>
              <a:ext cx="166489" cy="150371"/>
              <a:chOff x="1465146" y="1735326"/>
              <a:chExt cx="166489" cy="150371"/>
            </a:xfrm>
          </p:grpSpPr>
          <p:sp>
            <p:nvSpPr>
              <p:cNvPr id="66" name="화살표: 갈매기형 수장 65">
                <a:extLst>
                  <a:ext uri="{FF2B5EF4-FFF2-40B4-BE49-F238E27FC236}">
                    <a16:creationId xmlns:a16="http://schemas.microsoft.com/office/drawing/2014/main" id="{320DCD5C-7C30-4563-9527-F6E6310BCD0D}"/>
                  </a:ext>
                </a:extLst>
              </p:cNvPr>
              <p:cNvSpPr/>
              <p:nvPr/>
            </p:nvSpPr>
            <p:spPr>
              <a:xfrm>
                <a:off x="1518285" y="1735326"/>
                <a:ext cx="113350" cy="150371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화살표: 오각형 66">
                <a:extLst>
                  <a:ext uri="{FF2B5EF4-FFF2-40B4-BE49-F238E27FC236}">
                    <a16:creationId xmlns:a16="http://schemas.microsoft.com/office/drawing/2014/main" id="{6A421560-C5C1-4EF9-A50E-AD75AE4F78D8}"/>
                  </a:ext>
                </a:extLst>
              </p:cNvPr>
              <p:cNvSpPr/>
              <p:nvPr/>
            </p:nvSpPr>
            <p:spPr>
              <a:xfrm>
                <a:off x="1465146" y="1787417"/>
                <a:ext cx="120413" cy="46537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1193EC0A-3D3C-4F18-A328-090E62E72ECE}"/>
              </a:ext>
            </a:extLst>
          </p:cNvPr>
          <p:cNvGrpSpPr/>
          <p:nvPr/>
        </p:nvGrpSpPr>
        <p:grpSpPr>
          <a:xfrm>
            <a:off x="0" y="5147552"/>
            <a:ext cx="1049654" cy="910246"/>
            <a:chOff x="0" y="510109"/>
            <a:chExt cx="1049654" cy="910246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1BC17137-5511-466E-AB04-228819EEB75A}"/>
                </a:ext>
              </a:extLst>
            </p:cNvPr>
            <p:cNvSpPr/>
            <p:nvPr/>
          </p:nvSpPr>
          <p:spPr>
            <a:xfrm>
              <a:off x="0" y="510109"/>
              <a:ext cx="983152" cy="90483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/>
            </a:p>
          </p:txBody>
        </p:sp>
        <p:sp>
          <p:nvSpPr>
            <p:cNvPr id="60" name="사다리꼴 59">
              <a:extLst>
                <a:ext uri="{FF2B5EF4-FFF2-40B4-BE49-F238E27FC236}">
                  <a16:creationId xmlns:a16="http://schemas.microsoft.com/office/drawing/2014/main" id="{85BC84D5-1258-42E1-A6E8-11C470C3C031}"/>
                </a:ext>
              </a:extLst>
            </p:cNvPr>
            <p:cNvSpPr/>
            <p:nvPr/>
          </p:nvSpPr>
          <p:spPr>
            <a:xfrm rot="5400000">
              <a:off x="564113" y="929400"/>
              <a:ext cx="904832" cy="66251"/>
            </a:xfrm>
            <a:prstGeom prst="trapezoid">
              <a:avLst>
                <a:gd name="adj" fmla="val 9418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1" name="그룹 60">
              <a:extLst>
                <a:ext uri="{FF2B5EF4-FFF2-40B4-BE49-F238E27FC236}">
                  <a16:creationId xmlns:a16="http://schemas.microsoft.com/office/drawing/2014/main" id="{9B6F7CB2-1557-49DE-9AA0-22E5854EE5F3}"/>
                </a:ext>
              </a:extLst>
            </p:cNvPr>
            <p:cNvGrpSpPr/>
            <p:nvPr/>
          </p:nvGrpSpPr>
          <p:grpSpPr>
            <a:xfrm>
              <a:off x="1" y="750592"/>
              <a:ext cx="983152" cy="669763"/>
              <a:chOff x="1" y="750592"/>
              <a:chExt cx="983152" cy="669763"/>
            </a:xfrm>
          </p:grpSpPr>
          <p:pic>
            <p:nvPicPr>
              <p:cNvPr id="62" name="Picture 4" descr="https://imagescdn.gettyimagesbank.com/500/19/760/030/0/1140878114.jpg">
                <a:extLst>
                  <a:ext uri="{FF2B5EF4-FFF2-40B4-BE49-F238E27FC236}">
                    <a16:creationId xmlns:a16="http://schemas.microsoft.com/office/drawing/2014/main" id="{F6672CF1-3AE5-4A56-AC91-9B89F522B18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871" r="42219"/>
              <a:stretch/>
            </p:blipFill>
            <p:spPr bwMode="auto">
              <a:xfrm>
                <a:off x="1" y="750592"/>
                <a:ext cx="983152" cy="6697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3FFF7B5E-8C25-4137-8371-36AFD27B32F1}"/>
                  </a:ext>
                </a:extLst>
              </p:cNvPr>
              <p:cNvSpPr txBox="1"/>
              <p:nvPr/>
            </p:nvSpPr>
            <p:spPr>
              <a:xfrm>
                <a:off x="511826" y="768280"/>
                <a:ext cx="3005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rgbClr val="002060"/>
                    </a:solidFill>
                    <a:latin typeface="+mj-ea"/>
                    <a:ea typeface="+mj-ea"/>
                  </a:rPr>
                  <a:t>4</a:t>
                </a:r>
                <a:endParaRPr lang="en-US" altLang="ko-KR" sz="3600" dirty="0">
                  <a:solidFill>
                    <a:srgbClr val="002060"/>
                  </a:solidFill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53" name="그룹 52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68" name="직각 삼각형 67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64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A6EE4561-AF47-413D-8992-18547EB2D51E}"/>
              </a:ext>
            </a:extLst>
          </p:cNvPr>
          <p:cNvSpPr/>
          <p:nvPr/>
        </p:nvSpPr>
        <p:spPr>
          <a:xfrm>
            <a:off x="972905" y="1527925"/>
            <a:ext cx="8160848" cy="783771"/>
          </a:xfrm>
          <a:prstGeom prst="rect">
            <a:avLst/>
          </a:prstGeom>
          <a:solidFill>
            <a:srgbClr val="E2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7E6CC30-9D49-444B-860D-7909B7C83B07}"/>
              </a:ext>
            </a:extLst>
          </p:cNvPr>
          <p:cNvSpPr txBox="1"/>
          <p:nvPr/>
        </p:nvSpPr>
        <p:spPr>
          <a:xfrm>
            <a:off x="1071611" y="1688977"/>
            <a:ext cx="5870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002060"/>
                </a:solidFill>
                <a:latin typeface="+mj-ea"/>
                <a:ea typeface="+mj-ea"/>
              </a:rPr>
              <a:t>임금명세서 교부 시 계산방법 작성 여부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741905" y="2359374"/>
            <a:ext cx="7391848" cy="1001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고정적으로 지급되는 임금의 계산방법은 작성하지 않아도 되나</a:t>
            </a:r>
            <a:r>
              <a:rPr lang="en-US" altLang="ko-KR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 </a:t>
            </a:r>
            <a:br>
              <a:rPr lang="en-US" altLang="ko-KR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</a:b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연장</a:t>
            </a:r>
            <a:r>
              <a:rPr lang="en-US" altLang="ko-KR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·</a:t>
            </a: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야간</a:t>
            </a:r>
            <a:r>
              <a:rPr lang="en-US" altLang="ko-KR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·</a:t>
            </a: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휴일근로수당과 같이 근로일수나 근로시간수에 따라 달라지는 임금의 계산방법은 작성하여야 함 </a:t>
            </a:r>
            <a:endParaRPr lang="ko-KR" altLang="en-US" sz="20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n-cs"/>
            </a:endParaRPr>
          </a:p>
        </p:txBody>
      </p: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BD05DD3D-AA7F-49A1-A290-F2662DDAEF5F}"/>
              </a:ext>
            </a:extLst>
          </p:cNvPr>
          <p:cNvGrpSpPr/>
          <p:nvPr/>
        </p:nvGrpSpPr>
        <p:grpSpPr>
          <a:xfrm>
            <a:off x="1481719" y="2429374"/>
            <a:ext cx="243840" cy="243840"/>
            <a:chOff x="1420368" y="1688592"/>
            <a:chExt cx="243840" cy="243840"/>
          </a:xfrm>
        </p:grpSpPr>
        <p:sp>
          <p:nvSpPr>
            <p:cNvPr id="74" name="사각형: 둥근 모서리 1">
              <a:extLst>
                <a:ext uri="{FF2B5EF4-FFF2-40B4-BE49-F238E27FC236}">
                  <a16:creationId xmlns:a16="http://schemas.microsoft.com/office/drawing/2014/main" id="{DA09F53E-92C3-49D3-8CCB-5E68F45B1686}"/>
                </a:ext>
              </a:extLst>
            </p:cNvPr>
            <p:cNvSpPr/>
            <p:nvPr/>
          </p:nvSpPr>
          <p:spPr>
            <a:xfrm>
              <a:off x="1420368" y="1688592"/>
              <a:ext cx="243840" cy="24384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5" name="그룹 74">
              <a:extLst>
                <a:ext uri="{FF2B5EF4-FFF2-40B4-BE49-F238E27FC236}">
                  <a16:creationId xmlns:a16="http://schemas.microsoft.com/office/drawing/2014/main" id="{A687D87C-ACE0-49B7-9484-EA5A29A28415}"/>
                </a:ext>
              </a:extLst>
            </p:cNvPr>
            <p:cNvGrpSpPr/>
            <p:nvPr/>
          </p:nvGrpSpPr>
          <p:grpSpPr>
            <a:xfrm>
              <a:off x="1465146" y="1735326"/>
              <a:ext cx="166489" cy="150371"/>
              <a:chOff x="1465146" y="1735326"/>
              <a:chExt cx="166489" cy="150371"/>
            </a:xfrm>
          </p:grpSpPr>
          <p:sp>
            <p:nvSpPr>
              <p:cNvPr id="76" name="화살표: 갈매기형 수장 14">
                <a:extLst>
                  <a:ext uri="{FF2B5EF4-FFF2-40B4-BE49-F238E27FC236}">
                    <a16:creationId xmlns:a16="http://schemas.microsoft.com/office/drawing/2014/main" id="{34A452A8-7630-45DC-99CB-4CC24E0AC052}"/>
                  </a:ext>
                </a:extLst>
              </p:cNvPr>
              <p:cNvSpPr/>
              <p:nvPr/>
            </p:nvSpPr>
            <p:spPr>
              <a:xfrm>
                <a:off x="1518285" y="1735326"/>
                <a:ext cx="113350" cy="150371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화살표: 오각형 15">
                <a:extLst>
                  <a:ext uri="{FF2B5EF4-FFF2-40B4-BE49-F238E27FC236}">
                    <a16:creationId xmlns:a16="http://schemas.microsoft.com/office/drawing/2014/main" id="{E27A77B4-1B4C-4E71-BA08-8D18D6513B21}"/>
                  </a:ext>
                </a:extLst>
              </p:cNvPr>
              <p:cNvSpPr/>
              <p:nvPr/>
            </p:nvSpPr>
            <p:spPr>
              <a:xfrm>
                <a:off x="1465146" y="1787417"/>
                <a:ext cx="120413" cy="46537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78D98198-6D71-4ED3-AC3F-C7CD7C6E780D}"/>
              </a:ext>
            </a:extLst>
          </p:cNvPr>
          <p:cNvGrpSpPr/>
          <p:nvPr/>
        </p:nvGrpSpPr>
        <p:grpSpPr>
          <a:xfrm>
            <a:off x="-10247" y="1467393"/>
            <a:ext cx="1049654" cy="910246"/>
            <a:chOff x="0" y="510109"/>
            <a:chExt cx="1049654" cy="910246"/>
          </a:xfrm>
        </p:grpSpPr>
        <p:sp>
          <p:nvSpPr>
            <p:cNvPr id="79" name="직사각형 78">
              <a:extLst>
                <a:ext uri="{FF2B5EF4-FFF2-40B4-BE49-F238E27FC236}">
                  <a16:creationId xmlns:a16="http://schemas.microsoft.com/office/drawing/2014/main" id="{10522CBA-008D-4B45-96BD-FE95EA2E6ED8}"/>
                </a:ext>
              </a:extLst>
            </p:cNvPr>
            <p:cNvSpPr/>
            <p:nvPr/>
          </p:nvSpPr>
          <p:spPr>
            <a:xfrm>
              <a:off x="0" y="510109"/>
              <a:ext cx="983152" cy="90483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/>
            </a:p>
          </p:txBody>
        </p:sp>
        <p:sp>
          <p:nvSpPr>
            <p:cNvPr id="80" name="사다리꼴 79">
              <a:extLst>
                <a:ext uri="{FF2B5EF4-FFF2-40B4-BE49-F238E27FC236}">
                  <a16:creationId xmlns:a16="http://schemas.microsoft.com/office/drawing/2014/main" id="{963068D3-5953-4A02-BE96-D5D608182E00}"/>
                </a:ext>
              </a:extLst>
            </p:cNvPr>
            <p:cNvSpPr/>
            <p:nvPr/>
          </p:nvSpPr>
          <p:spPr>
            <a:xfrm rot="5400000">
              <a:off x="564113" y="929400"/>
              <a:ext cx="904832" cy="66251"/>
            </a:xfrm>
            <a:prstGeom prst="trapezoid">
              <a:avLst>
                <a:gd name="adj" fmla="val 9418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1" name="그룹 80">
              <a:extLst>
                <a:ext uri="{FF2B5EF4-FFF2-40B4-BE49-F238E27FC236}">
                  <a16:creationId xmlns:a16="http://schemas.microsoft.com/office/drawing/2014/main" id="{73E287A3-EBCC-4030-B6E6-E6E26BA8AF0B}"/>
                </a:ext>
              </a:extLst>
            </p:cNvPr>
            <p:cNvGrpSpPr/>
            <p:nvPr/>
          </p:nvGrpSpPr>
          <p:grpSpPr>
            <a:xfrm>
              <a:off x="1" y="750592"/>
              <a:ext cx="983152" cy="669763"/>
              <a:chOff x="1" y="750592"/>
              <a:chExt cx="983152" cy="669763"/>
            </a:xfrm>
          </p:grpSpPr>
          <p:pic>
            <p:nvPicPr>
              <p:cNvPr id="82" name="Picture 4" descr="https://imagescdn.gettyimagesbank.com/500/19/760/030/0/1140878114.jpg">
                <a:extLst>
                  <a:ext uri="{FF2B5EF4-FFF2-40B4-BE49-F238E27FC236}">
                    <a16:creationId xmlns:a16="http://schemas.microsoft.com/office/drawing/2014/main" id="{0C694EBD-7502-4DC5-BB2E-83058E8DF17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871" r="42219"/>
              <a:stretch/>
            </p:blipFill>
            <p:spPr bwMode="auto">
              <a:xfrm>
                <a:off x="1" y="750592"/>
                <a:ext cx="983152" cy="6697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ED102205-568B-47AD-9B8D-6F903EA10BD4}"/>
                  </a:ext>
                </a:extLst>
              </p:cNvPr>
              <p:cNvSpPr txBox="1"/>
              <p:nvPr/>
            </p:nvSpPr>
            <p:spPr>
              <a:xfrm>
                <a:off x="511826" y="768280"/>
                <a:ext cx="3005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rgbClr val="002060"/>
                    </a:solidFill>
                    <a:latin typeface="+mj-ea"/>
                    <a:ea typeface="+mj-ea"/>
                  </a:rPr>
                  <a:t>2</a:t>
                </a:r>
                <a:endParaRPr lang="en-US" altLang="ko-KR" sz="3600" dirty="0">
                  <a:solidFill>
                    <a:srgbClr val="002060"/>
                  </a:solidFill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8138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A097F9E3-41A7-4942-AB50-2865E4A10448}"/>
              </a:ext>
            </a:extLst>
          </p:cNvPr>
          <p:cNvSpPr/>
          <p:nvPr/>
        </p:nvSpPr>
        <p:spPr>
          <a:xfrm>
            <a:off x="983152" y="561340"/>
            <a:ext cx="8160848" cy="783771"/>
          </a:xfrm>
          <a:prstGeom prst="rect">
            <a:avLst/>
          </a:prstGeom>
          <a:solidFill>
            <a:srgbClr val="E2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214370" y="537439"/>
            <a:ext cx="68374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400" spc="-100">
                <a:solidFill>
                  <a:srgbClr val="002060"/>
                </a:solidFill>
                <a:latin typeface="+mj-ea"/>
                <a:ea typeface="+mj-ea"/>
              </a:rPr>
              <a:t>실제 근로여부와 상관없이 지급되는 고정연장수당의</a:t>
            </a:r>
            <a:br>
              <a:rPr lang="en-US" altLang="ko-KR" sz="2400" spc="-100">
                <a:solidFill>
                  <a:srgbClr val="002060"/>
                </a:solidFill>
                <a:latin typeface="+mj-ea"/>
                <a:ea typeface="+mj-ea"/>
              </a:rPr>
            </a:br>
            <a:r>
              <a:rPr lang="ko-KR" altLang="en-US" sz="2400" spc="-100">
                <a:solidFill>
                  <a:srgbClr val="002060"/>
                </a:solidFill>
                <a:latin typeface="+mj-ea"/>
                <a:ea typeface="+mj-ea"/>
              </a:rPr>
              <a:t>최저임금에 산입 여부</a:t>
            </a:r>
            <a:endParaRPr lang="en-US" altLang="ko-KR" sz="2400" spc="-100"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01836" y="1463758"/>
            <a:ext cx="7452962" cy="696512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lang="ko-KR" altLang="en-US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법 제</a:t>
            </a:r>
            <a:r>
              <a:rPr lang="en-US" altLang="ko-KR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6</a:t>
            </a:r>
            <a:r>
              <a:rPr lang="ko-KR" altLang="en-US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조제</a:t>
            </a:r>
            <a:r>
              <a:rPr lang="en-US" altLang="ko-KR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4</a:t>
            </a:r>
            <a:r>
              <a:rPr lang="ko-KR" altLang="en-US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항제</a:t>
            </a:r>
            <a:r>
              <a:rPr lang="en-US" altLang="ko-KR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호 및 법 시행규칙 제</a:t>
            </a:r>
            <a:r>
              <a:rPr lang="en-US" altLang="ko-KR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2</a:t>
            </a:r>
            <a:r>
              <a:rPr lang="ko-KR" altLang="en-US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조제</a:t>
            </a:r>
            <a:r>
              <a:rPr lang="en-US" altLang="ko-KR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항제</a:t>
            </a:r>
            <a:r>
              <a:rPr lang="en-US" altLang="ko-KR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호는 연장근로수당을 소정근로 외의 대가로서 최저임금 미 산입 임금으로 규정</a:t>
            </a:r>
            <a:endParaRPr lang="en-US" altLang="ko-KR" sz="2000" spc="-15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E72B08FD-9389-426D-9C8F-3FF237816908}"/>
              </a:ext>
            </a:extLst>
          </p:cNvPr>
          <p:cNvGrpSpPr/>
          <p:nvPr/>
        </p:nvGrpSpPr>
        <p:grpSpPr>
          <a:xfrm>
            <a:off x="1404858" y="1551656"/>
            <a:ext cx="243840" cy="243840"/>
            <a:chOff x="1420368" y="1688592"/>
            <a:chExt cx="243840" cy="243840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6FC2F20A-BFF6-456D-8B2D-172896A89181}"/>
                </a:ext>
              </a:extLst>
            </p:cNvPr>
            <p:cNvSpPr/>
            <p:nvPr/>
          </p:nvSpPr>
          <p:spPr>
            <a:xfrm>
              <a:off x="1420368" y="1688592"/>
              <a:ext cx="243840" cy="24384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D8524559-C78A-4335-80E6-5E81210C52F8}"/>
                </a:ext>
              </a:extLst>
            </p:cNvPr>
            <p:cNvGrpSpPr/>
            <p:nvPr/>
          </p:nvGrpSpPr>
          <p:grpSpPr>
            <a:xfrm>
              <a:off x="1465146" y="1735326"/>
              <a:ext cx="166489" cy="150371"/>
              <a:chOff x="1465146" y="1735326"/>
              <a:chExt cx="166489" cy="150371"/>
            </a:xfrm>
          </p:grpSpPr>
          <p:sp>
            <p:nvSpPr>
              <p:cNvPr id="26" name="화살표: 갈매기형 수장 25">
                <a:extLst>
                  <a:ext uri="{FF2B5EF4-FFF2-40B4-BE49-F238E27FC236}">
                    <a16:creationId xmlns:a16="http://schemas.microsoft.com/office/drawing/2014/main" id="{4F88A860-4948-4701-A274-7645E8F8929C}"/>
                  </a:ext>
                </a:extLst>
              </p:cNvPr>
              <p:cNvSpPr/>
              <p:nvPr/>
            </p:nvSpPr>
            <p:spPr>
              <a:xfrm>
                <a:off x="1518285" y="1735326"/>
                <a:ext cx="113350" cy="150371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화살표: 오각형 26">
                <a:extLst>
                  <a:ext uri="{FF2B5EF4-FFF2-40B4-BE49-F238E27FC236}">
                    <a16:creationId xmlns:a16="http://schemas.microsoft.com/office/drawing/2014/main" id="{88E90165-2EF6-4318-A421-BC0398C2B6BB}"/>
                  </a:ext>
                </a:extLst>
              </p:cNvPr>
              <p:cNvSpPr/>
              <p:nvPr/>
            </p:nvSpPr>
            <p:spPr>
              <a:xfrm>
                <a:off x="1465146" y="1787417"/>
                <a:ext cx="120413" cy="46537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0291D400-4769-4A3E-A9CE-32E55AAC39D2}"/>
              </a:ext>
            </a:extLst>
          </p:cNvPr>
          <p:cNvGrpSpPr/>
          <p:nvPr/>
        </p:nvGrpSpPr>
        <p:grpSpPr>
          <a:xfrm>
            <a:off x="0" y="498101"/>
            <a:ext cx="1049654" cy="910246"/>
            <a:chOff x="0" y="510109"/>
            <a:chExt cx="1049654" cy="910246"/>
          </a:xfrm>
        </p:grpSpPr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B20AAC25-0BF0-402E-961C-A5F08ECAC295}"/>
                </a:ext>
              </a:extLst>
            </p:cNvPr>
            <p:cNvSpPr/>
            <p:nvPr/>
          </p:nvSpPr>
          <p:spPr>
            <a:xfrm>
              <a:off x="0" y="510109"/>
              <a:ext cx="983152" cy="90483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/>
            </a:p>
          </p:txBody>
        </p:sp>
        <p:sp>
          <p:nvSpPr>
            <p:cNvPr id="46" name="사다리꼴 45">
              <a:extLst>
                <a:ext uri="{FF2B5EF4-FFF2-40B4-BE49-F238E27FC236}">
                  <a16:creationId xmlns:a16="http://schemas.microsoft.com/office/drawing/2014/main" id="{ADADF79E-B051-410F-BB3F-61BE916BF2B8}"/>
                </a:ext>
              </a:extLst>
            </p:cNvPr>
            <p:cNvSpPr/>
            <p:nvPr/>
          </p:nvSpPr>
          <p:spPr>
            <a:xfrm rot="5400000">
              <a:off x="564113" y="929400"/>
              <a:ext cx="904832" cy="66251"/>
            </a:xfrm>
            <a:prstGeom prst="trapezoid">
              <a:avLst>
                <a:gd name="adj" fmla="val 9418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99407647-8094-460A-A384-3B7418B82776}"/>
                </a:ext>
              </a:extLst>
            </p:cNvPr>
            <p:cNvGrpSpPr/>
            <p:nvPr/>
          </p:nvGrpSpPr>
          <p:grpSpPr>
            <a:xfrm>
              <a:off x="1" y="750592"/>
              <a:ext cx="983152" cy="669763"/>
              <a:chOff x="1" y="750592"/>
              <a:chExt cx="983152" cy="669763"/>
            </a:xfrm>
          </p:grpSpPr>
          <p:pic>
            <p:nvPicPr>
              <p:cNvPr id="48" name="Picture 4" descr="https://imagescdn.gettyimagesbank.com/500/19/760/030/0/1140878114.jpg">
                <a:extLst>
                  <a:ext uri="{FF2B5EF4-FFF2-40B4-BE49-F238E27FC236}">
                    <a16:creationId xmlns:a16="http://schemas.microsoft.com/office/drawing/2014/main" id="{C0C8481B-8CF8-4A28-9E38-C5770DF7E0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871" r="42219"/>
              <a:stretch/>
            </p:blipFill>
            <p:spPr bwMode="auto">
              <a:xfrm>
                <a:off x="1" y="750592"/>
                <a:ext cx="983152" cy="6697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39AAC0C-B323-4BF5-B14A-C020BA8291C0}"/>
                  </a:ext>
                </a:extLst>
              </p:cNvPr>
              <p:cNvSpPr txBox="1"/>
              <p:nvPr/>
            </p:nvSpPr>
            <p:spPr>
              <a:xfrm>
                <a:off x="511826" y="768280"/>
                <a:ext cx="3005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rgbClr val="002060"/>
                    </a:solidFill>
                    <a:latin typeface="+mj-ea"/>
                    <a:ea typeface="+mj-ea"/>
                  </a:rPr>
                  <a:t>5</a:t>
                </a:r>
                <a:endParaRPr lang="en-US" altLang="ko-KR" sz="3600" dirty="0">
                  <a:solidFill>
                    <a:srgbClr val="002060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56" name="TextBox 55"/>
          <p:cNvSpPr txBox="1"/>
          <p:nvPr/>
        </p:nvSpPr>
        <p:spPr>
          <a:xfrm>
            <a:off x="1701836" y="2218378"/>
            <a:ext cx="7442164" cy="99916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lang="ko-KR" altLang="en-US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고정연장수당은 소정근로시간을 초과한 근로에 대한 대가이므로</a:t>
            </a:r>
            <a:r>
              <a:rPr lang="en-US" altLang="ko-KR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</a:t>
            </a:r>
            <a:endParaRPr lang="en-US" altLang="ko-KR" sz="2000" spc="-15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lvl="0">
              <a:defRPr/>
            </a:pPr>
            <a:r>
              <a:rPr lang="ko-KR" altLang="en-US" sz="2000" spc="-15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실제 연장근로를 했는지 여부와 관계없이 지급된다 하더라도 최저임금에 산입되지 않음</a:t>
            </a:r>
            <a:endParaRPr lang="en-US" altLang="ko-KR" sz="2000" spc="-15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8886521F-0A55-4274-AD06-2034FE33796C}"/>
              </a:ext>
            </a:extLst>
          </p:cNvPr>
          <p:cNvGrpSpPr/>
          <p:nvPr/>
        </p:nvGrpSpPr>
        <p:grpSpPr>
          <a:xfrm>
            <a:off x="1404858" y="2306276"/>
            <a:ext cx="243840" cy="243840"/>
            <a:chOff x="1420368" y="1688592"/>
            <a:chExt cx="243840" cy="243840"/>
          </a:xfrm>
        </p:grpSpPr>
        <p:sp>
          <p:nvSpPr>
            <p:cNvPr id="58" name="사각형: 둥근 모서리 57">
              <a:extLst>
                <a:ext uri="{FF2B5EF4-FFF2-40B4-BE49-F238E27FC236}">
                  <a16:creationId xmlns:a16="http://schemas.microsoft.com/office/drawing/2014/main" id="{B10ACECF-955B-4DC0-979B-D81EE9D1D395}"/>
                </a:ext>
              </a:extLst>
            </p:cNvPr>
            <p:cNvSpPr/>
            <p:nvPr/>
          </p:nvSpPr>
          <p:spPr>
            <a:xfrm>
              <a:off x="1420368" y="1688592"/>
              <a:ext cx="243840" cy="24384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3271049C-E096-4036-A7F7-224C9B0DC0DE}"/>
                </a:ext>
              </a:extLst>
            </p:cNvPr>
            <p:cNvGrpSpPr/>
            <p:nvPr/>
          </p:nvGrpSpPr>
          <p:grpSpPr>
            <a:xfrm>
              <a:off x="1465146" y="1735326"/>
              <a:ext cx="166489" cy="150371"/>
              <a:chOff x="1465146" y="1735326"/>
              <a:chExt cx="166489" cy="150371"/>
            </a:xfrm>
          </p:grpSpPr>
          <p:sp>
            <p:nvSpPr>
              <p:cNvPr id="60" name="화살표: 갈매기형 수장 59">
                <a:extLst>
                  <a:ext uri="{FF2B5EF4-FFF2-40B4-BE49-F238E27FC236}">
                    <a16:creationId xmlns:a16="http://schemas.microsoft.com/office/drawing/2014/main" id="{29CC1981-6490-4B1F-AA2F-B8AAEF75ED77}"/>
                  </a:ext>
                </a:extLst>
              </p:cNvPr>
              <p:cNvSpPr/>
              <p:nvPr/>
            </p:nvSpPr>
            <p:spPr>
              <a:xfrm>
                <a:off x="1518285" y="1735326"/>
                <a:ext cx="113350" cy="150371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화살표: 오각형 60">
                <a:extLst>
                  <a:ext uri="{FF2B5EF4-FFF2-40B4-BE49-F238E27FC236}">
                    <a16:creationId xmlns:a16="http://schemas.microsoft.com/office/drawing/2014/main" id="{223CF3EE-517F-4555-B5B1-C8C60BABA500}"/>
                  </a:ext>
                </a:extLst>
              </p:cNvPr>
              <p:cNvSpPr/>
              <p:nvPr/>
            </p:nvSpPr>
            <p:spPr>
              <a:xfrm>
                <a:off x="1465146" y="1787417"/>
                <a:ext cx="120413" cy="46537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48B67E43-7373-463E-8EB2-F510A9F79959}"/>
              </a:ext>
            </a:extLst>
          </p:cNvPr>
          <p:cNvSpPr/>
          <p:nvPr/>
        </p:nvSpPr>
        <p:spPr>
          <a:xfrm>
            <a:off x="983152" y="5056034"/>
            <a:ext cx="8160848" cy="783771"/>
          </a:xfrm>
          <a:prstGeom prst="rect">
            <a:avLst/>
          </a:prstGeom>
          <a:solidFill>
            <a:srgbClr val="E2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482EBA3-FC88-4F20-885E-B191406A7035}"/>
              </a:ext>
            </a:extLst>
          </p:cNvPr>
          <p:cNvSpPr txBox="1"/>
          <p:nvPr/>
        </p:nvSpPr>
        <p:spPr>
          <a:xfrm>
            <a:off x="1244850" y="5204218"/>
            <a:ext cx="7098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err="1">
                <a:solidFill>
                  <a:srgbClr val="002060"/>
                </a:solidFill>
                <a:latin typeface="+mj-ea"/>
                <a:ea typeface="+mj-ea"/>
              </a:rPr>
              <a:t>주휴수당</a:t>
            </a:r>
            <a:r>
              <a:rPr lang="ko-KR" altLang="en-US" sz="2400" dirty="0">
                <a:solidFill>
                  <a:srgbClr val="002060"/>
                </a:solidFill>
                <a:latin typeface="+mj-ea"/>
                <a:ea typeface="+mj-ea"/>
              </a:rPr>
              <a:t> </a:t>
            </a:r>
            <a:r>
              <a:rPr lang="ko-KR" altLang="en-US" sz="2400" dirty="0" err="1" smtClean="0">
                <a:solidFill>
                  <a:srgbClr val="002060"/>
                </a:solidFill>
                <a:latin typeface="+mj-ea"/>
                <a:ea typeface="+mj-ea"/>
              </a:rPr>
              <a:t>미지급시</a:t>
            </a:r>
            <a:r>
              <a:rPr lang="ko-KR" altLang="en-US" sz="2400" dirty="0" smtClean="0">
                <a:solidFill>
                  <a:srgbClr val="002060"/>
                </a:solidFill>
                <a:latin typeface="+mj-ea"/>
                <a:ea typeface="+mj-ea"/>
              </a:rPr>
              <a:t> 처벌 여부</a:t>
            </a:r>
            <a:endParaRPr lang="en-US" altLang="ko-KR" sz="2400" dirty="0">
              <a:solidFill>
                <a:srgbClr val="002060"/>
              </a:solidFill>
              <a:latin typeface="+mj-ea"/>
              <a:ea typeface="+mj-ea"/>
            </a:endParaRP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0447A1A2-AB8D-4B47-8C72-39F58C20EAE9}"/>
              </a:ext>
            </a:extLst>
          </p:cNvPr>
          <p:cNvGrpSpPr/>
          <p:nvPr/>
        </p:nvGrpSpPr>
        <p:grpSpPr>
          <a:xfrm>
            <a:off x="0" y="4992795"/>
            <a:ext cx="1253264" cy="910246"/>
            <a:chOff x="0" y="510109"/>
            <a:chExt cx="1253264" cy="910246"/>
          </a:xfrm>
        </p:grpSpPr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111A5FD0-72D8-413B-B26B-3FA0EA43DF4C}"/>
                </a:ext>
              </a:extLst>
            </p:cNvPr>
            <p:cNvSpPr/>
            <p:nvPr/>
          </p:nvSpPr>
          <p:spPr>
            <a:xfrm>
              <a:off x="0" y="510109"/>
              <a:ext cx="983152" cy="90483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/>
            </a:p>
          </p:txBody>
        </p:sp>
        <p:sp>
          <p:nvSpPr>
            <p:cNvPr id="53" name="사다리꼴 52">
              <a:extLst>
                <a:ext uri="{FF2B5EF4-FFF2-40B4-BE49-F238E27FC236}">
                  <a16:creationId xmlns:a16="http://schemas.microsoft.com/office/drawing/2014/main" id="{E34CE6E8-BAE7-4229-A1C3-8FA73E502B96}"/>
                </a:ext>
              </a:extLst>
            </p:cNvPr>
            <p:cNvSpPr/>
            <p:nvPr/>
          </p:nvSpPr>
          <p:spPr>
            <a:xfrm rot="5400000">
              <a:off x="564113" y="929400"/>
              <a:ext cx="904832" cy="66251"/>
            </a:xfrm>
            <a:prstGeom prst="trapezoid">
              <a:avLst>
                <a:gd name="adj" fmla="val 9418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4" name="그룹 53">
              <a:extLst>
                <a:ext uri="{FF2B5EF4-FFF2-40B4-BE49-F238E27FC236}">
                  <a16:creationId xmlns:a16="http://schemas.microsoft.com/office/drawing/2014/main" id="{F9BF1481-F771-4835-B9B6-48B170034FDF}"/>
                </a:ext>
              </a:extLst>
            </p:cNvPr>
            <p:cNvGrpSpPr/>
            <p:nvPr/>
          </p:nvGrpSpPr>
          <p:grpSpPr>
            <a:xfrm>
              <a:off x="1" y="750592"/>
              <a:ext cx="1253263" cy="669763"/>
              <a:chOff x="1" y="750592"/>
              <a:chExt cx="1253263" cy="669763"/>
            </a:xfrm>
          </p:grpSpPr>
          <p:pic>
            <p:nvPicPr>
              <p:cNvPr id="55" name="Picture 4" descr="https://imagescdn.gettyimagesbank.com/500/19/760/030/0/1140878114.jpg">
                <a:extLst>
                  <a:ext uri="{FF2B5EF4-FFF2-40B4-BE49-F238E27FC236}">
                    <a16:creationId xmlns:a16="http://schemas.microsoft.com/office/drawing/2014/main" id="{DDCAF487-BCB6-4906-8839-3C45C489CFF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871" r="42219"/>
              <a:stretch/>
            </p:blipFill>
            <p:spPr bwMode="auto">
              <a:xfrm>
                <a:off x="1" y="750592"/>
                <a:ext cx="983152" cy="6697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776838F7-48E1-4A6D-9A89-6ACC9E108139}"/>
                  </a:ext>
                </a:extLst>
              </p:cNvPr>
              <p:cNvSpPr txBox="1"/>
              <p:nvPr/>
            </p:nvSpPr>
            <p:spPr>
              <a:xfrm>
                <a:off x="540774" y="768280"/>
                <a:ext cx="7124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600" spc="-300" dirty="0" smtClean="0">
                    <a:solidFill>
                      <a:srgbClr val="002060"/>
                    </a:solidFill>
                    <a:latin typeface="+mj-ea"/>
                    <a:ea typeface="+mj-ea"/>
                  </a:rPr>
                  <a:t>7</a:t>
                </a:r>
                <a:endParaRPr lang="en-US" altLang="ko-KR" sz="3600" spc="-300" dirty="0">
                  <a:solidFill>
                    <a:srgbClr val="002060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4F2F3079-7F2C-4813-94DE-1C28939FB0A6}"/>
              </a:ext>
            </a:extLst>
          </p:cNvPr>
          <p:cNvSpPr txBox="1"/>
          <p:nvPr/>
        </p:nvSpPr>
        <p:spPr>
          <a:xfrm>
            <a:off x="1701836" y="5909425"/>
            <a:ext cx="74529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주휴수당을 지급하지 않은 사용자는 근로기준법 제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109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조에 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따라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3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년 이하의 징역 또는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3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천만원 이하의 벌금을 받을 수 있음 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AEE2475F-0562-4269-ABCB-77129B1572AF}"/>
              </a:ext>
            </a:extLst>
          </p:cNvPr>
          <p:cNvGrpSpPr/>
          <p:nvPr/>
        </p:nvGrpSpPr>
        <p:grpSpPr>
          <a:xfrm>
            <a:off x="1404858" y="5997323"/>
            <a:ext cx="243840" cy="243840"/>
            <a:chOff x="1420368" y="1688592"/>
            <a:chExt cx="243840" cy="243840"/>
          </a:xfrm>
        </p:grpSpPr>
        <p:sp>
          <p:nvSpPr>
            <p:cNvPr id="65" name="사각형: 둥근 모서리 64">
              <a:extLst>
                <a:ext uri="{FF2B5EF4-FFF2-40B4-BE49-F238E27FC236}">
                  <a16:creationId xmlns:a16="http://schemas.microsoft.com/office/drawing/2014/main" id="{59DFB461-9536-4999-82B4-CC595698B895}"/>
                </a:ext>
              </a:extLst>
            </p:cNvPr>
            <p:cNvSpPr/>
            <p:nvPr/>
          </p:nvSpPr>
          <p:spPr>
            <a:xfrm>
              <a:off x="1420368" y="1688592"/>
              <a:ext cx="243840" cy="24384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D3B6B455-7BE9-44E7-A256-E0FE1E62A29D}"/>
                </a:ext>
              </a:extLst>
            </p:cNvPr>
            <p:cNvGrpSpPr/>
            <p:nvPr/>
          </p:nvGrpSpPr>
          <p:grpSpPr>
            <a:xfrm>
              <a:off x="1465146" y="1735326"/>
              <a:ext cx="166489" cy="150371"/>
              <a:chOff x="1465146" y="1735326"/>
              <a:chExt cx="166489" cy="150371"/>
            </a:xfrm>
          </p:grpSpPr>
          <p:sp>
            <p:nvSpPr>
              <p:cNvPr id="67" name="화살표: 갈매기형 수장 66">
                <a:extLst>
                  <a:ext uri="{FF2B5EF4-FFF2-40B4-BE49-F238E27FC236}">
                    <a16:creationId xmlns:a16="http://schemas.microsoft.com/office/drawing/2014/main" id="{12B86BB2-7724-495D-A200-4F5E9C4F6817}"/>
                  </a:ext>
                </a:extLst>
              </p:cNvPr>
              <p:cNvSpPr/>
              <p:nvPr/>
            </p:nvSpPr>
            <p:spPr>
              <a:xfrm>
                <a:off x="1518285" y="1735326"/>
                <a:ext cx="113350" cy="150371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8" name="화살표: 오각형 67">
                <a:extLst>
                  <a:ext uri="{FF2B5EF4-FFF2-40B4-BE49-F238E27FC236}">
                    <a16:creationId xmlns:a16="http://schemas.microsoft.com/office/drawing/2014/main" id="{C0AF3BD6-6622-4344-AF0D-690C978361C7}"/>
                  </a:ext>
                </a:extLst>
              </p:cNvPr>
              <p:cNvSpPr/>
              <p:nvPr/>
            </p:nvSpPr>
            <p:spPr>
              <a:xfrm>
                <a:off x="1465146" y="1787417"/>
                <a:ext cx="120413" cy="46537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23712E1F-7021-4D7C-BF04-FD521A869D13}"/>
              </a:ext>
            </a:extLst>
          </p:cNvPr>
          <p:cNvSpPr/>
          <p:nvPr/>
        </p:nvSpPr>
        <p:spPr>
          <a:xfrm>
            <a:off x="983152" y="3476293"/>
            <a:ext cx="8160848" cy="783771"/>
          </a:xfrm>
          <a:prstGeom prst="rect">
            <a:avLst/>
          </a:prstGeom>
          <a:solidFill>
            <a:srgbClr val="E2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AF283AE-C8B1-4592-94B7-CE1BDD1064C8}"/>
              </a:ext>
            </a:extLst>
          </p:cNvPr>
          <p:cNvSpPr txBox="1"/>
          <p:nvPr/>
        </p:nvSpPr>
        <p:spPr>
          <a:xfrm>
            <a:off x="1081858" y="3637345"/>
            <a:ext cx="5870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rgbClr val="002060"/>
                </a:solidFill>
                <a:latin typeface="+mj-ea"/>
                <a:ea typeface="+mj-ea"/>
              </a:rPr>
              <a:t>일용직</a:t>
            </a:r>
            <a:r>
              <a:rPr lang="en-US" altLang="ko-KR" sz="2400">
                <a:solidFill>
                  <a:srgbClr val="002060"/>
                </a:solidFill>
                <a:latin typeface="+mj-ea"/>
                <a:ea typeface="+mj-ea"/>
              </a:rPr>
              <a:t>·</a:t>
            </a:r>
            <a:r>
              <a:rPr lang="ko-KR" altLang="en-US" sz="2400">
                <a:solidFill>
                  <a:srgbClr val="002060"/>
                </a:solidFill>
                <a:latin typeface="+mj-ea"/>
                <a:ea typeface="+mj-ea"/>
              </a:rPr>
              <a:t>아르바이트생 주휴수당 지급 여부</a:t>
            </a:r>
            <a:endParaRPr lang="en-US" altLang="ko-KR" sz="2400">
              <a:solidFill>
                <a:srgbClr val="002060"/>
              </a:solidFill>
              <a:latin typeface="+mj-ea"/>
              <a:ea typeface="+mj-ea"/>
            </a:endParaRPr>
          </a:p>
        </p:txBody>
      </p: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2411F308-9636-4512-BB3F-C56593943A5F}"/>
              </a:ext>
            </a:extLst>
          </p:cNvPr>
          <p:cNvGrpSpPr/>
          <p:nvPr/>
        </p:nvGrpSpPr>
        <p:grpSpPr>
          <a:xfrm>
            <a:off x="1491966" y="4406892"/>
            <a:ext cx="243840" cy="243840"/>
            <a:chOff x="1420368" y="1688592"/>
            <a:chExt cx="243840" cy="243840"/>
          </a:xfrm>
        </p:grpSpPr>
        <p:sp>
          <p:nvSpPr>
            <p:cNvPr id="80" name="사각형: 둥근 모서리 79">
              <a:extLst>
                <a:ext uri="{FF2B5EF4-FFF2-40B4-BE49-F238E27FC236}">
                  <a16:creationId xmlns:a16="http://schemas.microsoft.com/office/drawing/2014/main" id="{A513E4CB-ADE8-417B-8489-43BC396F9E92}"/>
                </a:ext>
              </a:extLst>
            </p:cNvPr>
            <p:cNvSpPr/>
            <p:nvPr/>
          </p:nvSpPr>
          <p:spPr>
            <a:xfrm>
              <a:off x="1420368" y="1688592"/>
              <a:ext cx="243840" cy="24384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1" name="그룹 80">
              <a:extLst>
                <a:ext uri="{FF2B5EF4-FFF2-40B4-BE49-F238E27FC236}">
                  <a16:creationId xmlns:a16="http://schemas.microsoft.com/office/drawing/2014/main" id="{F34CD593-C4BE-46EE-9DD1-61A513A485C5}"/>
                </a:ext>
              </a:extLst>
            </p:cNvPr>
            <p:cNvGrpSpPr/>
            <p:nvPr/>
          </p:nvGrpSpPr>
          <p:grpSpPr>
            <a:xfrm>
              <a:off x="1465146" y="1735326"/>
              <a:ext cx="166489" cy="150371"/>
              <a:chOff x="1465146" y="1735326"/>
              <a:chExt cx="166489" cy="150371"/>
            </a:xfrm>
          </p:grpSpPr>
          <p:sp>
            <p:nvSpPr>
              <p:cNvPr id="82" name="화살표: 갈매기형 수장 81">
                <a:extLst>
                  <a:ext uri="{FF2B5EF4-FFF2-40B4-BE49-F238E27FC236}">
                    <a16:creationId xmlns:a16="http://schemas.microsoft.com/office/drawing/2014/main" id="{9BF1F09D-3690-4556-9C3F-802153C3956E}"/>
                  </a:ext>
                </a:extLst>
              </p:cNvPr>
              <p:cNvSpPr/>
              <p:nvPr/>
            </p:nvSpPr>
            <p:spPr>
              <a:xfrm>
                <a:off x="1518285" y="1735326"/>
                <a:ext cx="113350" cy="150371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화살표: 오각형 82">
                <a:extLst>
                  <a:ext uri="{FF2B5EF4-FFF2-40B4-BE49-F238E27FC236}">
                    <a16:creationId xmlns:a16="http://schemas.microsoft.com/office/drawing/2014/main" id="{349F2EFE-3777-49F8-9B37-71741E6E322B}"/>
                  </a:ext>
                </a:extLst>
              </p:cNvPr>
              <p:cNvSpPr/>
              <p:nvPr/>
            </p:nvSpPr>
            <p:spPr>
              <a:xfrm>
                <a:off x="1465146" y="1787417"/>
                <a:ext cx="120413" cy="46537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E6D24A1F-E98F-4E75-A9C2-2F95EEFBD572}"/>
              </a:ext>
            </a:extLst>
          </p:cNvPr>
          <p:cNvGrpSpPr/>
          <p:nvPr/>
        </p:nvGrpSpPr>
        <p:grpSpPr>
          <a:xfrm>
            <a:off x="0" y="3413054"/>
            <a:ext cx="1049654" cy="910246"/>
            <a:chOff x="0" y="510109"/>
            <a:chExt cx="1049654" cy="910246"/>
          </a:xfrm>
        </p:grpSpPr>
        <p:sp>
          <p:nvSpPr>
            <p:cNvPr id="75" name="직사각형 74">
              <a:extLst>
                <a:ext uri="{FF2B5EF4-FFF2-40B4-BE49-F238E27FC236}">
                  <a16:creationId xmlns:a16="http://schemas.microsoft.com/office/drawing/2014/main" id="{071261B8-7786-4546-8B4E-1A8AD601C094}"/>
                </a:ext>
              </a:extLst>
            </p:cNvPr>
            <p:cNvSpPr/>
            <p:nvPr/>
          </p:nvSpPr>
          <p:spPr>
            <a:xfrm>
              <a:off x="0" y="510109"/>
              <a:ext cx="983152" cy="90483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/>
            </a:p>
          </p:txBody>
        </p:sp>
        <p:sp>
          <p:nvSpPr>
            <p:cNvPr id="76" name="사다리꼴 75">
              <a:extLst>
                <a:ext uri="{FF2B5EF4-FFF2-40B4-BE49-F238E27FC236}">
                  <a16:creationId xmlns:a16="http://schemas.microsoft.com/office/drawing/2014/main" id="{DC79062B-EDDA-4289-AC8F-DF1285F581B2}"/>
                </a:ext>
              </a:extLst>
            </p:cNvPr>
            <p:cNvSpPr/>
            <p:nvPr/>
          </p:nvSpPr>
          <p:spPr>
            <a:xfrm rot="5400000">
              <a:off x="564113" y="929400"/>
              <a:ext cx="904832" cy="66251"/>
            </a:xfrm>
            <a:prstGeom prst="trapezoid">
              <a:avLst>
                <a:gd name="adj" fmla="val 9418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7" name="그룹 76">
              <a:extLst>
                <a:ext uri="{FF2B5EF4-FFF2-40B4-BE49-F238E27FC236}">
                  <a16:creationId xmlns:a16="http://schemas.microsoft.com/office/drawing/2014/main" id="{0DCB4A25-6903-4A8C-95C1-3E3212571D4C}"/>
                </a:ext>
              </a:extLst>
            </p:cNvPr>
            <p:cNvGrpSpPr/>
            <p:nvPr/>
          </p:nvGrpSpPr>
          <p:grpSpPr>
            <a:xfrm>
              <a:off x="1" y="750592"/>
              <a:ext cx="983152" cy="669763"/>
              <a:chOff x="1" y="750592"/>
              <a:chExt cx="983152" cy="669763"/>
            </a:xfrm>
          </p:grpSpPr>
          <p:pic>
            <p:nvPicPr>
              <p:cNvPr id="78" name="Picture 4" descr="https://imagescdn.gettyimagesbank.com/500/19/760/030/0/1140878114.jpg">
                <a:extLst>
                  <a:ext uri="{FF2B5EF4-FFF2-40B4-BE49-F238E27FC236}">
                    <a16:creationId xmlns:a16="http://schemas.microsoft.com/office/drawing/2014/main" id="{CE9F3548-5647-41BB-A365-8673630A9C8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871" r="42219"/>
              <a:stretch/>
            </p:blipFill>
            <p:spPr bwMode="auto">
              <a:xfrm>
                <a:off x="1" y="750592"/>
                <a:ext cx="983152" cy="6697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1C5556C6-BEB0-41A9-8FB2-89918282FF27}"/>
                  </a:ext>
                </a:extLst>
              </p:cNvPr>
              <p:cNvSpPr txBox="1"/>
              <p:nvPr/>
            </p:nvSpPr>
            <p:spPr>
              <a:xfrm>
                <a:off x="511826" y="768280"/>
                <a:ext cx="3005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rgbClr val="002060"/>
                    </a:solidFill>
                    <a:latin typeface="+mj-ea"/>
                    <a:ea typeface="+mj-ea"/>
                  </a:rPr>
                  <a:t>6</a:t>
                </a:r>
                <a:endParaRPr lang="en-US" altLang="ko-KR" sz="3600" dirty="0">
                  <a:solidFill>
                    <a:srgbClr val="002060"/>
                  </a:solidFill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69" name="그룹 68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84" name="직각 삼각형 83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65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88" name="TextBox 87"/>
          <p:cNvSpPr txBox="1"/>
          <p:nvPr/>
        </p:nvSpPr>
        <p:spPr>
          <a:xfrm>
            <a:off x="1788944" y="4300056"/>
            <a:ext cx="7365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주 </a:t>
            </a: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소정근로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15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시간 이상인 경우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,</a:t>
            </a:r>
          </a:p>
          <a:p>
            <a:pPr lvl="0">
              <a:defRPr/>
            </a:pP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1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주의 </a:t>
            </a: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소정근로일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 </a:t>
            </a: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개근시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1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주일에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1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회 이상 지급</a:t>
            </a:r>
          </a:p>
        </p:txBody>
      </p:sp>
    </p:spTree>
    <p:extLst>
      <p:ext uri="{BB962C8B-B14F-4D97-AF65-F5344CB8AC3E}">
        <p14:creationId xmlns:p14="http://schemas.microsoft.com/office/powerpoint/2010/main" val="170621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A6EE4561-AF47-413D-8992-18547EB2D51E}"/>
              </a:ext>
            </a:extLst>
          </p:cNvPr>
          <p:cNvSpPr/>
          <p:nvPr/>
        </p:nvSpPr>
        <p:spPr>
          <a:xfrm>
            <a:off x="983152" y="570641"/>
            <a:ext cx="8160848" cy="783771"/>
          </a:xfrm>
          <a:prstGeom prst="rect">
            <a:avLst/>
          </a:prstGeom>
          <a:solidFill>
            <a:srgbClr val="E2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E6CC30-9D49-444B-860D-7909B7C83B07}"/>
              </a:ext>
            </a:extLst>
          </p:cNvPr>
          <p:cNvSpPr txBox="1"/>
          <p:nvPr/>
        </p:nvSpPr>
        <p:spPr>
          <a:xfrm>
            <a:off x="1061970" y="731693"/>
            <a:ext cx="5870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rgbClr val="002060"/>
                </a:solidFill>
                <a:latin typeface="+mj-ea"/>
                <a:ea typeface="+mj-ea"/>
              </a:rPr>
              <a:t>해고 예고 적용 제외 사유</a:t>
            </a:r>
            <a:endParaRPr lang="en-US" altLang="ko-KR" sz="2400"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43C948-1479-47A4-A672-8C1C68EA61FD}"/>
              </a:ext>
            </a:extLst>
          </p:cNvPr>
          <p:cNvSpPr txBox="1"/>
          <p:nvPr/>
        </p:nvSpPr>
        <p:spPr>
          <a:xfrm>
            <a:off x="1701836" y="1461798"/>
            <a:ext cx="74529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근로자가 계속 근로한 기간이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3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개월 미만인 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경우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천재사변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근로자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고의로 사업에 막대한 지장 초래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/>
            </a:r>
            <a:b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그 밖의 부득이한 사유로 사업 운영이 불가피한 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경우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097F9E3-41A7-4942-AB50-2865E4A10448}"/>
              </a:ext>
            </a:extLst>
          </p:cNvPr>
          <p:cNvSpPr/>
          <p:nvPr/>
        </p:nvSpPr>
        <p:spPr>
          <a:xfrm>
            <a:off x="983152" y="2656762"/>
            <a:ext cx="8160848" cy="783771"/>
          </a:xfrm>
          <a:prstGeom prst="rect">
            <a:avLst/>
          </a:prstGeom>
          <a:solidFill>
            <a:srgbClr val="E2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113515-F244-4DFC-9A11-F179434F9277}"/>
              </a:ext>
            </a:extLst>
          </p:cNvPr>
          <p:cNvSpPr txBox="1"/>
          <p:nvPr/>
        </p:nvSpPr>
        <p:spPr>
          <a:xfrm>
            <a:off x="1061970" y="2817814"/>
            <a:ext cx="5870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rgbClr val="002060"/>
                </a:solidFill>
                <a:latin typeface="+mj-ea"/>
                <a:ea typeface="+mj-ea"/>
              </a:rPr>
              <a:t>사업자등록 신규발급 시</a:t>
            </a:r>
            <a:r>
              <a:rPr lang="en-US" altLang="ko-KR" sz="2400">
                <a:solidFill>
                  <a:srgbClr val="002060"/>
                </a:solidFill>
                <a:latin typeface="+mj-ea"/>
                <a:ea typeface="+mj-ea"/>
              </a:rPr>
              <a:t>, </a:t>
            </a:r>
            <a:r>
              <a:rPr lang="ko-KR" altLang="en-US" sz="2400">
                <a:solidFill>
                  <a:srgbClr val="002060"/>
                </a:solidFill>
                <a:latin typeface="+mj-ea"/>
                <a:ea typeface="+mj-ea"/>
              </a:rPr>
              <a:t>고용보험 가입 방법</a:t>
            </a:r>
            <a:endParaRPr lang="en-US" altLang="ko-KR" sz="2400"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8EDE0B-7419-4695-A2D8-39A2EBB029F9}"/>
              </a:ext>
            </a:extLst>
          </p:cNvPr>
          <p:cNvSpPr txBox="1"/>
          <p:nvPr/>
        </p:nvSpPr>
        <p:spPr>
          <a:xfrm>
            <a:off x="1701837" y="3543659"/>
            <a:ext cx="745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성립신고서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제출 시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모든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사업장은 의무 가입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524683D-CE5F-4D3E-89A5-DBD9ED30579D}"/>
              </a:ext>
            </a:extLst>
          </p:cNvPr>
          <p:cNvSpPr/>
          <p:nvPr/>
        </p:nvSpPr>
        <p:spPr>
          <a:xfrm>
            <a:off x="983152" y="4797049"/>
            <a:ext cx="8160848" cy="783771"/>
          </a:xfrm>
          <a:prstGeom prst="rect">
            <a:avLst/>
          </a:prstGeom>
          <a:solidFill>
            <a:srgbClr val="E2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66ED79-DADA-45B0-BE5C-F795DBD58ACD}"/>
              </a:ext>
            </a:extLst>
          </p:cNvPr>
          <p:cNvSpPr txBox="1"/>
          <p:nvPr/>
        </p:nvSpPr>
        <p:spPr>
          <a:xfrm>
            <a:off x="1061969" y="4958101"/>
            <a:ext cx="7277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rgbClr val="002060"/>
                </a:solidFill>
                <a:latin typeface="+mj-ea"/>
                <a:ea typeface="+mj-ea"/>
              </a:rPr>
              <a:t>근로자 입퇴사 시 고용보험 처리</a:t>
            </a:r>
            <a:endParaRPr lang="en-US" altLang="ko-KR" sz="2400"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93475" y="5677360"/>
            <a:ext cx="7461321" cy="38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채용 시 </a:t>
            </a:r>
            <a:r>
              <a:rPr lang="en-US" altLang="ko-KR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다음달 </a:t>
            </a:r>
            <a:r>
              <a:rPr lang="en-US" altLang="ko-KR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15</a:t>
            </a: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 까지 피보험자격 취득신고서 제출</a:t>
            </a:r>
            <a:endParaRPr lang="en-US" altLang="ko-KR" sz="20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46327" y="3988944"/>
            <a:ext cx="1072804" cy="571626"/>
          </a:xfrm>
          <a:prstGeom prst="rect">
            <a:avLst/>
          </a:prstGeom>
          <a:solidFill>
            <a:srgbClr val="f7f7f7"/>
          </a:solidFill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고용보험</a:t>
            </a:r>
            <a:b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가 입 제 외</a:t>
            </a:r>
            <a:endParaRPr lang="en-US" altLang="ko-KR" sz="16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09987" y="3988944"/>
            <a:ext cx="6344810" cy="571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65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세 이후 고용된 근로자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1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개월간 소정근로시간이 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60</a:t>
            </a: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시간 미만인 근로자</a:t>
            </a:r>
            <a: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br>
              <a:rPr lang="en-US" altLang="ko-KR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외국인 근로자 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('19.7.16 </a:t>
            </a:r>
            <a:r>
              <a:rPr lang="ko-KR" altLang="en-US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부터 일부 적용</a:t>
            </a:r>
            <a:r>
              <a:rPr lang="en-US" altLang="ko-KR" sz="14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endParaRPr lang="en-US" altLang="ko-KR" sz="1400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93476" y="6085389"/>
            <a:ext cx="7461320" cy="389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퇴사 시 </a:t>
            </a:r>
            <a:r>
              <a:rPr lang="en-US" altLang="ko-KR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다음달 </a:t>
            </a:r>
            <a:r>
              <a:rPr lang="en-US" altLang="ko-KR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15</a:t>
            </a: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 까지 피보험자격 상실신고서 및 이직확인서 제출</a:t>
            </a:r>
            <a:endParaRPr lang="en-US" altLang="ko-KR" sz="200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83DF8CF9-6CE6-44B7-9A8E-D997A8184BF7}"/>
              </a:ext>
            </a:extLst>
          </p:cNvPr>
          <p:cNvGrpSpPr/>
          <p:nvPr/>
        </p:nvGrpSpPr>
        <p:grpSpPr>
          <a:xfrm>
            <a:off x="1404858" y="1528572"/>
            <a:ext cx="243840" cy="243840"/>
            <a:chOff x="1420368" y="1688592"/>
            <a:chExt cx="243840" cy="243840"/>
          </a:xfrm>
        </p:grpSpPr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id="{4447FCC3-4192-4226-85D5-F1D0EF36FA77}"/>
                </a:ext>
              </a:extLst>
            </p:cNvPr>
            <p:cNvSpPr/>
            <p:nvPr/>
          </p:nvSpPr>
          <p:spPr>
            <a:xfrm>
              <a:off x="1420368" y="1688592"/>
              <a:ext cx="243840" cy="24384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BB3D07FF-F602-447E-ABA7-7205BF611EE9}"/>
                </a:ext>
              </a:extLst>
            </p:cNvPr>
            <p:cNvGrpSpPr/>
            <p:nvPr/>
          </p:nvGrpSpPr>
          <p:grpSpPr>
            <a:xfrm>
              <a:off x="1465146" y="1735326"/>
              <a:ext cx="166489" cy="150371"/>
              <a:chOff x="1465146" y="1735326"/>
              <a:chExt cx="166489" cy="150371"/>
            </a:xfrm>
          </p:grpSpPr>
          <p:sp>
            <p:nvSpPr>
              <p:cNvPr id="21" name="화살표: 갈매기형 수장 20">
                <a:extLst>
                  <a:ext uri="{FF2B5EF4-FFF2-40B4-BE49-F238E27FC236}">
                    <a16:creationId xmlns:a16="http://schemas.microsoft.com/office/drawing/2014/main" id="{8697130C-6B9B-4371-A49A-97011DB50B11}"/>
                  </a:ext>
                </a:extLst>
              </p:cNvPr>
              <p:cNvSpPr/>
              <p:nvPr/>
            </p:nvSpPr>
            <p:spPr>
              <a:xfrm>
                <a:off x="1518285" y="1735326"/>
                <a:ext cx="113350" cy="150371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화살표: 오각형 21">
                <a:extLst>
                  <a:ext uri="{FF2B5EF4-FFF2-40B4-BE49-F238E27FC236}">
                    <a16:creationId xmlns:a16="http://schemas.microsoft.com/office/drawing/2014/main" id="{D1E0CA9B-B157-4F22-9657-8316746994E4}"/>
                  </a:ext>
                </a:extLst>
              </p:cNvPr>
              <p:cNvSpPr/>
              <p:nvPr/>
            </p:nvSpPr>
            <p:spPr>
              <a:xfrm>
                <a:off x="1465146" y="1787417"/>
                <a:ext cx="120413" cy="46537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E72B08FD-9389-426D-9C8F-3FF237816908}"/>
              </a:ext>
            </a:extLst>
          </p:cNvPr>
          <p:cNvGrpSpPr/>
          <p:nvPr/>
        </p:nvGrpSpPr>
        <p:grpSpPr>
          <a:xfrm>
            <a:off x="1404858" y="3631557"/>
            <a:ext cx="243840" cy="243840"/>
            <a:chOff x="1420368" y="1688592"/>
            <a:chExt cx="243840" cy="243840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6FC2F20A-BFF6-456D-8B2D-172896A89181}"/>
                </a:ext>
              </a:extLst>
            </p:cNvPr>
            <p:cNvSpPr/>
            <p:nvPr/>
          </p:nvSpPr>
          <p:spPr>
            <a:xfrm>
              <a:off x="1420368" y="1688592"/>
              <a:ext cx="243840" cy="24384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D8524559-C78A-4335-80E6-5E81210C52F8}"/>
                </a:ext>
              </a:extLst>
            </p:cNvPr>
            <p:cNvGrpSpPr/>
            <p:nvPr/>
          </p:nvGrpSpPr>
          <p:grpSpPr>
            <a:xfrm>
              <a:off x="1465146" y="1735326"/>
              <a:ext cx="166489" cy="150371"/>
              <a:chOff x="1465146" y="1735326"/>
              <a:chExt cx="166489" cy="150371"/>
            </a:xfrm>
          </p:grpSpPr>
          <p:sp>
            <p:nvSpPr>
              <p:cNvPr id="26" name="화살표: 갈매기형 수장 25">
                <a:extLst>
                  <a:ext uri="{FF2B5EF4-FFF2-40B4-BE49-F238E27FC236}">
                    <a16:creationId xmlns:a16="http://schemas.microsoft.com/office/drawing/2014/main" id="{4F88A860-4948-4701-A274-7645E8F8929C}"/>
                  </a:ext>
                </a:extLst>
              </p:cNvPr>
              <p:cNvSpPr/>
              <p:nvPr/>
            </p:nvSpPr>
            <p:spPr>
              <a:xfrm>
                <a:off x="1518285" y="1735326"/>
                <a:ext cx="113350" cy="150371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화살표: 오각형 26">
                <a:extLst>
                  <a:ext uri="{FF2B5EF4-FFF2-40B4-BE49-F238E27FC236}">
                    <a16:creationId xmlns:a16="http://schemas.microsoft.com/office/drawing/2014/main" id="{88E90165-2EF6-4318-A421-BC0398C2B6BB}"/>
                  </a:ext>
                </a:extLst>
              </p:cNvPr>
              <p:cNvSpPr/>
              <p:nvPr/>
            </p:nvSpPr>
            <p:spPr>
              <a:xfrm>
                <a:off x="1465146" y="1787417"/>
                <a:ext cx="120413" cy="46537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9E4BC0F0-FA1C-440E-8269-5965DC720A97}"/>
              </a:ext>
            </a:extLst>
          </p:cNvPr>
          <p:cNvGrpSpPr/>
          <p:nvPr/>
        </p:nvGrpSpPr>
        <p:grpSpPr>
          <a:xfrm>
            <a:off x="1404858" y="5755495"/>
            <a:ext cx="243840" cy="243840"/>
            <a:chOff x="1420368" y="1688592"/>
            <a:chExt cx="243840" cy="243840"/>
          </a:xfrm>
        </p:grpSpPr>
        <p:sp>
          <p:nvSpPr>
            <p:cNvPr id="29" name="사각형: 둥근 모서리 28">
              <a:extLst>
                <a:ext uri="{FF2B5EF4-FFF2-40B4-BE49-F238E27FC236}">
                  <a16:creationId xmlns:a16="http://schemas.microsoft.com/office/drawing/2014/main" id="{B7498CEB-F6AE-426E-82C6-C2DD94DB0171}"/>
                </a:ext>
              </a:extLst>
            </p:cNvPr>
            <p:cNvSpPr/>
            <p:nvPr/>
          </p:nvSpPr>
          <p:spPr>
            <a:xfrm>
              <a:off x="1420368" y="1688592"/>
              <a:ext cx="243840" cy="24384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DA0F2408-3AC1-4F03-ACDD-F304C732B9C7}"/>
                </a:ext>
              </a:extLst>
            </p:cNvPr>
            <p:cNvGrpSpPr/>
            <p:nvPr/>
          </p:nvGrpSpPr>
          <p:grpSpPr>
            <a:xfrm>
              <a:off x="1465146" y="1735326"/>
              <a:ext cx="166489" cy="150371"/>
              <a:chOff x="1465146" y="1735326"/>
              <a:chExt cx="166489" cy="150371"/>
            </a:xfrm>
          </p:grpSpPr>
          <p:sp>
            <p:nvSpPr>
              <p:cNvPr id="31" name="화살표: 갈매기형 수장 30">
                <a:extLst>
                  <a:ext uri="{FF2B5EF4-FFF2-40B4-BE49-F238E27FC236}">
                    <a16:creationId xmlns:a16="http://schemas.microsoft.com/office/drawing/2014/main" id="{D8A0BDD9-2D7E-4929-886D-C7C4FE345067}"/>
                  </a:ext>
                </a:extLst>
              </p:cNvPr>
              <p:cNvSpPr/>
              <p:nvPr/>
            </p:nvSpPr>
            <p:spPr>
              <a:xfrm>
                <a:off x="1518285" y="1735326"/>
                <a:ext cx="113350" cy="150371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화살표: 오각형 31">
                <a:extLst>
                  <a:ext uri="{FF2B5EF4-FFF2-40B4-BE49-F238E27FC236}">
                    <a16:creationId xmlns:a16="http://schemas.microsoft.com/office/drawing/2014/main" id="{730B1354-A94E-42E6-B262-CFE06298EA40}"/>
                  </a:ext>
                </a:extLst>
              </p:cNvPr>
              <p:cNvSpPr/>
              <p:nvPr/>
            </p:nvSpPr>
            <p:spPr>
              <a:xfrm>
                <a:off x="1465146" y="1787417"/>
                <a:ext cx="120413" cy="46537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978389D2-DBE3-49E3-AE48-0A526B1259D5}"/>
              </a:ext>
            </a:extLst>
          </p:cNvPr>
          <p:cNvGrpSpPr/>
          <p:nvPr/>
        </p:nvGrpSpPr>
        <p:grpSpPr>
          <a:xfrm>
            <a:off x="1404858" y="6163524"/>
            <a:ext cx="243840" cy="243840"/>
            <a:chOff x="1420368" y="1688592"/>
            <a:chExt cx="243840" cy="243840"/>
          </a:xfrm>
        </p:grpSpPr>
        <p:sp>
          <p:nvSpPr>
            <p:cNvPr id="34" name="사각형: 둥근 모서리 33">
              <a:extLst>
                <a:ext uri="{FF2B5EF4-FFF2-40B4-BE49-F238E27FC236}">
                  <a16:creationId xmlns:a16="http://schemas.microsoft.com/office/drawing/2014/main" id="{6CD31E59-A592-48EF-9222-CF19CDB6D9A6}"/>
                </a:ext>
              </a:extLst>
            </p:cNvPr>
            <p:cNvSpPr/>
            <p:nvPr/>
          </p:nvSpPr>
          <p:spPr>
            <a:xfrm>
              <a:off x="1420368" y="1688592"/>
              <a:ext cx="243840" cy="24384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5" name="그룹 34">
              <a:extLst>
                <a:ext uri="{FF2B5EF4-FFF2-40B4-BE49-F238E27FC236}">
                  <a16:creationId xmlns:a16="http://schemas.microsoft.com/office/drawing/2014/main" id="{E041E774-63C4-4D62-A27F-77E9F3A002AA}"/>
                </a:ext>
              </a:extLst>
            </p:cNvPr>
            <p:cNvGrpSpPr/>
            <p:nvPr/>
          </p:nvGrpSpPr>
          <p:grpSpPr>
            <a:xfrm>
              <a:off x="1465146" y="1735326"/>
              <a:ext cx="166489" cy="150371"/>
              <a:chOff x="1465146" y="1735326"/>
              <a:chExt cx="166489" cy="150371"/>
            </a:xfrm>
          </p:grpSpPr>
          <p:sp>
            <p:nvSpPr>
              <p:cNvPr id="36" name="화살표: 갈매기형 수장 35">
                <a:extLst>
                  <a:ext uri="{FF2B5EF4-FFF2-40B4-BE49-F238E27FC236}">
                    <a16:creationId xmlns:a16="http://schemas.microsoft.com/office/drawing/2014/main" id="{34632395-9A65-47C5-B8AA-33212C7021B8}"/>
                  </a:ext>
                </a:extLst>
              </p:cNvPr>
              <p:cNvSpPr/>
              <p:nvPr/>
            </p:nvSpPr>
            <p:spPr>
              <a:xfrm>
                <a:off x="1518285" y="1735326"/>
                <a:ext cx="113350" cy="150371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화살표: 오각형 36">
                <a:extLst>
                  <a:ext uri="{FF2B5EF4-FFF2-40B4-BE49-F238E27FC236}">
                    <a16:creationId xmlns:a16="http://schemas.microsoft.com/office/drawing/2014/main" id="{2AB0DECC-1CA7-4B9D-A2F4-5010C9F4338E}"/>
                  </a:ext>
                </a:extLst>
              </p:cNvPr>
              <p:cNvSpPr/>
              <p:nvPr/>
            </p:nvSpPr>
            <p:spPr>
              <a:xfrm>
                <a:off x="1465146" y="1787417"/>
                <a:ext cx="120413" cy="46537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5845634D-8B13-49D0-9016-BE5B2E93D15E}"/>
              </a:ext>
            </a:extLst>
          </p:cNvPr>
          <p:cNvGrpSpPr/>
          <p:nvPr/>
        </p:nvGrpSpPr>
        <p:grpSpPr>
          <a:xfrm>
            <a:off x="0" y="510109"/>
            <a:ext cx="1049654" cy="910246"/>
            <a:chOff x="0" y="510109"/>
            <a:chExt cx="1049654" cy="910246"/>
          </a:xfrm>
        </p:grpSpPr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CD489A8F-26B1-4FF3-9BB6-3F999BFFE5A6}"/>
                </a:ext>
              </a:extLst>
            </p:cNvPr>
            <p:cNvSpPr/>
            <p:nvPr/>
          </p:nvSpPr>
          <p:spPr>
            <a:xfrm>
              <a:off x="0" y="510109"/>
              <a:ext cx="983152" cy="90483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/>
            </a:p>
          </p:txBody>
        </p:sp>
        <p:sp>
          <p:nvSpPr>
            <p:cNvPr id="40" name="사다리꼴 39">
              <a:extLst>
                <a:ext uri="{FF2B5EF4-FFF2-40B4-BE49-F238E27FC236}">
                  <a16:creationId xmlns:a16="http://schemas.microsoft.com/office/drawing/2014/main" id="{32C1257B-3774-4862-82DD-B52F7D379A28}"/>
                </a:ext>
              </a:extLst>
            </p:cNvPr>
            <p:cNvSpPr/>
            <p:nvPr/>
          </p:nvSpPr>
          <p:spPr>
            <a:xfrm rot="5400000">
              <a:off x="564113" y="929400"/>
              <a:ext cx="904832" cy="66251"/>
            </a:xfrm>
            <a:prstGeom prst="trapezoid">
              <a:avLst>
                <a:gd name="adj" fmla="val 9418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4BDB5AEF-F847-4E35-A798-AC8C699888A5}"/>
                </a:ext>
              </a:extLst>
            </p:cNvPr>
            <p:cNvGrpSpPr/>
            <p:nvPr/>
          </p:nvGrpSpPr>
          <p:grpSpPr>
            <a:xfrm>
              <a:off x="1" y="750592"/>
              <a:ext cx="983152" cy="669763"/>
              <a:chOff x="1" y="750592"/>
              <a:chExt cx="983152" cy="669763"/>
            </a:xfrm>
          </p:grpSpPr>
          <p:pic>
            <p:nvPicPr>
              <p:cNvPr id="42" name="Picture 4" descr="https://imagescdn.gettyimagesbank.com/500/19/760/030/0/1140878114.jpg">
                <a:extLst>
                  <a:ext uri="{FF2B5EF4-FFF2-40B4-BE49-F238E27FC236}">
                    <a16:creationId xmlns:a16="http://schemas.microsoft.com/office/drawing/2014/main" id="{238053DC-F897-4B95-A152-091D174173F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871" r="42219"/>
              <a:stretch/>
            </p:blipFill>
            <p:spPr bwMode="auto">
              <a:xfrm>
                <a:off x="1" y="750592"/>
                <a:ext cx="983152" cy="6697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7E5BE82-764F-4152-9F94-70B01542A465}"/>
                  </a:ext>
                </a:extLst>
              </p:cNvPr>
              <p:cNvSpPr txBox="1"/>
              <p:nvPr/>
            </p:nvSpPr>
            <p:spPr>
              <a:xfrm>
                <a:off x="511826" y="768280"/>
                <a:ext cx="3005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rgbClr val="002060"/>
                    </a:solidFill>
                    <a:latin typeface="+mj-ea"/>
                    <a:ea typeface="+mj-ea"/>
                  </a:rPr>
                  <a:t>8</a:t>
                </a:r>
                <a:endParaRPr lang="en-US" altLang="ko-KR" sz="3600" dirty="0">
                  <a:solidFill>
                    <a:srgbClr val="002060"/>
                  </a:solidFill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0291D400-4769-4A3E-A9CE-32E55AAC39D2}"/>
              </a:ext>
            </a:extLst>
          </p:cNvPr>
          <p:cNvGrpSpPr/>
          <p:nvPr/>
        </p:nvGrpSpPr>
        <p:grpSpPr>
          <a:xfrm>
            <a:off x="0" y="2593523"/>
            <a:ext cx="1049654" cy="910246"/>
            <a:chOff x="0" y="510109"/>
            <a:chExt cx="1049654" cy="910246"/>
          </a:xfrm>
        </p:grpSpPr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B20AAC25-0BF0-402E-961C-A5F08ECAC295}"/>
                </a:ext>
              </a:extLst>
            </p:cNvPr>
            <p:cNvSpPr/>
            <p:nvPr/>
          </p:nvSpPr>
          <p:spPr>
            <a:xfrm>
              <a:off x="0" y="510109"/>
              <a:ext cx="983152" cy="90483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/>
            </a:p>
          </p:txBody>
        </p:sp>
        <p:sp>
          <p:nvSpPr>
            <p:cNvPr id="46" name="사다리꼴 45">
              <a:extLst>
                <a:ext uri="{FF2B5EF4-FFF2-40B4-BE49-F238E27FC236}">
                  <a16:creationId xmlns:a16="http://schemas.microsoft.com/office/drawing/2014/main" id="{ADADF79E-B051-410F-BB3F-61BE916BF2B8}"/>
                </a:ext>
              </a:extLst>
            </p:cNvPr>
            <p:cNvSpPr/>
            <p:nvPr/>
          </p:nvSpPr>
          <p:spPr>
            <a:xfrm rot="5400000">
              <a:off x="564113" y="929400"/>
              <a:ext cx="904832" cy="66251"/>
            </a:xfrm>
            <a:prstGeom prst="trapezoid">
              <a:avLst>
                <a:gd name="adj" fmla="val 9418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99407647-8094-460A-A384-3B7418B82776}"/>
                </a:ext>
              </a:extLst>
            </p:cNvPr>
            <p:cNvGrpSpPr/>
            <p:nvPr/>
          </p:nvGrpSpPr>
          <p:grpSpPr>
            <a:xfrm>
              <a:off x="1" y="750592"/>
              <a:ext cx="983152" cy="669763"/>
              <a:chOff x="1" y="750592"/>
              <a:chExt cx="983152" cy="669763"/>
            </a:xfrm>
          </p:grpSpPr>
          <p:pic>
            <p:nvPicPr>
              <p:cNvPr id="48" name="Picture 4" descr="https://imagescdn.gettyimagesbank.com/500/19/760/030/0/1140878114.jpg">
                <a:extLst>
                  <a:ext uri="{FF2B5EF4-FFF2-40B4-BE49-F238E27FC236}">
                    <a16:creationId xmlns:a16="http://schemas.microsoft.com/office/drawing/2014/main" id="{C0C8481B-8CF8-4A28-9E38-C5770DF7E0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871" r="42219"/>
              <a:stretch/>
            </p:blipFill>
            <p:spPr bwMode="auto">
              <a:xfrm>
                <a:off x="1" y="750592"/>
                <a:ext cx="983152" cy="6697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39AAC0C-B323-4BF5-B14A-C020BA8291C0}"/>
                  </a:ext>
                </a:extLst>
              </p:cNvPr>
              <p:cNvSpPr txBox="1"/>
              <p:nvPr/>
            </p:nvSpPr>
            <p:spPr>
              <a:xfrm>
                <a:off x="511826" y="768280"/>
                <a:ext cx="3005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rgbClr val="002060"/>
                    </a:solidFill>
                    <a:latin typeface="+mj-ea"/>
                    <a:ea typeface="+mj-ea"/>
                  </a:rPr>
                  <a:t>9</a:t>
                </a:r>
                <a:endParaRPr lang="en-US" altLang="ko-KR" sz="3600" dirty="0">
                  <a:solidFill>
                    <a:srgbClr val="002060"/>
                  </a:solidFill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B9E0F91A-A7EA-4BFA-9C88-32DD1E91E2E4}"/>
              </a:ext>
            </a:extLst>
          </p:cNvPr>
          <p:cNvGrpSpPr/>
          <p:nvPr/>
        </p:nvGrpSpPr>
        <p:grpSpPr>
          <a:xfrm>
            <a:off x="0" y="4774450"/>
            <a:ext cx="1373302" cy="910246"/>
            <a:chOff x="0" y="510109"/>
            <a:chExt cx="1373302" cy="910246"/>
          </a:xfrm>
        </p:grpSpPr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BB915148-D6BF-4386-BF3A-FE945D5B2D10}"/>
                </a:ext>
              </a:extLst>
            </p:cNvPr>
            <p:cNvSpPr/>
            <p:nvPr/>
          </p:nvSpPr>
          <p:spPr>
            <a:xfrm>
              <a:off x="0" y="510109"/>
              <a:ext cx="983152" cy="90483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/>
            </a:p>
          </p:txBody>
        </p:sp>
        <p:sp>
          <p:nvSpPr>
            <p:cNvPr id="52" name="사다리꼴 51">
              <a:extLst>
                <a:ext uri="{FF2B5EF4-FFF2-40B4-BE49-F238E27FC236}">
                  <a16:creationId xmlns:a16="http://schemas.microsoft.com/office/drawing/2014/main" id="{78C85745-6A5C-488E-B64C-05096169D9AD}"/>
                </a:ext>
              </a:extLst>
            </p:cNvPr>
            <p:cNvSpPr/>
            <p:nvPr/>
          </p:nvSpPr>
          <p:spPr>
            <a:xfrm rot="5400000">
              <a:off x="564113" y="929400"/>
              <a:ext cx="904832" cy="66251"/>
            </a:xfrm>
            <a:prstGeom prst="trapezoid">
              <a:avLst>
                <a:gd name="adj" fmla="val 9418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038E83DC-EC06-46B0-9561-CCB89C19C7D9}"/>
                </a:ext>
              </a:extLst>
            </p:cNvPr>
            <p:cNvGrpSpPr/>
            <p:nvPr/>
          </p:nvGrpSpPr>
          <p:grpSpPr>
            <a:xfrm>
              <a:off x="1" y="750592"/>
              <a:ext cx="1373301" cy="669763"/>
              <a:chOff x="1" y="750592"/>
              <a:chExt cx="1373301" cy="669763"/>
            </a:xfrm>
          </p:grpSpPr>
          <p:pic>
            <p:nvPicPr>
              <p:cNvPr id="54" name="Picture 4" descr="https://imagescdn.gettyimagesbank.com/500/19/760/030/0/1140878114.jpg">
                <a:extLst>
                  <a:ext uri="{FF2B5EF4-FFF2-40B4-BE49-F238E27FC236}">
                    <a16:creationId xmlns:a16="http://schemas.microsoft.com/office/drawing/2014/main" id="{9D6FFF09-3284-4ABE-A74E-4334DBB5EF1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871" r="42219"/>
              <a:stretch/>
            </p:blipFill>
            <p:spPr bwMode="auto">
              <a:xfrm>
                <a:off x="1" y="750592"/>
                <a:ext cx="983152" cy="6697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8A45D3F0-0AE8-4581-B8AB-F6EB8DB04022}"/>
                  </a:ext>
                </a:extLst>
              </p:cNvPr>
              <p:cNvSpPr txBox="1"/>
              <p:nvPr/>
            </p:nvSpPr>
            <p:spPr>
              <a:xfrm>
                <a:off x="382353" y="768280"/>
                <a:ext cx="9909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600" spc="-300" dirty="0" smtClean="0">
                    <a:solidFill>
                      <a:srgbClr val="002060"/>
                    </a:solidFill>
                    <a:latin typeface="+mj-ea"/>
                    <a:ea typeface="+mj-ea"/>
                  </a:rPr>
                  <a:t>10</a:t>
                </a:r>
                <a:endParaRPr lang="en-US" altLang="ko-KR" sz="3600" spc="-300" dirty="0">
                  <a:solidFill>
                    <a:srgbClr val="002060"/>
                  </a:solidFill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56" name="그룹 55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57" name="직각 삼각형 56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66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441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F5726E80-C3FC-49C9-92C0-B31C03DD5983}"/>
              </a:ext>
            </a:extLst>
          </p:cNvPr>
          <p:cNvSpPr/>
          <p:nvPr/>
        </p:nvSpPr>
        <p:spPr>
          <a:xfrm>
            <a:off x="0" y="26895"/>
            <a:ext cx="9144000" cy="1608437"/>
          </a:xfrm>
          <a:prstGeom prst="rect">
            <a:avLst/>
          </a:prstGeom>
          <a:gradFill>
            <a:gsLst>
              <a:gs pos="42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사각형: 둥근 모서리 39">
            <a:extLst>
              <a:ext uri="{FF2B5EF4-FFF2-40B4-BE49-F238E27FC236}">
                <a16:creationId xmlns:a16="http://schemas.microsoft.com/office/drawing/2014/main" id="{34290C1D-615F-40D5-8DB4-D23F4ECC6102}"/>
              </a:ext>
            </a:extLst>
          </p:cNvPr>
          <p:cNvSpPr/>
          <p:nvPr/>
        </p:nvSpPr>
        <p:spPr>
          <a:xfrm>
            <a:off x="4668253" y="1372011"/>
            <a:ext cx="4177043" cy="53931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/>
              <a:t> </a:t>
            </a:r>
            <a:endParaRPr lang="ko-KR" altLang="en-US"/>
          </a:p>
        </p:txBody>
      </p:sp>
      <p:sp>
        <p:nvSpPr>
          <p:cNvPr id="5" name="사각형: 둥근 모서리 27">
            <a:extLst>
              <a:ext uri="{FF2B5EF4-FFF2-40B4-BE49-F238E27FC236}">
                <a16:creationId xmlns:a16="http://schemas.microsoft.com/office/drawing/2014/main" id="{BF4A81ED-FA96-4F6B-B886-FFB3306E7114}"/>
              </a:ext>
            </a:extLst>
          </p:cNvPr>
          <p:cNvSpPr/>
          <p:nvPr/>
        </p:nvSpPr>
        <p:spPr>
          <a:xfrm>
            <a:off x="401069" y="1372011"/>
            <a:ext cx="3212437" cy="53931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/>
              <a:t> </a:t>
            </a:r>
            <a:endParaRPr lang="ko-KR" altLang="en-US"/>
          </a:p>
        </p:txBody>
      </p:sp>
      <p:sp>
        <p:nvSpPr>
          <p:cNvPr id="6" name="사각형: 둥근 모서리 26">
            <a:extLst>
              <a:ext uri="{FF2B5EF4-FFF2-40B4-BE49-F238E27FC236}">
                <a16:creationId xmlns:a16="http://schemas.microsoft.com/office/drawing/2014/main" id="{AD655BF3-8E6E-4F17-869E-02AB32D083E4}"/>
              </a:ext>
            </a:extLst>
          </p:cNvPr>
          <p:cNvSpPr/>
          <p:nvPr/>
        </p:nvSpPr>
        <p:spPr>
          <a:xfrm>
            <a:off x="3698851" y="1372011"/>
            <a:ext cx="897533" cy="53931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/>
              <a:t> </a:t>
            </a:r>
            <a:endParaRPr lang="ko-KR" altLang="en-US"/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29F36D52-B6D8-4118-B6D6-B077A1978D47}"/>
              </a:ext>
            </a:extLst>
          </p:cNvPr>
          <p:cNvSpPr txBox="1">
            <a:spLocks/>
          </p:cNvSpPr>
          <p:nvPr/>
        </p:nvSpPr>
        <p:spPr>
          <a:xfrm>
            <a:off x="628650" y="159539"/>
            <a:ext cx="7886700" cy="12124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r>
              <a:rPr lang="ko-KR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인 이하 사업장 </a:t>
            </a: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r>
              <a:rPr lang="ko-KR" altLang="en-US" sz="4700" dirty="0" smtClean="0">
                <a:gradFill>
                  <a:gsLst>
                    <a:gs pos="42000">
                      <a:srgbClr val="0068BF"/>
                    </a:gs>
                    <a:gs pos="100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어떤 법이 적용되나요</a:t>
            </a:r>
            <a:r>
              <a:rPr lang="en-US" altLang="ko-KR" sz="4700" dirty="0" smtClean="0">
                <a:gradFill>
                  <a:gsLst>
                    <a:gs pos="42000">
                      <a:srgbClr val="0068BF"/>
                    </a:gs>
                    <a:gs pos="100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?</a:t>
            </a:r>
            <a:endParaRPr lang="ko-KR" altLang="en-US" sz="4700" dirty="0">
              <a:gradFill>
                <a:gsLst>
                  <a:gs pos="42000">
                    <a:srgbClr val="0068BF"/>
                  </a:gs>
                  <a:gs pos="100000">
                    <a:srgbClr val="009E47"/>
                  </a:gs>
                </a:gsLst>
                <a:lin ang="0" scaled="0"/>
              </a:gra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298704" y="1378376"/>
          <a:ext cx="8626836" cy="5130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8290"/>
                <a:gridCol w="1100031"/>
                <a:gridCol w="4228515"/>
              </a:tblGrid>
              <a:tr h="365760">
                <a:tc>
                  <a:txBody>
                    <a:bodyPr vert="horz" lIns="91440" tIns="45720" rIns="91440" bIns="45720" anchor="t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600" b="0" kern="1200">
                          <a:solidFill>
                            <a:schemeClr val="lt1"/>
                          </a:solidFill>
                          <a:latin typeface="+mj-ea"/>
                          <a:ea typeface="+mj-ea"/>
                          <a:cs typeface="+mn-cs"/>
                        </a:rPr>
                        <a:t>항 목</a:t>
                      </a:r>
                      <a:endParaRPr lang="ko-KR" altLang="en-US" sz="1600" b="0" kern="1200">
                        <a:solidFill>
                          <a:schemeClr val="lt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1440" marR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lIns="91440" tIns="45720" rIns="91440" bIns="45720" anchor="t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600" b="0">
                          <a:latin typeface="+mj-ea"/>
                          <a:ea typeface="+mj-ea"/>
                        </a:rPr>
                        <a:t>적용여부</a:t>
                      </a:r>
                      <a:endParaRPr lang="ko-KR" altLang="en-US" sz="1600" b="0">
                        <a:latin typeface="+mj-ea"/>
                        <a:ea typeface="+mj-ea"/>
                      </a:endParaRPr>
                    </a:p>
                  </a:txBody>
                  <a:tcPr marL="91440" marR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lIns="91440" tIns="45720" rIns="91440" bIns="45720" anchor="t" anchorCtr="0"/>
                    <a:lstStyle/>
                    <a:p>
                      <a:pPr lvl="0" algn="ctr" latinLnBrk="1">
                        <a:defRPr/>
                      </a:pPr>
                      <a:r>
                        <a:rPr lang="ko-KR" altLang="en-US" sz="1600" b="0">
                          <a:latin typeface="+mj-ea"/>
                          <a:ea typeface="+mj-ea"/>
                        </a:rPr>
                        <a:t>관련 법 조항</a:t>
                      </a:r>
                      <a:endParaRPr lang="ko-KR" altLang="en-US" sz="1600" b="0">
                        <a:latin typeface="+mj-ea"/>
                        <a:ea typeface="+mj-ea"/>
                      </a:endParaRPr>
                    </a:p>
                  </a:txBody>
                  <a:tcPr marL="91440" marR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5760">
                <a:tc>
                  <a:txBody>
                    <a:bodyPr vert="horz" lIns="216000" tIns="45720" rIns="91440" bIns="45720" anchor="t" anchorCtr="0"/>
                    <a:lstStyle/>
                    <a:p>
                      <a:pPr lvl="0" latinLnBrk="1">
                        <a:defRPr/>
                      </a:pPr>
                      <a:r>
                        <a:rPr lang="ko-KR" altLang="en-US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근로조건의 명시</a:t>
                      </a:r>
                      <a:endParaRPr lang="ko-KR" alt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marL="216000" marR="91440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91440" tIns="45720" rIns="91440" bIns="45720" anchor="t" anchorCtr="0"/>
                    <a:lstStyle/>
                    <a:p>
                      <a:pPr lvl="0" algn="ctr" latinLnBrk="1">
                        <a:defRPr/>
                      </a:pPr>
                      <a:endParaRPr lang="ko-KR" altLang="en-US">
                        <a:latin typeface="+mj-ea"/>
                        <a:ea typeface="+mj-ea"/>
                      </a:endParaRPr>
                    </a:p>
                  </a:txBody>
                  <a:tcPr marL="91440" marR="91440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108000" tIns="45720" rIns="91440" bIns="45720" anchor="ctr" anchorCtr="0"/>
                    <a:lstStyle/>
                    <a:p>
                      <a:pPr lvl="0" algn="l" latinLnBrk="1">
                        <a:defRPr/>
                      </a:pPr>
                      <a:r>
                        <a:rPr lang="ko-KR" altLang="en-US" sz="1400" spc="-2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근로기준법 제</a:t>
                      </a:r>
                      <a:r>
                        <a:rPr lang="en-US" altLang="ko-KR" sz="1400" spc="-2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17</a:t>
                      </a:r>
                      <a:r>
                        <a:rPr lang="ko-KR" altLang="en-US" sz="1400" spc="-2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조</a:t>
                      </a:r>
                      <a:r>
                        <a:rPr lang="en-US" altLang="ko-KR" sz="1400" spc="-2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spc="-2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기간제및단시간근로자보호에관한법 제</a:t>
                      </a:r>
                      <a:r>
                        <a:rPr lang="en-US" altLang="ko-KR" sz="1400" spc="-2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17</a:t>
                      </a:r>
                      <a:r>
                        <a:rPr lang="ko-KR" altLang="en-US" sz="1400" spc="-2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조</a:t>
                      </a:r>
                      <a:endParaRPr lang="ko-KR" altLang="en-US" sz="1400" spc="-25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91440"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 vert="horz" lIns="216000" tIns="45720" rIns="91440" bIns="45720" anchor="t" anchorCtr="0"/>
                    <a:lstStyle/>
                    <a:p>
                      <a:pPr lvl="0" latinLnBrk="1">
                        <a:defRPr/>
                      </a:pPr>
                      <a:r>
                        <a:rPr lang="ko-KR" altLang="en-US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해고의 예고</a:t>
                      </a:r>
                      <a:endParaRPr lang="ko-KR" alt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marL="21600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91440" tIns="45720" rIns="91440" bIns="45720" anchor="t" anchorCtr="0"/>
                    <a:lstStyle/>
                    <a:p>
                      <a:pPr lvl="0" algn="ctr" latinLnBrk="1">
                        <a:defRPr/>
                      </a:pPr>
                      <a:endParaRPr lang="ko-KR" altLang="en-US">
                        <a:latin typeface="+mj-ea"/>
                        <a:ea typeface="+mj-ea"/>
                      </a:endParaRPr>
                    </a:p>
                  </a:txBody>
                  <a:tcPr marL="9144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108000" tIns="45720" rIns="91440" bIns="45720" anchor="ctr" anchorCtr="0"/>
                    <a:lstStyle/>
                    <a:p>
                      <a:pPr lvl="0" algn="l" latinLnBrk="1">
                        <a:defRPr/>
                      </a:pP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근로기준법 제</a:t>
                      </a:r>
                      <a:r>
                        <a:rPr lang="en-US" altLang="ko-K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26</a:t>
                      </a: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조</a:t>
                      </a:r>
                      <a:endParaRPr lang="ko-KR" altLang="en-US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91440" anchor="ctr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 vert="horz" lIns="216000" tIns="45720" rIns="91440" bIns="45720" anchor="t" anchorCtr="0"/>
                    <a:lstStyle/>
                    <a:p>
                      <a:pPr lvl="0" latinLnBrk="1">
                        <a:defRPr/>
                      </a:pPr>
                      <a:r>
                        <a:rPr lang="ko-KR" altLang="en-US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휴게</a:t>
                      </a:r>
                      <a:endParaRPr lang="ko-KR" alt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marL="21600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91440" tIns="45720" rIns="91440" bIns="45720" anchor="t" anchorCtr="0"/>
                    <a:lstStyle/>
                    <a:p>
                      <a:pPr lvl="0" algn="ctr" latinLnBrk="1">
                        <a:defRPr/>
                      </a:pPr>
                      <a:endParaRPr lang="ko-KR" altLang="en-US">
                        <a:latin typeface="+mj-ea"/>
                        <a:ea typeface="+mj-ea"/>
                      </a:endParaRPr>
                    </a:p>
                  </a:txBody>
                  <a:tcPr marL="9144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108000" tIns="45720" rIns="91440" bIns="45720" anchor="ctr" anchorCtr="0"/>
                    <a:lstStyle/>
                    <a:p>
                      <a:pPr lvl="0" algn="l" latinLnBrk="1">
                        <a:defRPr/>
                      </a:pP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근로기준법 제</a:t>
                      </a:r>
                      <a:r>
                        <a:rPr lang="en-US" altLang="ko-K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54</a:t>
                      </a: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조</a:t>
                      </a:r>
                      <a:endParaRPr lang="ko-KR" altLang="en-US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91440" anchor="ctr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 vert="horz" lIns="216000" tIns="45720" rIns="91440" bIns="45720" anchor="t" anchorCtr="0"/>
                    <a:lstStyle/>
                    <a:p>
                      <a:pPr lvl="0" latinLnBrk="1">
                        <a:defRPr/>
                      </a:pPr>
                      <a:r>
                        <a:rPr lang="ko-KR" altLang="en-US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주휴일</a:t>
                      </a:r>
                      <a:endParaRPr lang="ko-KR" alt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marL="21600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91440" tIns="45720" rIns="91440" bIns="45720" anchor="t" anchorCtr="0"/>
                    <a:lstStyle/>
                    <a:p>
                      <a:pPr lvl="0" algn="ctr" latinLnBrk="1">
                        <a:defRPr/>
                      </a:pPr>
                      <a:endParaRPr lang="ko-KR" altLang="en-US">
                        <a:latin typeface="+mj-ea"/>
                        <a:ea typeface="+mj-ea"/>
                      </a:endParaRPr>
                    </a:p>
                  </a:txBody>
                  <a:tcPr marL="9144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108000" tIns="45720" rIns="91440" bIns="45720" anchor="ctr" anchorCtr="0"/>
                    <a:lstStyle/>
                    <a:p>
                      <a:pPr lvl="0" algn="l" latinLnBrk="1">
                        <a:defRPr/>
                      </a:pP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근로기준법 제</a:t>
                      </a:r>
                      <a:r>
                        <a:rPr lang="en-US" altLang="ko-K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55</a:t>
                      </a: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조</a:t>
                      </a:r>
                      <a:endParaRPr lang="ko-KR" altLang="en-US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91440" anchor="ctr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 vert="horz" lIns="216000" tIns="45720" rIns="91440" bIns="45720" anchor="t" anchorCtr="0"/>
                    <a:lstStyle/>
                    <a:p>
                      <a:pPr lvl="0" latinLnBrk="1">
                        <a:defRPr/>
                      </a:pPr>
                      <a:r>
                        <a:rPr lang="ko-KR" altLang="en-US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출산휴가</a:t>
                      </a:r>
                      <a:endParaRPr lang="ko-KR" alt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marL="21600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91440" tIns="45720" rIns="91440" bIns="45720" anchor="t" anchorCtr="0"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endParaRPr lang="ko-KR" altLang="en-US" sz="1800" kern="120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9144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108000" tIns="45720" rIns="91440" bIns="45720" anchor="ctr" anchorCtr="0"/>
                    <a:lstStyle/>
                    <a:p>
                      <a:pPr lvl="0" algn="l" latinLnBrk="1">
                        <a:defRPr/>
                      </a:pP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근로기준법 제</a:t>
                      </a:r>
                      <a:r>
                        <a:rPr lang="en-US" altLang="ko-K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74</a:t>
                      </a: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조</a:t>
                      </a:r>
                      <a:endParaRPr lang="ko-KR" altLang="en-US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91440" anchor="ctr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 vert="horz" lIns="216000" tIns="45720" rIns="91440" bIns="45720" anchor="ctr" anchorCtr="0"/>
                    <a:lstStyle/>
                    <a:p>
                      <a:pPr lvl="0" latinLnBrk="1">
                        <a:defRPr/>
                      </a:pPr>
                      <a:r>
                        <a:rPr lang="ko-KR" altLang="en-US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육아휴직</a:t>
                      </a:r>
                      <a:endParaRPr lang="ko-KR" alt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marL="216000" marR="91440" anchor="ctr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91440" tIns="45720" rIns="91440" bIns="45720" anchor="t" anchorCtr="0"/>
                    <a:lstStyle/>
                    <a:p>
                      <a:pPr lvl="0" algn="ctr" latinLnBrk="1">
                        <a:defRPr/>
                      </a:pPr>
                      <a:endParaRPr lang="ko-KR" altLang="en-US">
                        <a:latin typeface="+mj-ea"/>
                        <a:ea typeface="+mj-ea"/>
                      </a:endParaRPr>
                    </a:p>
                  </a:txBody>
                  <a:tcPr marL="9144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108000" tIns="45720" rIns="91440" bIns="45720" anchor="ctr" anchorCtr="0"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400" kern="1200" spc="-1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남녀고용평등과일가정양립지원에 관한 법률 제</a:t>
                      </a:r>
                      <a:r>
                        <a:rPr lang="en-US" altLang="ko-KR" sz="1400" kern="1200" spc="-1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19</a:t>
                      </a:r>
                      <a:r>
                        <a:rPr lang="ko-KR" altLang="en-US" sz="1400" kern="1200" spc="-15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조</a:t>
                      </a:r>
                      <a:endParaRPr lang="ko-KR" altLang="en-US" sz="1400" kern="1200" spc="-15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08000" marR="91440" anchor="ctr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 vert="horz" lIns="216000" tIns="45720" rIns="91440" bIns="45720" anchor="t" anchorCtr="0"/>
                    <a:lstStyle/>
                    <a:p>
                      <a:pPr lvl="0" latinLnBrk="1">
                        <a:defRPr/>
                      </a:pPr>
                      <a:r>
                        <a:rPr lang="ko-KR" altLang="en-US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퇴직급여</a:t>
                      </a:r>
                      <a:endParaRPr lang="ko-KR" alt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marL="21600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91440" tIns="45720" rIns="91440" bIns="45720" anchor="t" anchorCtr="0"/>
                    <a:lstStyle/>
                    <a:p>
                      <a:pPr lvl="0" algn="ctr" latinLnBrk="1">
                        <a:defRPr/>
                      </a:pPr>
                      <a:endParaRPr lang="ko-KR" altLang="en-US">
                        <a:latin typeface="+mj-ea"/>
                        <a:ea typeface="+mj-ea"/>
                      </a:endParaRPr>
                    </a:p>
                  </a:txBody>
                  <a:tcPr marL="9144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108000" tIns="45720" rIns="91440" bIns="45720" anchor="ctr" anchorCtr="0"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4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근로자퇴직급여보장법 제</a:t>
                      </a:r>
                      <a:r>
                        <a:rPr lang="en-US" altLang="ko-KR" sz="14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4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조</a:t>
                      </a:r>
                      <a:endParaRPr lang="ko-KR" altLang="en-US" sz="14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08000" marR="91440" anchor="ctr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 vert="horz" lIns="216000" tIns="45720" rIns="91440" bIns="45720" anchor="t" anchorCtr="0"/>
                    <a:lstStyle/>
                    <a:p>
                      <a:pPr lvl="0" latinLnBrk="1">
                        <a:defRPr/>
                      </a:pPr>
                      <a:r>
                        <a:rPr lang="ko-KR" altLang="en-US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최저임금의 효력</a:t>
                      </a:r>
                      <a:endParaRPr lang="ko-KR" alt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marL="21600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91440" tIns="45720" rIns="91440" bIns="45720" anchor="t" anchorCtr="0"/>
                    <a:lstStyle/>
                    <a:p>
                      <a:pPr lvl="0" algn="ctr" latinLnBrk="1">
                        <a:defRPr/>
                      </a:pPr>
                      <a:endParaRPr lang="ko-KR" altLang="en-US">
                        <a:latin typeface="+mj-ea"/>
                        <a:ea typeface="+mj-ea"/>
                      </a:endParaRPr>
                    </a:p>
                  </a:txBody>
                  <a:tcPr marL="9144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108000" tIns="45720" rIns="91440" bIns="45720" anchor="ctr" anchorCtr="0"/>
                    <a:lstStyle/>
                    <a:p>
                      <a:pPr lvl="0" algn="l" latinLnBrk="1">
                        <a:defRPr/>
                      </a:pP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최저임금법 제</a:t>
                      </a:r>
                      <a:r>
                        <a:rPr lang="en-US" altLang="ko-K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6</a:t>
                      </a: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조</a:t>
                      </a:r>
                      <a:endParaRPr lang="ko-KR" altLang="en-US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91440" anchor="ctr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 vert="horz" lIns="216000" tIns="45720" rIns="91440" bIns="45720" anchor="t" anchorCtr="0"/>
                    <a:lstStyle/>
                    <a:p>
                      <a:pPr lvl="0" latinLnBrk="1">
                        <a:defRPr/>
                      </a:pPr>
                      <a:r>
                        <a:rPr lang="ko-KR" altLang="en-US" spc="-3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해고 등 제한 및 부당해고 등 구제신청</a:t>
                      </a:r>
                      <a:endParaRPr lang="ko-KR" altLang="en-US" spc="-3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marL="21600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91440" tIns="45720" rIns="91440" bIns="45720" anchor="t" anchorCtr="0"/>
                    <a:lstStyle/>
                    <a:p>
                      <a:pPr lvl="0" algn="ctr" latinLnBrk="1">
                        <a:defRPr/>
                      </a:pPr>
                      <a:endParaRPr lang="ko-KR" altLang="en-US">
                        <a:latin typeface="+mj-ea"/>
                        <a:ea typeface="+mj-ea"/>
                      </a:endParaRPr>
                    </a:p>
                  </a:txBody>
                  <a:tcPr marL="9144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108000" tIns="45720" rIns="91440" bIns="45720" anchor="ctr" anchorCtr="0"/>
                    <a:lstStyle/>
                    <a:p>
                      <a:pPr lvl="0" algn="l" latinLnBrk="1">
                        <a:defRPr/>
                      </a:pP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근로기준법 제</a:t>
                      </a:r>
                      <a:r>
                        <a:rPr lang="en-US" altLang="ko-K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23</a:t>
                      </a: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조 제</a:t>
                      </a:r>
                      <a:r>
                        <a:rPr lang="en-US" altLang="ko-K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항</a:t>
                      </a:r>
                      <a:r>
                        <a:rPr lang="en-US" altLang="ko-K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28</a:t>
                      </a: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조</a:t>
                      </a:r>
                      <a:endParaRPr lang="ko-KR" altLang="en-US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91440" anchor="ctr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 vert="horz" lIns="216000" tIns="45720" rIns="91440" bIns="45720" anchor="t" anchorCtr="0"/>
                    <a:lstStyle/>
                    <a:p>
                      <a:pPr lvl="0" latinLnBrk="1">
                        <a:defRPr/>
                      </a:pPr>
                      <a:r>
                        <a:rPr lang="ko-KR" altLang="en-US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근로 시간</a:t>
                      </a:r>
                      <a:endParaRPr lang="ko-KR" alt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marL="21600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91440" tIns="45720" rIns="91440" bIns="45720" anchor="t" anchorCtr="0"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endParaRPr lang="ko-KR" altLang="en-US" sz="1800" kern="120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9144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108000" tIns="45720" rIns="91440" bIns="45720" anchor="ctr" anchorCtr="0"/>
                    <a:lstStyle/>
                    <a:p>
                      <a:pPr lvl="0" algn="l" latinLnBrk="1">
                        <a:defRPr/>
                      </a:pP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근로기준법 제</a:t>
                      </a:r>
                      <a:r>
                        <a:rPr lang="en-US" altLang="ko-K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50</a:t>
                      </a: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조</a:t>
                      </a:r>
                      <a:endParaRPr lang="ko-KR" altLang="en-US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91440" anchor="ctr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 vert="horz" lIns="216000" tIns="45720" rIns="91440" bIns="45720" anchor="t" anchorCtr="0"/>
                    <a:lstStyle/>
                    <a:p>
                      <a:pPr lvl="0" latinLnBrk="1">
                        <a:defRPr/>
                      </a:pPr>
                      <a:r>
                        <a:rPr lang="ko-KR" altLang="en-US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주</a:t>
                      </a:r>
                      <a:r>
                        <a:rPr lang="en-US" altLang="ko-KR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12</a:t>
                      </a:r>
                      <a:r>
                        <a:rPr lang="ko-KR" altLang="en-US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시간 연장 한도</a:t>
                      </a:r>
                      <a:endParaRPr lang="ko-KR" alt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marL="21600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91440" tIns="45720" rIns="91440" bIns="45720" anchor="t" anchorCtr="0"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endParaRPr lang="ko-KR" altLang="en-US" sz="1800" kern="120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9144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108000" tIns="45720" rIns="91440" bIns="45720" anchor="ctr" anchorCtr="0"/>
                    <a:lstStyle/>
                    <a:p>
                      <a:pPr lvl="0" algn="l" latinLnBrk="1">
                        <a:defRPr/>
                      </a:pP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근로기준법 제</a:t>
                      </a:r>
                      <a:r>
                        <a:rPr lang="en-US" altLang="ko-K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53</a:t>
                      </a: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조</a:t>
                      </a:r>
                      <a:endParaRPr lang="ko-KR" altLang="en-US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91440" anchor="ctr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 vert="horz" lIns="216000" tIns="45720" rIns="91440" bIns="45720" anchor="t" anchorCtr="0"/>
                    <a:lstStyle/>
                    <a:p>
                      <a:pPr lvl="0" latinLnBrk="1">
                        <a:defRPr/>
                      </a:pPr>
                      <a:r>
                        <a:rPr lang="ko-KR" altLang="en-US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연장</a:t>
                      </a:r>
                      <a:r>
                        <a:rPr lang="en-US" altLang="ko-KR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휴일</a:t>
                      </a:r>
                      <a:r>
                        <a:rPr lang="en-US" altLang="ko-KR" sz="18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야간 가산수당 적용</a:t>
                      </a:r>
                      <a:endParaRPr lang="ko-KR" alt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marL="21600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91440" tIns="45720" rIns="91440" bIns="45720" anchor="t" anchorCtr="0"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endParaRPr lang="ko-KR" altLang="en-US" sz="1800" kern="120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9144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108000" tIns="45720" rIns="91440" bIns="45720" anchor="ctr" anchorCtr="0"/>
                    <a:lstStyle/>
                    <a:p>
                      <a:pPr lvl="0" algn="l" latinLnBrk="1">
                        <a:defRPr/>
                      </a:pP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근로기준법 제</a:t>
                      </a:r>
                      <a:r>
                        <a:rPr lang="en-US" altLang="ko-K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56</a:t>
                      </a: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조</a:t>
                      </a:r>
                      <a:endParaRPr lang="ko-KR" altLang="en-US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91440" anchor="ctr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 vert="horz" lIns="216000" tIns="45720" rIns="91440" bIns="45720" anchor="t" anchorCtr="0"/>
                    <a:lstStyle/>
                    <a:p>
                      <a:pPr lvl="0" latinLnBrk="1">
                        <a:defRPr/>
                      </a:pPr>
                      <a:r>
                        <a:rPr lang="ko-KR" altLang="en-US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</a:rPr>
                        <a:t>연차 휴가</a:t>
                      </a:r>
                      <a:endParaRPr lang="ko-KR" alt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marL="21600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91440" tIns="45720" rIns="91440" bIns="45720" anchor="t" anchorCtr="0"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endParaRPr lang="ko-KR" altLang="en-US" sz="1800" kern="120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91440" marR="91440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108000" tIns="45720" rIns="91440" bIns="45720" anchor="ctr" anchorCtr="0"/>
                    <a:lstStyle/>
                    <a:p>
                      <a:pPr lvl="0" algn="l" latinLnBrk="1">
                        <a:defRPr/>
                      </a:pP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</a:rPr>
                        <a:t>근로기준법 </a:t>
                      </a:r>
                      <a:r>
                        <a:rPr lang="ko-KR" altLang="en-US" sz="14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4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60</a:t>
                      </a:r>
                      <a:r>
                        <a:rPr lang="ko-KR" altLang="en-US" sz="14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조</a:t>
                      </a:r>
                      <a:endParaRPr lang="ko-KR" altLang="en-US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91440" anchor="ctr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3990287" y="1783491"/>
            <a:ext cx="281621" cy="276459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962288" y="4680397"/>
            <a:ext cx="337619" cy="314600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990287" y="2522746"/>
            <a:ext cx="281621" cy="276459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990287" y="2163082"/>
            <a:ext cx="281621" cy="276459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990287" y="2896031"/>
            <a:ext cx="281621" cy="276459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3990287" y="3259583"/>
            <a:ext cx="281621" cy="276459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3990287" y="3998838"/>
            <a:ext cx="281621" cy="276459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3990287" y="3639174"/>
            <a:ext cx="281621" cy="276459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11"/>
          <a:stretch>
            <a:fillRect/>
          </a:stretch>
        </p:blipFill>
        <p:spPr>
          <a:xfrm>
            <a:off x="3990287" y="4353205"/>
            <a:ext cx="281621" cy="276459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3962288" y="5067073"/>
            <a:ext cx="337619" cy="314600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/>
        </p:nvPicPr>
        <p:blipFill rotWithShape="1">
          <a:blip r:embed="rId13"/>
          <a:stretch>
            <a:fillRect/>
          </a:stretch>
        </p:blipFill>
        <p:spPr>
          <a:xfrm>
            <a:off x="3962288" y="5435834"/>
            <a:ext cx="337619" cy="314600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 rotWithShape="1">
          <a:blip r:embed="rId14"/>
          <a:stretch>
            <a:fillRect/>
          </a:stretch>
        </p:blipFill>
        <p:spPr>
          <a:xfrm>
            <a:off x="3962288" y="5784257"/>
            <a:ext cx="337619" cy="314600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 rotWithShape="1">
          <a:blip r:embed="rId15"/>
          <a:stretch>
            <a:fillRect/>
          </a:stretch>
        </p:blipFill>
        <p:spPr>
          <a:xfrm>
            <a:off x="3962288" y="6153018"/>
            <a:ext cx="337619" cy="314600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275" y="106584"/>
            <a:ext cx="527876" cy="40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그룹 22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24" name="직각 삼각형 23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67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직사각형 25"/>
          <p:cNvSpPr/>
          <p:nvPr/>
        </p:nvSpPr>
        <p:spPr>
          <a:xfrm>
            <a:off x="334338" y="6505381"/>
            <a:ext cx="8359214" cy="264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* </a:t>
            </a:r>
            <a:r>
              <a: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연장</a:t>
            </a:r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·</a:t>
            </a:r>
            <a:r>
              <a: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휴일</a:t>
            </a:r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·</a:t>
            </a:r>
            <a:r>
              <a: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야간 가산수당 적용</a:t>
            </a:r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연차휴가 등 근로자와 직접적인 근로조건에 대하여 적용하기로 한 경우 그에 따라야함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2754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그림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" y="1348096"/>
            <a:ext cx="8705088" cy="51054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상습 임금체불 </a:t>
            </a:r>
            <a:r>
              <a:rPr lang="ko-KR" altLang="en-US" dirty="0" err="1" smtClean="0"/>
              <a:t>근절법</a:t>
            </a:r>
            <a:r>
              <a:rPr lang="en-US" altLang="ko-KR" sz="2000" dirty="0" smtClean="0"/>
              <a:t>(’25.10.23.</a:t>
            </a:r>
            <a:r>
              <a:rPr lang="ko-KR" altLang="en-US" sz="2000" dirty="0" smtClean="0"/>
              <a:t>시행</a:t>
            </a:r>
            <a:r>
              <a:rPr lang="en-US" altLang="ko-KR" sz="2000" dirty="0" smtClean="0"/>
              <a:t>)</a:t>
            </a:r>
            <a:endParaRPr lang="ko-KR" altLang="en-US" sz="2000" dirty="0"/>
          </a:p>
        </p:txBody>
      </p:sp>
      <p:grpSp>
        <p:nvGrpSpPr>
          <p:cNvPr id="4" name="그룹 3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5" name="직각 삼각형 4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68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53489" y="1552339"/>
            <a:ext cx="3846716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7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상습체불사업주는 </a:t>
            </a:r>
            <a:r>
              <a:rPr lang="ko-KR" altLang="en-US" sz="1700" spc="-150" dirty="0" err="1" smtClean="0">
                <a:solidFill>
                  <a:srgbClr val="FF0000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신용제재</a:t>
            </a:r>
            <a:r>
              <a:rPr lang="ko-KR" altLang="en-US" sz="1700" spc="-150" dirty="0" smtClean="0">
                <a:solidFill>
                  <a:srgbClr val="FF0000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 등</a:t>
            </a:r>
            <a:endParaRPr lang="en-US" altLang="ko-KR" sz="1700" spc="-150" dirty="0" smtClean="0">
              <a:solidFill>
                <a:srgbClr val="FF0000"/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</a:endParaRPr>
          </a:p>
          <a:p>
            <a:r>
              <a:rPr lang="ko-KR" altLang="en-US" sz="1700" spc="-150" dirty="0" smtClean="0">
                <a:solidFill>
                  <a:srgbClr val="FF0000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경제적 제재</a:t>
            </a:r>
            <a:r>
              <a:rPr lang="ko-KR" altLang="en-US" sz="17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를 받게 됩니다</a:t>
            </a:r>
            <a:r>
              <a:rPr lang="en-US" altLang="ko-KR" sz="17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.</a:t>
            </a:r>
            <a:endParaRPr lang="ko-KR" altLang="en-US" sz="1700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9993" y="2316169"/>
            <a:ext cx="37802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400" i="1" spc="-5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상습체불사업주란</a:t>
            </a:r>
            <a:r>
              <a:rPr lang="en-US" altLang="ko-KR" sz="1400" i="1" spc="-5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5739" y="2978989"/>
            <a:ext cx="3248629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600"/>
              </a:lnSpc>
            </a:pPr>
            <a:r>
              <a:rPr lang="ko-KR" altLang="en-US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직전 연도 </a:t>
            </a:r>
            <a:r>
              <a:rPr lang="en-US" altLang="ko-KR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년간</a:t>
            </a:r>
            <a:endParaRPr lang="en-US" altLang="ko-KR" sz="1200" spc="-50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ko-KR" altLang="en-US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① </a:t>
            </a:r>
            <a:r>
              <a:rPr lang="en-US" altLang="ko-KR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3</a:t>
            </a:r>
            <a:r>
              <a:rPr lang="ko-KR" altLang="en-US" sz="1200" spc="-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개월분</a:t>
            </a:r>
            <a:r>
              <a:rPr lang="ko-KR" altLang="en-US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임금 이상 체불</a:t>
            </a:r>
            <a:r>
              <a:rPr lang="en-US" altLang="ko-KR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퇴직금 제외</a:t>
            </a:r>
            <a:r>
              <a:rPr lang="en-US" altLang="ko-KR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 </a:t>
            </a:r>
            <a:r>
              <a:rPr lang="ko-KR" altLang="en-US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또는</a:t>
            </a:r>
            <a:endParaRPr lang="en-US" altLang="ko-KR" sz="1200" spc="-50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ko-KR" altLang="en-US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② </a:t>
            </a:r>
            <a:r>
              <a:rPr lang="en-US" altLang="ko-KR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5</a:t>
            </a:r>
            <a:r>
              <a:rPr lang="ko-KR" altLang="en-US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회 이상 체불 </a:t>
            </a:r>
            <a:r>
              <a:rPr lang="en-US" altLang="ko-KR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&amp; </a:t>
            </a:r>
            <a:r>
              <a:rPr lang="ko-KR" altLang="en-US" sz="1200" spc="-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체불총액</a:t>
            </a:r>
            <a:r>
              <a:rPr lang="ko-KR" altLang="en-US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3</a:t>
            </a:r>
            <a:r>
              <a:rPr lang="ko-KR" altLang="en-US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천만원 이상 </a:t>
            </a:r>
            <a:r>
              <a:rPr lang="ko-KR" altLang="en-US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체불</a:t>
            </a:r>
            <a:endParaRPr lang="en-US" altLang="ko-KR" sz="1200" spc="-50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en-US" altLang="ko-KR" sz="1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(</a:t>
            </a:r>
            <a:r>
              <a:rPr lang="ko-KR" altLang="en-US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퇴직금 포함</a:t>
            </a:r>
            <a:r>
              <a:rPr lang="en-US" altLang="ko-KR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r>
              <a:rPr lang="ko-KR" altLang="en-US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한 사업주를 말합니다</a:t>
            </a:r>
            <a:r>
              <a:rPr lang="en-US" altLang="ko-KR" sz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</a:t>
            </a:r>
            <a:endParaRPr lang="ko-KR" altLang="en-US" sz="1200" spc="-50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9993" y="4196354"/>
            <a:ext cx="37802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400" i="1" spc="-5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어떠한 경제적 제재를 받게 되나요</a:t>
            </a:r>
            <a:r>
              <a:rPr lang="en-US" altLang="ko-KR" sz="1400" i="1" spc="-5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7795" y="4593895"/>
            <a:ext cx="594395" cy="43858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>
              <a:defRPr/>
            </a:pPr>
            <a:r>
              <a:rPr lang="ko-KR" altLang="en-US" sz="105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신용제재</a:t>
            </a:r>
            <a:endParaRPr lang="ko-KR" altLang="en-US" sz="1050" spc="-1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lvl="0">
              <a:defRPr/>
            </a:pPr>
            <a:r>
              <a:rPr lang="ko-KR" altLang="ko-KR" sz="600" spc="-18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*</a:t>
            </a:r>
            <a:r>
              <a:rPr lang="en-US" altLang="ko-KR" sz="600" spc="-18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600" spc="-18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금융거래시</a:t>
            </a:r>
            <a:endParaRPr lang="ko-KR" altLang="en-US" sz="600" spc="-18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lvl="0">
              <a:defRPr/>
            </a:pPr>
            <a:r>
              <a:rPr lang="ko-KR" altLang="en-US" sz="600" spc="-18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대출ㆍ이자율 산정 등</a:t>
            </a:r>
            <a:endParaRPr lang="ko-KR" altLang="en-US" sz="600" spc="-18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lvl="0">
              <a:defRPr/>
            </a:pPr>
            <a:r>
              <a:rPr lang="ko-KR" altLang="en-US" sz="600" spc="-18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불이익</a:t>
            </a:r>
            <a:endParaRPr lang="en-US" altLang="ko-KR" sz="600" spc="-18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83837" y="4583946"/>
            <a:ext cx="827314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정부</a:t>
            </a:r>
            <a:endParaRPr lang="en-US" altLang="ko-KR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/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지원사업 참여제한</a:t>
            </a:r>
            <a:endParaRPr lang="en-US" altLang="ko-KR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36203" y="4665831"/>
            <a:ext cx="808165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공공입찰</a:t>
            </a:r>
            <a:endParaRPr lang="en-US" altLang="ko-KR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/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불이익</a:t>
            </a:r>
            <a:endParaRPr lang="en-US" altLang="ko-KR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4867" y="5237061"/>
            <a:ext cx="37253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ko-KR" sz="900" spc="-8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*</a:t>
            </a:r>
            <a:r>
              <a:rPr lang="en-US" altLang="ko-KR" sz="900" spc="-8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900" spc="-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단</a:t>
            </a:r>
            <a:r>
              <a:rPr lang="en-US" altLang="ko-KR" sz="900" spc="-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900" spc="-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법에서 정한 소명기간까지 체불임금을 청산한 경우는 제재를 받지 않습니다</a:t>
            </a:r>
            <a:r>
              <a:rPr lang="en-US" altLang="ko-KR" sz="900" spc="-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</a:t>
            </a:r>
            <a:endParaRPr lang="en-US" altLang="ko-KR" sz="900" spc="-8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77795" y="5597538"/>
            <a:ext cx="3107435" cy="577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ko-KR" altLang="en-US" sz="105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직전 연도 </a:t>
            </a:r>
            <a:r>
              <a:rPr lang="en-US" altLang="ko-KR" sz="105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05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년간 고용노동부 장관이 확인한 체불을 대상으로 상습체불사업주 결정 및 경제적 제재 부과</a:t>
            </a:r>
            <a:endParaRPr lang="en-US" altLang="ko-KR" sz="1050" spc="-50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>
              <a:lnSpc>
                <a:spcPts val="1500"/>
              </a:lnSpc>
            </a:pPr>
            <a:r>
              <a:rPr lang="ko-KR" altLang="ko-KR" sz="9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*</a:t>
            </a:r>
            <a:r>
              <a:rPr lang="en-US" altLang="ko-KR" sz="9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법 시행 후 ’</a:t>
            </a:r>
            <a: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25.10.23. ~ 12.31. </a:t>
            </a: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확인한 체불로 ’</a:t>
            </a:r>
            <a: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26</a:t>
            </a: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 上 최초로 결정</a:t>
            </a:r>
            <a:endParaRPr lang="en-US" altLang="ko-KR" sz="900" spc="-50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14896" y="1651037"/>
            <a:ext cx="3846716" cy="7848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7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명단이 공개된 체불사업주는 </a:t>
            </a:r>
            <a:r>
              <a:rPr lang="ko-KR" altLang="en-US" sz="1700" spc="-150" dirty="0" smtClean="0">
                <a:solidFill>
                  <a:srgbClr val="00B0F0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출국이</a:t>
            </a:r>
            <a:endParaRPr lang="en-US" altLang="ko-KR" sz="1700" spc="-150" dirty="0" smtClean="0">
              <a:solidFill>
                <a:srgbClr val="00B0F0"/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</a:endParaRPr>
          </a:p>
          <a:p>
            <a:r>
              <a:rPr lang="ko-KR" altLang="en-US" sz="1700" spc="-150" dirty="0" smtClean="0">
                <a:solidFill>
                  <a:srgbClr val="00B0F0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금지</a:t>
            </a:r>
            <a:r>
              <a:rPr lang="ko-KR" altLang="en-US" sz="17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될 수 있으며</a:t>
            </a:r>
            <a:r>
              <a:rPr lang="en-US" altLang="ko-KR" sz="17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, </a:t>
            </a:r>
            <a:r>
              <a:rPr lang="ko-KR" altLang="en-US" sz="1700" spc="-150" dirty="0" smtClean="0">
                <a:solidFill>
                  <a:srgbClr val="00B0F0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또다시 체불하면</a:t>
            </a:r>
            <a:endParaRPr lang="en-US" altLang="ko-KR" sz="1700" spc="-150" dirty="0" smtClean="0">
              <a:solidFill>
                <a:srgbClr val="00B0F0"/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</a:endParaRPr>
          </a:p>
          <a:p>
            <a:r>
              <a:rPr lang="ko-KR" altLang="en-US" sz="1700" spc="-150" dirty="0" smtClean="0">
                <a:solidFill>
                  <a:srgbClr val="00B0F0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반드시 처벌</a:t>
            </a:r>
            <a:r>
              <a:rPr lang="ko-KR" altLang="en-US" sz="17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됩니다</a:t>
            </a:r>
            <a:r>
              <a:rPr lang="en-US" altLang="ko-KR" sz="17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.</a:t>
            </a:r>
            <a:endParaRPr lang="ko-KR" altLang="en-US" sz="1700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14896" y="2584425"/>
            <a:ext cx="387825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ko-KR" sz="1100" spc="-50" dirty="0" smtClean="0">
                <a:solidFill>
                  <a:srgbClr val="00B0F0"/>
                </a:solidFill>
                <a:latin typeface="+mn-ea"/>
              </a:rPr>
              <a:t>☞</a:t>
            </a:r>
            <a:r>
              <a:rPr lang="en-US" altLang="ko-KR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명단공개 기간</a:t>
            </a:r>
            <a:r>
              <a:rPr lang="en-US" altLang="ko-KR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(3</a:t>
            </a:r>
            <a:r>
              <a:rPr lang="ko-KR" altLang="en-US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</a:t>
            </a:r>
            <a:r>
              <a:rPr lang="en-US" altLang="ko-KR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 </a:t>
            </a:r>
            <a:r>
              <a:rPr lang="ko-KR" altLang="en-US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 또다시 임금을 체불할 경우에는</a:t>
            </a:r>
            <a:endParaRPr lang="en-US" altLang="ko-KR" sz="1100" spc="-50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>
              <a:lnSpc>
                <a:spcPts val="1800"/>
              </a:lnSpc>
            </a:pPr>
            <a:r>
              <a:rPr lang="en-US" altLang="ko-KR" sz="11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 </a:t>
            </a:r>
            <a:r>
              <a:rPr lang="ko-KR" altLang="en-US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반드시</a:t>
            </a:r>
            <a:r>
              <a:rPr lang="en-US" altLang="ko-KR" sz="11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형사처벌을 받게 됩니다</a:t>
            </a:r>
            <a:r>
              <a:rPr lang="en-US" altLang="ko-KR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(“</a:t>
            </a:r>
            <a:r>
              <a:rPr lang="ko-KR" altLang="en-US" sz="1100" spc="-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반의사불벌죄</a:t>
            </a:r>
            <a:r>
              <a:rPr lang="en-US" altLang="ko-KR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” </a:t>
            </a:r>
            <a:r>
              <a:rPr lang="ko-KR" altLang="en-US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적용 제외</a:t>
            </a:r>
            <a:r>
              <a:rPr lang="en-US" altLang="ko-KR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48190" y="3325113"/>
            <a:ext cx="3544957" cy="192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ko-KR" altLang="en-US" sz="10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법 시행</a:t>
            </a:r>
            <a:r>
              <a:rPr lang="en-US" altLang="ko-KR" sz="10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0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’</a:t>
            </a:r>
            <a:r>
              <a:rPr lang="en-US" altLang="ko-KR" sz="10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25.10.23.) </a:t>
            </a:r>
            <a:r>
              <a:rPr lang="ko-KR" altLang="en-US" sz="10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이후 명단공개가 결정된 사업주부터 적용</a:t>
            </a:r>
            <a:endParaRPr lang="en-US" altLang="ko-KR" sz="1000" spc="-50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14896" y="3988857"/>
            <a:ext cx="3846716" cy="7848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7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근로자는 법원에</a:t>
            </a:r>
            <a:endParaRPr lang="en-US" altLang="ko-KR" sz="1700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</a:endParaRPr>
          </a:p>
          <a:p>
            <a:r>
              <a:rPr lang="ko-KR" altLang="en-US" sz="1700" spc="-150" dirty="0" smtClean="0">
                <a:solidFill>
                  <a:schemeClr val="accent4">
                    <a:lumMod val="75000"/>
                  </a:schemeClr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체불임금의 </a:t>
            </a:r>
            <a:r>
              <a:rPr lang="en-US" altLang="ko-KR" sz="1700" spc="-150" dirty="0" smtClean="0">
                <a:solidFill>
                  <a:schemeClr val="accent4">
                    <a:lumMod val="75000"/>
                  </a:schemeClr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3</a:t>
            </a:r>
            <a:r>
              <a:rPr lang="ko-KR" altLang="en-US" sz="1700" spc="-150" dirty="0" err="1" smtClean="0">
                <a:solidFill>
                  <a:schemeClr val="accent4">
                    <a:lumMod val="75000"/>
                  </a:schemeClr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배이내</a:t>
            </a:r>
            <a:r>
              <a:rPr lang="ko-KR" altLang="en-US" sz="1700" spc="-150" dirty="0" smtClean="0">
                <a:solidFill>
                  <a:schemeClr val="accent4">
                    <a:lumMod val="75000"/>
                  </a:schemeClr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 손해배상</a:t>
            </a:r>
            <a:r>
              <a:rPr lang="ko-KR" altLang="en-US" sz="17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을</a:t>
            </a:r>
            <a:endParaRPr lang="en-US" altLang="ko-KR" sz="1700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</a:endParaRPr>
          </a:p>
          <a:p>
            <a:r>
              <a:rPr lang="ko-KR" altLang="en-US" sz="17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청구할 수 있게 됩니다</a:t>
            </a:r>
            <a:r>
              <a:rPr lang="en-US" altLang="ko-KR" sz="17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.</a:t>
            </a:r>
            <a:endParaRPr lang="ko-KR" altLang="en-US" sz="1700" spc="-150" dirty="0" smtClean="0">
              <a:solidFill>
                <a:schemeClr val="tx1">
                  <a:lumMod val="75000"/>
                  <a:lumOff val="25000"/>
                </a:schemeClr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14896" y="4917481"/>
            <a:ext cx="3878251" cy="6924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ko-KR" sz="1100" spc="-50" dirty="0">
                <a:solidFill>
                  <a:schemeClr val="accent4">
                    <a:lumMod val="75000"/>
                  </a:schemeClr>
                </a:solidFill>
                <a:latin typeface="+mn-ea"/>
              </a:rPr>
              <a:t>☞</a:t>
            </a:r>
            <a:r>
              <a:rPr lang="en-US" altLang="ko-KR" sz="11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명백한 고의로 임금을 체불</a:t>
            </a:r>
            <a:r>
              <a:rPr lang="ko-KR" altLang="en-US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하거나</a:t>
            </a:r>
            <a:r>
              <a:rPr lang="en-US" altLang="ko-KR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</a:t>
            </a:r>
          </a:p>
          <a:p>
            <a:pPr>
              <a:lnSpc>
                <a:spcPts val="1800"/>
              </a:lnSpc>
            </a:pPr>
            <a:r>
              <a:rPr lang="en-US" altLang="ko-KR" sz="1100" spc="-50" dirty="0" smtClean="0">
                <a:solidFill>
                  <a:schemeClr val="accent4">
                    <a:lumMod val="75000"/>
                  </a:schemeClr>
                </a:solidFill>
                <a:latin typeface="+mn-ea"/>
              </a:rPr>
              <a:t>☞</a:t>
            </a:r>
            <a:r>
              <a:rPr lang="en-US" altLang="ko-KR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1</a:t>
            </a:r>
            <a:r>
              <a:rPr lang="ko-KR" altLang="en-US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 동안 임금을 체불한 기간이 </a:t>
            </a:r>
            <a:r>
              <a:rPr lang="en-US" altLang="ko-KR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</a:t>
            </a:r>
            <a:r>
              <a:rPr lang="ko-KR" altLang="en-US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개월 이상이거나</a:t>
            </a:r>
            <a:r>
              <a:rPr lang="en-US" altLang="ko-KR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</a:t>
            </a:r>
          </a:p>
          <a:p>
            <a:pPr>
              <a:lnSpc>
                <a:spcPts val="1800"/>
              </a:lnSpc>
            </a:pPr>
            <a:r>
              <a:rPr lang="en-US" altLang="ko-KR" sz="1100" spc="-50" dirty="0" smtClean="0">
                <a:solidFill>
                  <a:schemeClr val="accent4">
                    <a:lumMod val="75000"/>
                  </a:schemeClr>
                </a:solidFill>
                <a:latin typeface="+mn-ea"/>
              </a:rPr>
              <a:t>☞</a:t>
            </a:r>
            <a:r>
              <a:rPr lang="en-US" altLang="ko-KR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체불액이 </a:t>
            </a:r>
            <a:r>
              <a:rPr lang="en-US" altLang="ko-KR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</a:t>
            </a:r>
            <a:r>
              <a:rPr lang="ko-KR" altLang="en-US" sz="11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개월 이상의 통상임금에 해당하는 경우</a:t>
            </a:r>
            <a:endParaRPr lang="en-US" altLang="ko-KR" sz="1100" spc="-50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48190" y="5925203"/>
            <a:ext cx="3544957" cy="1792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ko-KR" altLang="en-US" sz="10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법 시행</a:t>
            </a:r>
            <a:r>
              <a:rPr lang="en-US" altLang="ko-KR" sz="10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0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’</a:t>
            </a:r>
            <a:r>
              <a:rPr lang="en-US" altLang="ko-KR" sz="10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25.10.23.) </a:t>
            </a:r>
            <a:r>
              <a:rPr lang="ko-KR" altLang="en-US" sz="10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이후 체불사업주가 각 요건에 해당하는 경우부터 적용</a:t>
            </a:r>
            <a:endParaRPr lang="en-US" altLang="ko-KR" sz="1000" spc="-100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9721072"/>
      </p:ext>
    </p:extLst>
  </p:cSld>
  <p:clrMapOvr>
    <a:masterClrMapping/>
  </p:clrMapOvr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>
            <a:extLst>
              <a:ext uri="{FF2B5EF4-FFF2-40B4-BE49-F238E27FC236}">
                <a16:creationId xmlns:a16="http://schemas.microsoft.com/office/drawing/2014/main" id="{BEDA69E0-83DD-43CA-8FED-E9661FFE3EC4}"/>
              </a:ext>
            </a:extLst>
          </p:cNvPr>
          <p:cNvGrpSpPr/>
          <p:nvPr/>
        </p:nvGrpSpPr>
        <p:grpSpPr>
          <a:xfrm>
            <a:off x="490594" y="328967"/>
            <a:ext cx="8195534" cy="2338864"/>
            <a:chOff x="665854" y="2819876"/>
            <a:chExt cx="8195534" cy="2087404"/>
          </a:xfrm>
        </p:grpSpPr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5309A327-7D1D-4BE2-A7A9-3FB62E61E2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55000" contras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77670" flipH="1">
              <a:off x="7638566" y="2819876"/>
              <a:ext cx="1222822" cy="2087403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8D890E69-3D56-46CD-B794-11B8EA377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55000" contras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22330">
              <a:off x="665854" y="2819877"/>
              <a:ext cx="1222822" cy="2087403"/>
            </a:xfrm>
            <a:prstGeom prst="rect">
              <a:avLst/>
            </a:prstGeom>
          </p:spPr>
        </p:pic>
      </p:grp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A5ABEF9-63DE-46DF-B63F-D1C9EC021A9E}"/>
              </a:ext>
            </a:extLst>
          </p:cNvPr>
          <p:cNvSpPr/>
          <p:nvPr/>
        </p:nvSpPr>
        <p:spPr>
          <a:xfrm>
            <a:off x="645011" y="434890"/>
            <a:ext cx="7886700" cy="1993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00" dirty="0">
              <a:solidFill>
                <a:schemeClr val="tx1"/>
              </a:solidFill>
              <a:latin typeface="Yoon가변 윤명조 330_TT" panose="02020603020101020101" pitchFamily="18" charset="-127"/>
              <a:ea typeface="Yoon가변 윤명조 330_TT" panose="02020603020101020101" pitchFamily="18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CE67E1F-6D8D-4F54-81CE-88AA6022B238}"/>
              </a:ext>
            </a:extLst>
          </p:cNvPr>
          <p:cNvSpPr/>
          <p:nvPr/>
        </p:nvSpPr>
        <p:spPr>
          <a:xfrm>
            <a:off x="681070" y="474213"/>
            <a:ext cx="7799001" cy="4736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91083F8-A452-41AA-BA9D-A25743352088}"/>
              </a:ext>
            </a:extLst>
          </p:cNvPr>
          <p:cNvSpPr txBox="1"/>
          <p:nvPr/>
        </p:nvSpPr>
        <p:spPr>
          <a:xfrm>
            <a:off x="987440" y="495595"/>
            <a:ext cx="71862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>
                <a:solidFill>
                  <a:srgbClr val="177841"/>
                </a:solidFill>
                <a:highlight>
                  <a:srgbClr val="FFFF00"/>
                </a:highlight>
                <a:latin typeface="+mj-ea"/>
                <a:ea typeface="+mj-ea"/>
              </a:rPr>
              <a:t>기간제 근로자</a:t>
            </a:r>
            <a:r>
              <a:rPr lang="ko-KR" altLang="en-US" sz="2200">
                <a:solidFill>
                  <a:schemeClr val="bg1"/>
                </a:solidFill>
                <a:latin typeface="+mj-ea"/>
                <a:ea typeface="+mj-ea"/>
              </a:rPr>
              <a:t> 표준 근로 계약서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B7841C3-B28E-41AE-B246-E469AAD2EECF}"/>
              </a:ext>
            </a:extLst>
          </p:cNvPr>
          <p:cNvSpPr/>
          <p:nvPr/>
        </p:nvSpPr>
        <p:spPr>
          <a:xfrm>
            <a:off x="4339114" y="1684448"/>
            <a:ext cx="2272590" cy="349646"/>
          </a:xfrm>
          <a:prstGeom prst="rect">
            <a:avLst/>
          </a:prstGeom>
          <a:noFill/>
          <a:ln w="38100">
            <a:solidFill>
              <a:srgbClr val="D24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05177E50-2A81-45AB-A8BC-FB76C9D3B45E}"/>
              </a:ext>
            </a:extLst>
          </p:cNvPr>
          <p:cNvGrpSpPr/>
          <p:nvPr/>
        </p:nvGrpSpPr>
        <p:grpSpPr>
          <a:xfrm>
            <a:off x="490594" y="2542775"/>
            <a:ext cx="8195534" cy="2338864"/>
            <a:chOff x="665854" y="2819876"/>
            <a:chExt cx="8195534" cy="2087404"/>
          </a:xfrm>
        </p:grpSpPr>
        <p:pic>
          <p:nvPicPr>
            <p:cNvPr id="46" name="그림 45">
              <a:extLst>
                <a:ext uri="{FF2B5EF4-FFF2-40B4-BE49-F238E27FC236}">
                  <a16:creationId xmlns:a16="http://schemas.microsoft.com/office/drawing/2014/main" id="{C4CF5B3E-7595-4848-B046-2AE3ED2E39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55000" contras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77670" flipH="1">
              <a:off x="7638566" y="2819876"/>
              <a:ext cx="1222822" cy="2087403"/>
            </a:xfrm>
            <a:prstGeom prst="rect">
              <a:avLst/>
            </a:prstGeom>
          </p:spPr>
        </p:pic>
        <p:pic>
          <p:nvPicPr>
            <p:cNvPr id="47" name="그림 46">
              <a:extLst>
                <a:ext uri="{FF2B5EF4-FFF2-40B4-BE49-F238E27FC236}">
                  <a16:creationId xmlns:a16="http://schemas.microsoft.com/office/drawing/2014/main" id="{9CF9A628-28AA-40F8-A7EF-4F8F3FA9D6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55000" contras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22330">
              <a:off x="665854" y="2819877"/>
              <a:ext cx="1222822" cy="2087403"/>
            </a:xfrm>
            <a:prstGeom prst="rect">
              <a:avLst/>
            </a:prstGeom>
          </p:spPr>
        </p:pic>
      </p:grp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A159F408-53E7-4488-82C7-B62F303A8579}"/>
              </a:ext>
            </a:extLst>
          </p:cNvPr>
          <p:cNvSpPr/>
          <p:nvPr/>
        </p:nvSpPr>
        <p:spPr>
          <a:xfrm>
            <a:off x="645011" y="2648698"/>
            <a:ext cx="7886700" cy="420930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E6799770-CE83-4EA7-AC9E-4D070BE7FBB7}"/>
              </a:ext>
            </a:extLst>
          </p:cNvPr>
          <p:cNvSpPr/>
          <p:nvPr/>
        </p:nvSpPr>
        <p:spPr>
          <a:xfrm>
            <a:off x="681070" y="2688021"/>
            <a:ext cx="7799001" cy="4736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BAD5D35-CEBD-473E-95F7-683D30955B11}"/>
              </a:ext>
            </a:extLst>
          </p:cNvPr>
          <p:cNvSpPr txBox="1"/>
          <p:nvPr/>
        </p:nvSpPr>
        <p:spPr>
          <a:xfrm>
            <a:off x="987440" y="2709403"/>
            <a:ext cx="71862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dirty="0">
                <a:solidFill>
                  <a:srgbClr val="177841"/>
                </a:solidFill>
                <a:highlight>
                  <a:srgbClr val="FFFF00"/>
                </a:highlight>
                <a:latin typeface="+mj-ea"/>
                <a:ea typeface="+mj-ea"/>
              </a:rPr>
              <a:t>단시간 근로자</a:t>
            </a:r>
            <a:r>
              <a:rPr lang="ko-KR" altLang="en-US" sz="2200" dirty="0">
                <a:solidFill>
                  <a:srgbClr val="177841"/>
                </a:solidFill>
                <a:latin typeface="+mj-ea"/>
                <a:ea typeface="+mj-ea"/>
              </a:rPr>
              <a:t> </a:t>
            </a:r>
            <a:r>
              <a:rPr lang="ko-KR" altLang="en-US" sz="2200" dirty="0">
                <a:solidFill>
                  <a:schemeClr val="bg1"/>
                </a:solidFill>
                <a:latin typeface="+mj-ea"/>
                <a:ea typeface="+mj-ea"/>
              </a:rPr>
              <a:t>표준 근로 계약서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47D7E32B-64B4-4B12-A3FC-675E31573019}"/>
              </a:ext>
            </a:extLst>
          </p:cNvPr>
          <p:cNvGrpSpPr/>
          <p:nvPr/>
        </p:nvGrpSpPr>
        <p:grpSpPr>
          <a:xfrm>
            <a:off x="-8092" y="0"/>
            <a:ext cx="1240635" cy="307777"/>
            <a:chOff x="-8735" y="12228"/>
            <a:chExt cx="1240635" cy="307777"/>
          </a:xfrm>
        </p:grpSpPr>
        <p:sp>
          <p:nvSpPr>
            <p:cNvPr id="19" name="직사각형 17">
              <a:extLst>
                <a:ext uri="{FF2B5EF4-FFF2-40B4-BE49-F238E27FC236}">
                  <a16:creationId xmlns:a16="http://schemas.microsoft.com/office/drawing/2014/main" id="{E21594B0-64CD-4725-A9DA-22C1817F3F03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1D39AD32-4AEF-40F2-8878-55D6414C4D93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Ⅰ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근로계약</a:t>
              </a: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23" name="직각 삼각형 22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6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95D5F87A-280B-423D-8C2D-6C2621A57FD9}"/>
              </a:ext>
            </a:extLst>
          </p:cNvPr>
          <p:cNvSpPr/>
          <p:nvPr/>
        </p:nvSpPr>
        <p:spPr>
          <a:xfrm>
            <a:off x="718604" y="4723844"/>
            <a:ext cx="7582558" cy="2097057"/>
          </a:xfrm>
          <a:prstGeom prst="rect">
            <a:avLst/>
          </a:prstGeom>
          <a:noFill/>
          <a:ln w="38100">
            <a:solidFill>
              <a:srgbClr val="D24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681070" y="999281"/>
            <a:ext cx="7799001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1">
              <a:lnSpc>
                <a:spcPts val="2500"/>
              </a:lnSpc>
            </a:pPr>
            <a:r>
              <a:rPr lang="en-US" altLang="ko-KR" sz="1300" dirty="0" smtClean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 </a:t>
            </a:r>
            <a:r>
              <a:rPr lang="en-US" altLang="ko-KR" sz="1300" u="sng" dirty="0" smtClean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                         </a:t>
            </a:r>
            <a:r>
              <a:rPr lang="en-US" altLang="ko-KR" sz="1300" dirty="0" smtClean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(</a:t>
            </a:r>
            <a:r>
              <a:rPr lang="ko-KR" altLang="en-US" sz="1300" dirty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이하 “</a:t>
            </a:r>
            <a:r>
              <a:rPr lang="ko-KR" altLang="en-US" sz="1300" dirty="0" err="1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사업주”라</a:t>
            </a:r>
            <a:r>
              <a:rPr lang="ko-KR" altLang="en-US" sz="1300" dirty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 함</a:t>
            </a:r>
            <a:r>
              <a:rPr lang="en-US" altLang="ko-KR" sz="1300" dirty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)</a:t>
            </a:r>
            <a:r>
              <a:rPr lang="ko-KR" altLang="en-US" sz="1300" dirty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과</a:t>
            </a:r>
            <a:r>
              <a:rPr lang="en-US" altLang="ko-KR" sz="1300" dirty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(</a:t>
            </a:r>
            <a:r>
              <a:rPr lang="ko-KR" altLang="en-US" sz="1300" dirty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와</a:t>
            </a:r>
            <a:r>
              <a:rPr lang="en-US" altLang="ko-KR" sz="1300" dirty="0" smtClean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) </a:t>
            </a:r>
            <a:r>
              <a:rPr lang="en-US" altLang="ko-KR" sz="1300" u="sng" dirty="0" smtClean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                         </a:t>
            </a:r>
            <a:r>
              <a:rPr lang="en-US" altLang="ko-KR" sz="1300" dirty="0" smtClean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(</a:t>
            </a:r>
            <a:r>
              <a:rPr lang="ko-KR" altLang="en-US" sz="1300" dirty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이하 “</a:t>
            </a:r>
            <a:r>
              <a:rPr lang="ko-KR" altLang="en-US" sz="1300" dirty="0" err="1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근로자”라</a:t>
            </a:r>
            <a:r>
              <a:rPr lang="ko-KR" altLang="en-US" sz="1300" dirty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 함</a:t>
            </a:r>
            <a:r>
              <a:rPr lang="en-US" altLang="ko-KR" sz="1300" dirty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)</a:t>
            </a:r>
            <a:r>
              <a:rPr lang="ko-KR" altLang="en-US" sz="1300" dirty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은 </a:t>
            </a:r>
            <a:r>
              <a:rPr lang="ko-KR" altLang="en-US" sz="1300" dirty="0" smtClean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다음과 같이</a:t>
            </a:r>
            <a:endParaRPr lang="en-US" altLang="ko-KR" sz="1300" dirty="0" smtClean="0">
              <a:latin typeface="Yoon가변 윤명조 330_TT" panose="02020603020101020101" pitchFamily="18" charset="-127"/>
              <a:ea typeface="Yoon가변 윤명조 330_TT" panose="02020603020101020101" pitchFamily="18" charset="-127"/>
            </a:endParaRPr>
          </a:p>
          <a:p>
            <a:pPr fontAlgn="base" latinLnBrk="1">
              <a:lnSpc>
                <a:spcPts val="2500"/>
              </a:lnSpc>
            </a:pPr>
            <a:r>
              <a:rPr lang="ko-KR" altLang="en-US" sz="1300" dirty="0" smtClean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근로계약을 </a:t>
            </a:r>
            <a:r>
              <a:rPr lang="ko-KR" altLang="en-US" sz="1300" dirty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체결한다</a:t>
            </a:r>
            <a:r>
              <a:rPr lang="en-US" altLang="ko-KR" sz="1300" dirty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.</a:t>
            </a:r>
            <a:endParaRPr lang="ko-KR" altLang="en-US" sz="1300" dirty="0">
              <a:latin typeface="Yoon가변 윤명조 330_TT" panose="02020603020101020101" pitchFamily="18" charset="-127"/>
              <a:ea typeface="Yoon가변 윤명조 330_TT" panose="02020603020101020101" pitchFamily="18" charset="-127"/>
            </a:endParaRPr>
          </a:p>
          <a:p>
            <a:pPr fontAlgn="base" latinLnBrk="1">
              <a:lnSpc>
                <a:spcPts val="2500"/>
              </a:lnSpc>
            </a:pPr>
            <a:r>
              <a:rPr lang="en-US" altLang="ko-KR" sz="1300" dirty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1. </a:t>
            </a:r>
            <a:r>
              <a:rPr lang="ko-KR" altLang="en-US" sz="1300" dirty="0" smtClean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근로계약기간 </a:t>
            </a:r>
            <a:r>
              <a:rPr lang="en-US" altLang="ko-KR" sz="1300" dirty="0" smtClean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:            </a:t>
            </a:r>
            <a:r>
              <a:rPr lang="ko-KR" altLang="en-US" sz="1300" dirty="0" smtClean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년       월       일부터</a:t>
            </a:r>
            <a:r>
              <a:rPr lang="en-US" altLang="ko-KR" sz="1300" dirty="0" smtClean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           </a:t>
            </a:r>
            <a:r>
              <a:rPr lang="ko-KR" altLang="en-US" sz="1300" dirty="0" smtClean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년       </a:t>
            </a:r>
            <a:r>
              <a:rPr lang="ko-KR" altLang="en-US" sz="1300" dirty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월   </a:t>
            </a:r>
            <a:r>
              <a:rPr lang="ko-KR" altLang="en-US" sz="1300" dirty="0" smtClean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    일까지</a:t>
            </a:r>
            <a:endParaRPr lang="ko-KR" altLang="en-US" sz="1300" dirty="0">
              <a:latin typeface="Yoon가변 윤고딕 320_TT" panose="02020603020101020101" pitchFamily="18" charset="-127"/>
              <a:ea typeface="Yoon가변 윤고딕 320_TT" panose="02020603020101020101" pitchFamily="18" charset="-127"/>
            </a:endParaRPr>
          </a:p>
          <a:p>
            <a:pPr fontAlgn="base" latinLnBrk="1">
              <a:lnSpc>
                <a:spcPts val="2500"/>
              </a:lnSpc>
            </a:pPr>
            <a:r>
              <a:rPr lang="en-US" altLang="ko-KR" sz="1300" dirty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2. </a:t>
            </a:r>
            <a:r>
              <a:rPr lang="ko-KR" altLang="en-US" sz="1300" dirty="0" err="1" smtClean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근무장소</a:t>
            </a:r>
            <a:r>
              <a:rPr lang="ko-KR" altLang="en-US" sz="1300" dirty="0" smtClean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 </a:t>
            </a:r>
            <a:r>
              <a:rPr lang="en-US" altLang="ko-KR" sz="1300" dirty="0">
                <a:latin typeface="Yoon가변 윤명조 330_TT" panose="02020603020101020101" pitchFamily="18" charset="-127"/>
                <a:ea typeface="Yoon가변 윤명조 330_TT" panose="02020603020101020101" pitchFamily="18" charset="-127"/>
              </a:rPr>
              <a:t>: </a:t>
            </a:r>
            <a:endParaRPr lang="ko-KR" altLang="en-US" sz="1300" dirty="0">
              <a:latin typeface="Yoon가변 윤명조 330_TT" panose="02020603020101020101" pitchFamily="18" charset="-127"/>
              <a:ea typeface="Yoon가변 윤명조 330_TT" panose="0202060302010102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1070" y="3291730"/>
            <a:ext cx="7799001" cy="348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latinLnBrk="1">
              <a:lnSpc>
                <a:spcPts val="1500"/>
              </a:lnSpc>
              <a:defRPr/>
            </a:pPr>
            <a:r>
              <a:rPr lang="en-US" altLang="ko-KR" sz="1300" u="sng">
                <a:latin typeface="Yoon가변 윤명조 330_TT"/>
                <a:ea typeface="Yoon가변 윤명조 330_TT"/>
              </a:rPr>
              <a:t>                         </a:t>
            </a:r>
            <a:r>
              <a:rPr lang="en-US" altLang="ko-KR" sz="1300">
                <a:latin typeface="Yoon가변 윤명조 330_TT"/>
                <a:ea typeface="Yoon가변 윤명조 330_TT"/>
              </a:rPr>
              <a:t>(</a:t>
            </a:r>
            <a:r>
              <a:rPr lang="ko-KR" altLang="en-US" sz="1300">
                <a:latin typeface="Yoon가변 윤명조 330_TT"/>
                <a:ea typeface="Yoon가변 윤명조 330_TT"/>
              </a:rPr>
              <a:t>이하 “사업주”라 함</a:t>
            </a:r>
            <a:r>
              <a:rPr lang="en-US" altLang="ko-KR" sz="1300">
                <a:latin typeface="Yoon가변 윤명조 330_TT"/>
                <a:ea typeface="Yoon가변 윤명조 330_TT"/>
              </a:rPr>
              <a:t>)</a:t>
            </a:r>
            <a:r>
              <a:rPr lang="ko-KR" altLang="en-US" sz="1300">
                <a:latin typeface="Yoon가변 윤명조 330_TT"/>
                <a:ea typeface="Yoon가변 윤명조 330_TT"/>
              </a:rPr>
              <a:t>과</a:t>
            </a:r>
            <a:r>
              <a:rPr lang="en-US" altLang="ko-KR" sz="1300">
                <a:latin typeface="Yoon가변 윤명조 330_TT"/>
                <a:ea typeface="Yoon가변 윤명조 330_TT"/>
              </a:rPr>
              <a:t>(</a:t>
            </a:r>
            <a:r>
              <a:rPr lang="ko-KR" altLang="en-US" sz="1300">
                <a:latin typeface="Yoon가변 윤명조 330_TT"/>
                <a:ea typeface="Yoon가변 윤명조 330_TT"/>
              </a:rPr>
              <a:t>와</a:t>
            </a:r>
            <a:r>
              <a:rPr lang="en-US" altLang="ko-KR" sz="1300">
                <a:latin typeface="Yoon가변 윤명조 330_TT"/>
                <a:ea typeface="Yoon가변 윤명조 330_TT"/>
              </a:rPr>
              <a:t>) </a:t>
            </a:r>
            <a:r>
              <a:rPr lang="en-US" altLang="ko-KR" sz="1300" u="sng">
                <a:latin typeface="Yoon가변 윤명조 330_TT"/>
                <a:ea typeface="Yoon가변 윤명조 330_TT"/>
              </a:rPr>
              <a:t>                         </a:t>
            </a:r>
            <a:r>
              <a:rPr lang="en-US" altLang="ko-KR" sz="1300">
                <a:latin typeface="Yoon가변 윤명조 330_TT"/>
                <a:ea typeface="Yoon가변 윤명조 330_TT"/>
              </a:rPr>
              <a:t>(</a:t>
            </a:r>
            <a:r>
              <a:rPr lang="ko-KR" altLang="en-US" sz="1300">
                <a:latin typeface="Yoon가변 윤명조 330_TT"/>
                <a:ea typeface="Yoon가변 윤명조 330_TT"/>
              </a:rPr>
              <a:t>이하 “근로자”라 함</a:t>
            </a:r>
            <a:r>
              <a:rPr lang="en-US" altLang="ko-KR" sz="1300">
                <a:latin typeface="Yoon가변 윤명조 330_TT"/>
                <a:ea typeface="Yoon가변 윤명조 330_TT"/>
              </a:rPr>
              <a:t>)</a:t>
            </a:r>
            <a:r>
              <a:rPr lang="ko-KR" altLang="en-US" sz="1300">
                <a:latin typeface="Yoon가변 윤명조 330_TT"/>
                <a:ea typeface="Yoon가변 윤명조 330_TT"/>
              </a:rPr>
              <a:t>은 다음과 같이</a:t>
            </a:r>
            <a:endParaRPr lang="ko-KR" altLang="en-US" sz="130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500"/>
              </a:lnSpc>
              <a:defRPr/>
            </a:pPr>
            <a:r>
              <a:rPr lang="ko-KR" altLang="en-US" sz="1300">
                <a:latin typeface="Yoon가변 윤명조 330_TT"/>
                <a:ea typeface="Yoon가변 윤명조 330_TT"/>
              </a:rPr>
              <a:t>근로계약을 체결한다</a:t>
            </a:r>
            <a:r>
              <a:rPr lang="en-US" altLang="ko-KR" sz="1300">
                <a:latin typeface="Yoon가변 윤명조 330_TT"/>
                <a:ea typeface="Yoon가변 윤명조 330_TT"/>
              </a:rPr>
              <a:t>.</a:t>
            </a:r>
            <a:endParaRPr lang="en-US" altLang="ko-KR" sz="130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2200"/>
              </a:lnSpc>
              <a:defRPr/>
            </a:pPr>
            <a:r>
              <a:rPr lang="en-US" altLang="ko-KR" sz="1300">
                <a:latin typeface="Yoon가변 윤명조 330_TT"/>
                <a:ea typeface="Yoon가변 윤명조 330_TT"/>
              </a:rPr>
              <a:t>1. </a:t>
            </a:r>
            <a:r>
              <a:rPr lang="ko-KR" altLang="en-US" sz="1300">
                <a:latin typeface="Yoon가변 윤명조 330_TT"/>
                <a:ea typeface="Yoon가변 윤명조 330_TT"/>
              </a:rPr>
              <a:t>근로개시일 </a:t>
            </a:r>
            <a:r>
              <a:rPr lang="en-US" altLang="ko-KR" sz="1300">
                <a:latin typeface="Yoon가변 윤명조 330_TT"/>
                <a:ea typeface="Yoon가변 윤명조 330_TT"/>
              </a:rPr>
              <a:t>:           </a:t>
            </a:r>
            <a:r>
              <a:rPr lang="ko-KR" altLang="en-US" sz="1300">
                <a:latin typeface="Yoon가변 윤명조 330_TT"/>
                <a:ea typeface="Yoon가변 윤명조 330_TT"/>
              </a:rPr>
              <a:t>년      월      일부터 </a:t>
            </a:r>
            <a:endParaRPr lang="ko-KR" altLang="en-US" sz="130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200"/>
              </a:lnSpc>
              <a:defRPr/>
            </a:pPr>
            <a:r>
              <a:rPr lang="en-US" altLang="ko-KR" sz="1100">
                <a:latin typeface="Yoon가변 윤고딕 320_TT"/>
                <a:ea typeface="Yoon가변 윤고딕 320_TT"/>
              </a:rPr>
              <a:t>    ※ </a:t>
            </a:r>
            <a:r>
              <a:rPr lang="ko-KR" altLang="en-US" sz="1100">
                <a:latin typeface="Yoon가변 윤고딕 320_TT"/>
                <a:ea typeface="Yoon가변 윤고딕 320_TT"/>
              </a:rPr>
              <a:t>근로계약기간을 정하는 경우에는 “           년      월      일부터           년      월      일까지” 등으로 기재</a:t>
            </a:r>
            <a:endParaRPr lang="ko-KR" altLang="en-US" sz="1100">
              <a:latin typeface="Yoon가변 윤고딕 320_TT"/>
              <a:ea typeface="Yoon가변 윤고딕 320_TT"/>
            </a:endParaRPr>
          </a:p>
          <a:p>
            <a:pPr lvl="0" latinLnBrk="1">
              <a:lnSpc>
                <a:spcPts val="2200"/>
              </a:lnSpc>
              <a:defRPr/>
            </a:pPr>
            <a:r>
              <a:rPr lang="en-US" altLang="ko-KR" sz="1300">
                <a:latin typeface="Yoon가변 윤명조 330_TT"/>
                <a:ea typeface="Yoon가변 윤명조 330_TT"/>
              </a:rPr>
              <a:t>2. </a:t>
            </a:r>
            <a:r>
              <a:rPr lang="ko-KR" altLang="en-US" sz="1300">
                <a:latin typeface="Yoon가변 윤명조 330_TT"/>
                <a:ea typeface="Yoon가변 윤명조 330_TT"/>
              </a:rPr>
              <a:t>근무장소 </a:t>
            </a:r>
            <a:r>
              <a:rPr lang="en-US" altLang="ko-KR" sz="1300">
                <a:latin typeface="Yoon가변 윤명조 330_TT"/>
                <a:ea typeface="Yoon가변 윤명조 330_TT"/>
              </a:rPr>
              <a:t>: </a:t>
            </a:r>
            <a:endParaRPr lang="en-US" altLang="ko-KR" sz="130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2200"/>
              </a:lnSpc>
              <a:defRPr/>
            </a:pPr>
            <a:r>
              <a:rPr lang="en-US" altLang="ko-KR" sz="1300">
                <a:latin typeface="Yoon가변 윤명조 330_TT"/>
                <a:ea typeface="Yoon가변 윤명조 330_TT"/>
              </a:rPr>
              <a:t>3. </a:t>
            </a:r>
            <a:r>
              <a:rPr lang="ko-KR" altLang="en-US" sz="1300">
                <a:latin typeface="Yoon가변 윤명조 330_TT"/>
                <a:ea typeface="Yoon가변 윤명조 330_TT"/>
              </a:rPr>
              <a:t>업무의 내용 </a:t>
            </a:r>
            <a:r>
              <a:rPr lang="en-US" altLang="ko-KR" sz="1300">
                <a:latin typeface="Yoon가변 윤명조 330_TT"/>
                <a:ea typeface="Yoon가변 윤명조 330_TT"/>
              </a:rPr>
              <a:t>: </a:t>
            </a:r>
            <a:endParaRPr lang="en-US" altLang="ko-KR" sz="130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2200"/>
              </a:lnSpc>
              <a:defRPr/>
            </a:pPr>
            <a:r>
              <a:rPr lang="en-US" altLang="ko-KR" sz="1300">
                <a:latin typeface="Yoon가변 윤명조 330_TT"/>
                <a:ea typeface="Yoon가변 윤명조 330_TT"/>
              </a:rPr>
              <a:t>4. </a:t>
            </a:r>
            <a:r>
              <a:rPr lang="ko-KR" altLang="en-US" sz="1300">
                <a:latin typeface="Yoon가변 윤명조 330_TT"/>
                <a:ea typeface="Yoon가변 윤명조 330_TT"/>
              </a:rPr>
              <a:t>근로일 및 근로일별 근로시간</a:t>
            </a:r>
            <a:endParaRPr lang="ko-KR" altLang="en-US" sz="130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200"/>
              </a:lnSpc>
              <a:defRPr/>
            </a:pPr>
            <a:endParaRPr lang="en-US" altLang="ko-KR" sz="130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200"/>
              </a:lnSpc>
              <a:defRPr/>
            </a:pPr>
            <a:endParaRPr lang="en-US" altLang="ko-KR" sz="130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200"/>
              </a:lnSpc>
              <a:defRPr/>
            </a:pPr>
            <a:endParaRPr lang="en-US" altLang="ko-KR" sz="130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200"/>
              </a:lnSpc>
              <a:defRPr/>
            </a:pPr>
            <a:endParaRPr lang="en-US" altLang="ko-KR" sz="130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200"/>
              </a:lnSpc>
              <a:defRPr/>
            </a:pPr>
            <a:endParaRPr lang="en-US" altLang="ko-KR" sz="130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200"/>
              </a:lnSpc>
              <a:defRPr/>
            </a:pPr>
            <a:endParaRPr lang="en-US" altLang="ko-KR" sz="130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200"/>
              </a:lnSpc>
              <a:defRPr/>
            </a:pPr>
            <a:endParaRPr lang="en-US" altLang="ko-KR" sz="130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200"/>
              </a:lnSpc>
              <a:defRPr/>
            </a:pPr>
            <a:endParaRPr lang="en-US" altLang="ko-KR" sz="130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200"/>
              </a:lnSpc>
              <a:defRPr/>
            </a:pPr>
            <a:endParaRPr lang="en-US" altLang="ko-KR" sz="130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500"/>
              </a:lnSpc>
              <a:defRPr/>
            </a:pPr>
            <a:r>
              <a:rPr lang="ko-KR" altLang="en-US" sz="1300">
                <a:latin typeface="Yoon가변 윤명조 330_TT"/>
                <a:ea typeface="Yoon가변 윤명조 330_TT"/>
              </a:rPr>
              <a:t>   ○ 주휴일 </a:t>
            </a:r>
            <a:r>
              <a:rPr lang="en-US" altLang="ko-KR" sz="1300">
                <a:latin typeface="Yoon가변 윤명조 330_TT"/>
                <a:ea typeface="Yoon가변 윤명조 330_TT"/>
              </a:rPr>
              <a:t>: </a:t>
            </a:r>
            <a:r>
              <a:rPr lang="ko-KR" altLang="en-US" sz="1300">
                <a:latin typeface="Yoon가변 윤명조 330_TT"/>
                <a:ea typeface="Yoon가변 윤명조 330_TT"/>
              </a:rPr>
              <a:t>매주 </a:t>
            </a:r>
            <a:r>
              <a:rPr lang="ko-KR" altLang="en-US" sz="1300" u="sng">
                <a:latin typeface="Yoon가변 윤명조 330_TT"/>
                <a:ea typeface="Yoon가변 윤명조 330_TT"/>
              </a:rPr>
              <a:t>     </a:t>
            </a:r>
            <a:r>
              <a:rPr lang="ko-KR" altLang="en-US" sz="1300">
                <a:latin typeface="Yoon가변 윤명조 330_TT"/>
                <a:ea typeface="Yoon가변 윤명조 330_TT"/>
              </a:rPr>
              <a:t>요일</a:t>
            </a:r>
            <a:endParaRPr lang="ko-KR" altLang="en-US" sz="1300">
              <a:latin typeface="Yoon가변 윤명조 330_TT"/>
              <a:ea typeface="Yoon가변 윤명조 330_TT"/>
            </a:endParaRPr>
          </a:p>
          <a:p>
            <a:pPr lvl="0" latinLnBrk="1">
              <a:lnSpc>
                <a:spcPts val="1500"/>
              </a:lnSpc>
              <a:defRPr/>
            </a:pPr>
            <a:r>
              <a:rPr lang="ko-KR" altLang="en-US" sz="1300">
                <a:latin typeface="Yoon가변 윤명조 330_TT"/>
                <a:ea typeface="Yoon가변 윤명조 330_TT"/>
              </a:rPr>
              <a:t>   ○ 공휴일</a:t>
            </a:r>
            <a:r>
              <a:rPr lang="en-US" altLang="ko-KR" sz="1300">
                <a:latin typeface="Yoon가변 윤명조 330_TT"/>
                <a:ea typeface="Yoon가변 윤명조 330_TT"/>
              </a:rPr>
              <a:t>(</a:t>
            </a:r>
            <a:r>
              <a:rPr lang="ko-KR" altLang="en-US" sz="1300">
                <a:latin typeface="Yoon가변 윤명조 330_TT"/>
                <a:ea typeface="Yoon가변 윤명조 330_TT"/>
              </a:rPr>
              <a:t>대체공휴일 포함</a:t>
            </a:r>
            <a:r>
              <a:rPr lang="en-US" altLang="ko-KR" sz="1300">
                <a:latin typeface="Yoon가변 윤명조 330_TT"/>
                <a:ea typeface="Yoon가변 윤명조 330_TT"/>
              </a:rPr>
              <a:t>)</a:t>
            </a:r>
            <a:r>
              <a:rPr lang="ko-KR" altLang="en-US" sz="1300">
                <a:latin typeface="Yoon가변 윤명조 330_TT"/>
                <a:ea typeface="Yoon가변 윤명조 330_TT"/>
              </a:rPr>
              <a:t>은 근로기준법이 정하는 바에 따르며</a:t>
            </a:r>
            <a:r>
              <a:rPr lang="en-US" altLang="ko-KR" sz="1300">
                <a:latin typeface="Yoon가변 윤명조 330_TT"/>
                <a:ea typeface="Yoon가변 윤명조 330_TT"/>
              </a:rPr>
              <a:t>, </a:t>
            </a:r>
            <a:r>
              <a:rPr lang="ko-KR" altLang="en-US" sz="1300">
                <a:latin typeface="Yoon가변 윤명조 330_TT"/>
                <a:ea typeface="Yoon가변 윤명조 330_TT"/>
              </a:rPr>
              <a:t>노동절은 유급휴일로 함</a:t>
            </a:r>
            <a:endParaRPr lang="ko-KR" altLang="en-US" sz="1300">
              <a:latin typeface="Yoon가변 윤명조 330_TT"/>
              <a:ea typeface="Yoon가변 윤명조 330_TT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671420"/>
              </p:ext>
            </p:extLst>
          </p:nvPr>
        </p:nvGraphicFramePr>
        <p:xfrm>
          <a:off x="998373" y="5008041"/>
          <a:ext cx="7086121" cy="1212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2303">
                  <a:extLst>
                    <a:ext uri="{9D8B030D-6E8A-4147-A177-3AD203B41FA5}">
                      <a16:colId xmlns:a16="http://schemas.microsoft.com/office/drawing/2014/main" val="1157923405"/>
                    </a:ext>
                  </a:extLst>
                </a:gridCol>
                <a:gridCol w="1012303">
                  <a:extLst>
                    <a:ext uri="{9D8B030D-6E8A-4147-A177-3AD203B41FA5}">
                      <a16:colId xmlns:a16="http://schemas.microsoft.com/office/drawing/2014/main" val="2945294919"/>
                    </a:ext>
                  </a:extLst>
                </a:gridCol>
                <a:gridCol w="1012303">
                  <a:extLst>
                    <a:ext uri="{9D8B030D-6E8A-4147-A177-3AD203B41FA5}">
                      <a16:colId xmlns:a16="http://schemas.microsoft.com/office/drawing/2014/main" val="976686343"/>
                    </a:ext>
                  </a:extLst>
                </a:gridCol>
                <a:gridCol w="1012303">
                  <a:extLst>
                    <a:ext uri="{9D8B030D-6E8A-4147-A177-3AD203B41FA5}">
                      <a16:colId xmlns:a16="http://schemas.microsoft.com/office/drawing/2014/main" val="1047589287"/>
                    </a:ext>
                  </a:extLst>
                </a:gridCol>
                <a:gridCol w="1012303">
                  <a:extLst>
                    <a:ext uri="{9D8B030D-6E8A-4147-A177-3AD203B41FA5}">
                      <a16:colId xmlns:a16="http://schemas.microsoft.com/office/drawing/2014/main" val="2509070141"/>
                    </a:ext>
                  </a:extLst>
                </a:gridCol>
                <a:gridCol w="1012303">
                  <a:extLst>
                    <a:ext uri="{9D8B030D-6E8A-4147-A177-3AD203B41FA5}">
                      <a16:colId xmlns:a16="http://schemas.microsoft.com/office/drawing/2014/main" val="1043520823"/>
                    </a:ext>
                  </a:extLst>
                </a:gridCol>
                <a:gridCol w="1012303">
                  <a:extLst>
                    <a:ext uri="{9D8B030D-6E8A-4147-A177-3AD203B41FA5}">
                      <a16:colId xmlns:a16="http://schemas.microsoft.com/office/drawing/2014/main" val="2218805315"/>
                    </a:ext>
                  </a:extLst>
                </a:gridCol>
              </a:tblGrid>
              <a:tr h="219191"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0" dirty="0">
                        <a:ln w="12700"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Yoon가변 윤고딕 320_TT" panose="02020603020101020101" pitchFamily="18" charset="-127"/>
                        <a:ea typeface="Yoon가변 윤고딕 320_TT" panose="02020603020101020101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(</a:t>
                      </a:r>
                      <a:r>
                        <a:rPr lang="en-US" altLang="ko-KR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)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요일</a:t>
                      </a:r>
                      <a:endParaRPr lang="ko-KR" altLang="en-US" sz="1100" b="0" dirty="0">
                        <a:ln w="12700"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Yoon가변 윤고딕 320_TT" panose="02020603020101020101" pitchFamily="18" charset="-127"/>
                        <a:ea typeface="Yoon가변 윤고딕 320_TT" panose="02020603020101020101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(</a:t>
                      </a:r>
                      <a:r>
                        <a:rPr lang="en-US" altLang="ko-KR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)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요일</a:t>
                      </a:r>
                      <a:endParaRPr lang="ko-KR" altLang="en-US" sz="1100" b="0" dirty="0" smtClean="0">
                        <a:ln w="12700"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Yoon가변 윤고딕 320_TT" panose="02020603020101020101" pitchFamily="18" charset="-127"/>
                        <a:ea typeface="Yoon가변 윤고딕 320_TT" panose="02020603020101020101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(</a:t>
                      </a:r>
                      <a:r>
                        <a:rPr lang="en-US" altLang="ko-KR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)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요일</a:t>
                      </a:r>
                      <a:endParaRPr lang="ko-KR" altLang="en-US" sz="1100" b="0" dirty="0" smtClean="0">
                        <a:ln w="12700"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Yoon가변 윤고딕 320_TT" panose="02020603020101020101" pitchFamily="18" charset="-127"/>
                        <a:ea typeface="Yoon가변 윤고딕 320_TT" panose="02020603020101020101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(</a:t>
                      </a:r>
                      <a:r>
                        <a:rPr lang="en-US" altLang="ko-KR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)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요일</a:t>
                      </a:r>
                      <a:endParaRPr lang="ko-KR" altLang="en-US" sz="1100" b="0" dirty="0" smtClean="0">
                        <a:ln w="12700"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Yoon가변 윤고딕 320_TT" panose="02020603020101020101" pitchFamily="18" charset="-127"/>
                        <a:ea typeface="Yoon가변 윤고딕 320_TT" panose="02020603020101020101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(</a:t>
                      </a:r>
                      <a:r>
                        <a:rPr lang="en-US" altLang="ko-KR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)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요일</a:t>
                      </a:r>
                      <a:endParaRPr lang="ko-KR" altLang="en-US" sz="1100" b="0" dirty="0" smtClean="0">
                        <a:ln w="12700"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Yoon가변 윤고딕 320_TT" panose="02020603020101020101" pitchFamily="18" charset="-127"/>
                        <a:ea typeface="Yoon가변 윤고딕 320_TT" panose="02020603020101020101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(</a:t>
                      </a:r>
                      <a:r>
                        <a:rPr lang="en-US" altLang="ko-KR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)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요일</a:t>
                      </a:r>
                      <a:endParaRPr lang="ko-KR" altLang="en-US" sz="1100" b="0" dirty="0" smtClean="0">
                        <a:ln w="12700"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Yoon가변 윤고딕 320_TT" panose="02020603020101020101" pitchFamily="18" charset="-127"/>
                        <a:ea typeface="Yoon가변 윤고딕 320_TT" panose="02020603020101020101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0747595"/>
                  </a:ext>
                </a:extLst>
              </a:tr>
              <a:tr h="21919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근로시간</a:t>
                      </a:r>
                      <a:endParaRPr lang="ko-KR" altLang="en-US" sz="1100" b="0" dirty="0">
                        <a:ln w="12700"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Yoon가변 윤고딕 320_TT" panose="02020603020101020101" pitchFamily="18" charset="-127"/>
                        <a:ea typeface="Yoon가변 윤고딕 320_TT" panose="02020603020101020101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시간</a:t>
                      </a:r>
                      <a:endParaRPr lang="ko-KR" altLang="en-US" sz="1100" b="0" dirty="0">
                        <a:ln w="12700"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Yoon가변 윤고딕 320_TT" panose="02020603020101020101" pitchFamily="18" charset="-127"/>
                        <a:ea typeface="Yoon가변 윤고딕 320_TT" panose="02020603020101020101" pitchFamily="18" charset="-127"/>
                      </a:endParaRP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시간</a:t>
                      </a:r>
                      <a:endParaRPr lang="ko-KR" altLang="en-US" sz="1100" b="0" dirty="0">
                        <a:ln w="12700"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Yoon가변 윤고딕 320_TT" panose="02020603020101020101" pitchFamily="18" charset="-127"/>
                        <a:ea typeface="Yoon가변 윤고딕 320_TT" panose="02020603020101020101" pitchFamily="18" charset="-127"/>
                      </a:endParaRP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시간</a:t>
                      </a:r>
                      <a:endParaRPr lang="ko-KR" altLang="en-US" sz="1100" b="0" dirty="0">
                        <a:ln w="12700"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Yoon가변 윤고딕 320_TT" panose="02020603020101020101" pitchFamily="18" charset="-127"/>
                        <a:ea typeface="Yoon가변 윤고딕 320_TT" panose="02020603020101020101" pitchFamily="18" charset="-127"/>
                      </a:endParaRP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시간</a:t>
                      </a:r>
                      <a:endParaRPr lang="ko-KR" altLang="en-US" sz="1100" b="0" dirty="0">
                        <a:ln w="12700"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Yoon가변 윤고딕 320_TT" panose="02020603020101020101" pitchFamily="18" charset="-127"/>
                        <a:ea typeface="Yoon가변 윤고딕 320_TT" panose="02020603020101020101" pitchFamily="18" charset="-127"/>
                      </a:endParaRP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시간</a:t>
                      </a:r>
                      <a:endParaRPr lang="ko-KR" altLang="en-US" sz="1100" b="0" dirty="0">
                        <a:ln w="12700"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Yoon가변 윤고딕 320_TT" panose="02020603020101020101" pitchFamily="18" charset="-127"/>
                        <a:ea typeface="Yoon가변 윤고딕 320_TT" panose="02020603020101020101" pitchFamily="18" charset="-127"/>
                      </a:endParaRP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시간</a:t>
                      </a:r>
                      <a:endParaRPr lang="ko-KR" altLang="en-US" sz="1100" b="0" dirty="0">
                        <a:ln w="12700"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Yoon가변 윤고딕 320_TT" panose="02020603020101020101" pitchFamily="18" charset="-127"/>
                        <a:ea typeface="Yoon가변 윤고딕 320_TT" panose="02020603020101020101" pitchFamily="18" charset="-127"/>
                      </a:endParaRP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3250170"/>
                  </a:ext>
                </a:extLst>
              </a:tr>
              <a:tr h="21919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업무 시작</a:t>
                      </a:r>
                      <a:endParaRPr lang="ko-KR" altLang="en-US" sz="1100" b="0" dirty="0">
                        <a:ln w="12700"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Yoon가변 윤고딕 320_TT" panose="02020603020101020101" pitchFamily="18" charset="-127"/>
                        <a:ea typeface="Yoon가변 윤고딕 320_TT" panose="02020603020101020101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  <a:endParaRPr lang="ko-KR" altLang="en-US" sz="1100" b="0" dirty="0">
                        <a:ln w="12700"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Yoon가변 윤고딕 320_TT" panose="02020603020101020101" pitchFamily="18" charset="-127"/>
                        <a:ea typeface="Yoon가변 윤고딕 320_TT" panose="02020603020101020101" pitchFamily="18" charset="-127"/>
                      </a:endParaRP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1683633"/>
                  </a:ext>
                </a:extLst>
              </a:tr>
              <a:tr h="21919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업무 종료</a:t>
                      </a:r>
                      <a:endParaRPr lang="ko-KR" altLang="en-US" sz="1100" b="0" dirty="0">
                        <a:ln w="12700"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Yoon가변 윤고딕 320_TT" panose="02020603020101020101" pitchFamily="18" charset="-127"/>
                        <a:ea typeface="Yoon가변 윤고딕 320_TT" panose="02020603020101020101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3254983"/>
                  </a:ext>
                </a:extLst>
              </a:tr>
              <a:tr h="2694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휴게 시간</a:t>
                      </a:r>
                      <a:endParaRPr lang="ko-KR" altLang="en-US" sz="1100" b="0" dirty="0">
                        <a:ln w="12700"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Yoon가변 윤고딕 320_TT" panose="02020603020101020101" pitchFamily="18" charset="-127"/>
                        <a:ea typeface="Yoon가변 윤고딕 320_TT" panose="02020603020101020101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~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~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~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~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~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~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시</a:t>
                      </a:r>
                      <a:r>
                        <a:rPr lang="ko-KR" altLang="en-US" sz="1100" b="0" baseline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     </a:t>
                      </a:r>
                      <a:r>
                        <a:rPr lang="ko-KR" altLang="en-US" sz="1100" b="0" dirty="0" smtClean="0">
                          <a:ln w="12700"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Yoon가변 윤고딕 320_TT" panose="02020603020101020101" pitchFamily="18" charset="-127"/>
                          <a:ea typeface="Yoon가변 윤고딕 320_TT" panose="02020603020101020101" pitchFamily="18" charset="-127"/>
                        </a:rPr>
                        <a:t>분</a:t>
                      </a:r>
                    </a:p>
                  </a:txBody>
                  <a:tcPr marL="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3265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517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F5726E80-C3FC-49C9-92C0-B31C03DD5983}"/>
              </a:ext>
            </a:extLst>
          </p:cNvPr>
          <p:cNvSpPr/>
          <p:nvPr/>
        </p:nvSpPr>
        <p:spPr>
          <a:xfrm>
            <a:off x="0" y="26895"/>
            <a:ext cx="9144000" cy="1608437"/>
          </a:xfrm>
          <a:prstGeom prst="rect">
            <a:avLst/>
          </a:prstGeom>
          <a:gradFill>
            <a:gsLst>
              <a:gs pos="42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제목 1">
            <a:extLst>
              <a:ext uri="{FF2B5EF4-FFF2-40B4-BE49-F238E27FC236}">
                <a16:creationId xmlns:a16="http://schemas.microsoft.com/office/drawing/2014/main" id="{29F36D52-B6D8-4118-B6D6-B077A1978D47}"/>
              </a:ext>
            </a:extLst>
          </p:cNvPr>
          <p:cNvSpPr txBox="1">
            <a:spLocks/>
          </p:cNvSpPr>
          <p:nvPr/>
        </p:nvSpPr>
        <p:spPr>
          <a:xfrm>
            <a:off x="628650" y="159539"/>
            <a:ext cx="7886700" cy="12124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4700" dirty="0" smtClean="0">
                <a:gradFill>
                  <a:gsLst>
                    <a:gs pos="42000">
                      <a:srgbClr val="0068BF"/>
                    </a:gs>
                    <a:gs pos="100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노동분야 민원업무는</a:t>
            </a:r>
            <a:endParaRPr lang="en-US" altLang="ko-KR" sz="4700" dirty="0" smtClean="0">
              <a:gradFill>
                <a:gsLst>
                  <a:gs pos="42000">
                    <a:srgbClr val="0068BF"/>
                  </a:gs>
                  <a:gs pos="100000">
                    <a:srgbClr val="009E47"/>
                  </a:gs>
                </a:gsLst>
                <a:lin ang="0" scaled="0"/>
              </a:gra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ko-KR" altLang="en-US" sz="4700" dirty="0" smtClean="0">
                <a:gradFill>
                  <a:gsLst>
                    <a:gs pos="42000">
                      <a:srgbClr val="0068BF"/>
                    </a:gs>
                    <a:gs pos="100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노동포털</a:t>
            </a:r>
            <a:r>
              <a:rPr lang="en-US" altLang="ko-KR" sz="4000" dirty="0" smtClean="0">
                <a:gradFill>
                  <a:gsLst>
                    <a:gs pos="42000">
                      <a:srgbClr val="0068BF"/>
                    </a:gs>
                    <a:gs pos="100000">
                      <a:srgbClr val="009E47"/>
                    </a:gs>
                  </a:gsLst>
                  <a:lin ang="0" scaled="0"/>
                </a:gradFill>
                <a:latin typeface="+mj-ea"/>
              </a:rPr>
              <a:t>(labor.moel.go.kr)</a:t>
            </a:r>
            <a:r>
              <a:rPr lang="ko-KR" altLang="en-US" sz="4700" dirty="0" smtClean="0">
                <a:gradFill>
                  <a:gsLst>
                    <a:gs pos="42000">
                      <a:srgbClr val="0068BF"/>
                    </a:gs>
                    <a:gs pos="100000">
                      <a:srgbClr val="009E47"/>
                    </a:gs>
                  </a:gsLst>
                  <a:lin ang="0" scaled="0"/>
                </a:gra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로 처리하세요 </a:t>
            </a:r>
            <a:endParaRPr lang="ko-KR" altLang="en-US" sz="4700" dirty="0">
              <a:gradFill>
                <a:gsLst>
                  <a:gs pos="42000">
                    <a:srgbClr val="0068BF"/>
                  </a:gs>
                  <a:gs pos="100000">
                    <a:srgbClr val="009E47"/>
                  </a:gs>
                </a:gsLst>
                <a:lin ang="0" scaled="0"/>
              </a:gra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7" name="직각 삼각형 6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69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직사각형 8"/>
          <p:cNvSpPr/>
          <p:nvPr/>
        </p:nvSpPr>
        <p:spPr>
          <a:xfrm>
            <a:off x="3373395" y="1544591"/>
            <a:ext cx="5320157" cy="11986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spcBef>
                <a:spcPts val="200"/>
              </a:spcBef>
              <a:spcAft>
                <a:spcPts val="200"/>
              </a:spcAft>
              <a:defRPr/>
            </a:pPr>
            <a:r>
              <a:rPr lang="ko-KR" altLang="en-US" sz="2400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「노동포털」</a:t>
            </a: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은 언제</a:t>
            </a:r>
            <a:r>
              <a:rPr lang="en-US" altLang="ko-KR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어디서나 온라인</a:t>
            </a:r>
            <a:r>
              <a:rPr lang="en-US" altLang="ko-KR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·</a:t>
            </a: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모바일로</a:t>
            </a:r>
            <a:endParaRPr lang="ko-KR" altLang="en-US" sz="2000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lvl="0" algn="ctr">
              <a:spcBef>
                <a:spcPts val="200"/>
              </a:spcBef>
              <a:spcAft>
                <a:spcPts val="200"/>
              </a:spcAft>
              <a:defRPr/>
            </a:pP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노동분야 민원을 신속</a:t>
            </a:r>
            <a:r>
              <a:rPr lang="en-US" altLang="ko-KR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·</a:t>
            </a: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편리하게 제공하는</a:t>
            </a:r>
            <a:endParaRPr lang="ko-KR" altLang="en-US" sz="2000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lvl="0" algn="ctr">
              <a:spcBef>
                <a:spcPts val="200"/>
              </a:spcBef>
              <a:spcAft>
                <a:spcPts val="200"/>
              </a:spcAft>
              <a:defRPr/>
            </a:pPr>
            <a:r>
              <a:rPr lang="ko-KR" altLang="en-US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대국민 행정서비스 포털입니다</a:t>
            </a:r>
            <a:r>
              <a:rPr lang="en-US" altLang="ko-KR" sz="20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</a:t>
            </a:r>
            <a:endParaRPr lang="ko-KR" altLang="en-US" sz="2000" spc="-1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pSp>
        <p:nvGrpSpPr>
          <p:cNvPr id="11" name="그룹 10"/>
          <p:cNvGrpSpPr/>
          <p:nvPr/>
        </p:nvGrpSpPr>
        <p:grpSpPr>
          <a:xfrm rot="0">
            <a:off x="3608173" y="2953267"/>
            <a:ext cx="5211978" cy="1544595"/>
            <a:chOff x="3608173" y="3101546"/>
            <a:chExt cx="5211978" cy="1544595"/>
          </a:xfrm>
        </p:grpSpPr>
        <p:sp>
          <p:nvSpPr>
            <p:cNvPr id="12" name="직사각형 11"/>
            <p:cNvSpPr/>
            <p:nvPr/>
          </p:nvSpPr>
          <p:spPr>
            <a:xfrm>
              <a:off x="3608173" y="3546385"/>
              <a:ext cx="5211978" cy="1099756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285750" lvl="0" indent="-285750">
                <a:spcAft>
                  <a:spcPts val="600"/>
                </a:spcAft>
                <a:buFont typeface="Arial"/>
                <a:buChar char="•"/>
                <a:defRPr/>
              </a:pPr>
              <a:r>
                <a:rPr lang="ko-KR" altLang="en-US" sz="1600" spc="-1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온라인</a:t>
              </a:r>
              <a:r>
                <a:rPr lang="en-US" altLang="ko-KR" sz="1600" spc="-1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·</a:t>
              </a:r>
              <a:r>
                <a:rPr lang="ko-KR" altLang="en-US" sz="1600" spc="-1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모바일을 통한 인허가 신청 및 결과 확인</a:t>
              </a:r>
              <a:endPara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  <a:p>
              <a:pPr marL="285750" lvl="0" indent="-285750">
                <a:spcAft>
                  <a:spcPts val="600"/>
                </a:spcAft>
                <a:buFont typeface="Arial"/>
                <a:buChar char="•"/>
                <a:defRPr/>
              </a:pPr>
              <a:r>
                <a:rPr lang="ko-KR" altLang="en-US" sz="1600" spc="-1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노동 관련 기업보고서 온라인 제출 서비스</a:t>
              </a:r>
              <a:endPara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  <a:p>
              <a:pPr marL="285750" lvl="0" indent="-285750">
                <a:spcAft>
                  <a:spcPts val="600"/>
                </a:spcAft>
                <a:buFont typeface="Arial"/>
                <a:buChar char="•"/>
                <a:defRPr/>
              </a:pPr>
              <a:r>
                <a:rPr lang="ko-KR" altLang="en-US" sz="1600" spc="-25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사업장 감독 후 시정지시 내역 확인 및 시정결과 제출 기능 제공</a:t>
              </a:r>
              <a:endParaRPr lang="ko-KR" altLang="en-US" sz="1600" spc="-25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3608173" y="3101546"/>
              <a:ext cx="5211978" cy="45719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r>
                <a:rPr lang="ko-KR" altLang="en-US" sz="2000">
                  <a:solidFill>
                    <a:schemeClr val="bg1"/>
                  </a:solidFill>
                  <a:latin typeface="+mj-ea"/>
                  <a:ea typeface="+mj-ea"/>
                </a:rPr>
                <a:t>민원 신청과 결과 확인은 온라인으로</a:t>
              </a:r>
              <a:r>
                <a:rPr lang="en-US" altLang="ko-KR" sz="2000">
                  <a:solidFill>
                    <a:schemeClr val="bg1"/>
                  </a:solidFill>
                  <a:latin typeface="+mj-ea"/>
                  <a:ea typeface="+mj-ea"/>
                </a:rPr>
                <a:t>!</a:t>
              </a:r>
              <a:endParaRPr lang="ko-KR" altLang="en-US" sz="20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9" name="그룹 18"/>
          <p:cNvGrpSpPr/>
          <p:nvPr/>
        </p:nvGrpSpPr>
        <p:grpSpPr>
          <a:xfrm rot="0">
            <a:off x="3612289" y="4646136"/>
            <a:ext cx="5211978" cy="1758545"/>
            <a:chOff x="3608173" y="3101546"/>
            <a:chExt cx="5211978" cy="1758545"/>
          </a:xfrm>
        </p:grpSpPr>
        <p:sp>
          <p:nvSpPr>
            <p:cNvPr id="20" name="직사각형 19"/>
            <p:cNvSpPr/>
            <p:nvPr/>
          </p:nvSpPr>
          <p:spPr>
            <a:xfrm>
              <a:off x="3608173" y="3546384"/>
              <a:ext cx="5211978" cy="1313707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285750" lvl="0" indent="-285750">
                <a:spcAft>
                  <a:spcPts val="600"/>
                </a:spcAft>
                <a:buFont typeface="Arial"/>
                <a:buChar char="•"/>
                <a:defRPr/>
              </a:pPr>
              <a:r>
                <a:rPr lang="ko-KR" altLang="en-US" sz="1600" spc="-1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근로자와 사업주 모두가 알아야 할 노동법 교육자료 제공</a:t>
              </a:r>
              <a:endPara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  <a:p>
              <a:pPr marL="285750" lvl="0" indent="-285750">
                <a:spcAft>
                  <a:spcPts val="600"/>
                </a:spcAft>
                <a:buFont typeface="Arial"/>
                <a:buChar char="•"/>
                <a:defRPr/>
              </a:pPr>
              <a:r>
                <a:rPr lang="ko-KR" altLang="en-US" sz="1600" spc="-1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사업장에서 노동법 준수 여부를 스스로 진단해 볼 수 있는 「노무관리 가이드북」 등 제공</a:t>
              </a:r>
              <a:endPara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  <a:p>
              <a:pPr marL="285750" lvl="0" indent="-285750">
                <a:spcAft>
                  <a:spcPts val="600"/>
                </a:spcAft>
                <a:buFont typeface="Arial"/>
                <a:buChar char="•"/>
                <a:defRPr/>
              </a:pPr>
              <a:r>
                <a:rPr lang="ko-KR" altLang="en-US" sz="1600" spc="-1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필요한</a:t>
              </a:r>
              <a:r>
                <a:rPr lang="en-US" altLang="ko-KR" sz="1600" spc="-1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ko-KR" altLang="en-US" sz="1600" spc="-1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서류 및 서식 등을 분야별로 확인</a:t>
              </a:r>
              <a:endParaRPr lang="ko-KR" altLang="en-US" sz="1600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3608173" y="3101546"/>
              <a:ext cx="5211978" cy="45719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r>
                <a:rPr lang="ko-KR" altLang="en-US" sz="2000">
                  <a:solidFill>
                    <a:schemeClr val="bg1"/>
                  </a:solidFill>
                  <a:latin typeface="+mj-ea"/>
                  <a:ea typeface="+mj-ea"/>
                </a:rPr>
                <a:t>노동법 관련 정보 제공</a:t>
              </a:r>
              <a:endParaRPr lang="ko-KR" altLang="en-US" sz="20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29" y="1372010"/>
            <a:ext cx="2864058" cy="543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57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29EBD3B-5360-4487-B0B8-29D4E514A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/>
              <a:t>근로계약에 대한 서류 보존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825" y="3591336"/>
            <a:ext cx="1469543" cy="693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2000" spc="-100">
                <a:solidFill>
                  <a:srgbClr val="be1e2d"/>
                </a:solidFill>
                <a:latin typeface="+mj-ea"/>
                <a:ea typeface="+mj-ea"/>
                <a:cs typeface="+mn-cs"/>
              </a:rPr>
              <a:t>보존해야 </a:t>
            </a:r>
            <a:br>
              <a:rPr lang="en-US" altLang="ko-KR" sz="2000" spc="-100">
                <a:solidFill>
                  <a:srgbClr val="be1e2d"/>
                </a:solidFill>
                <a:latin typeface="+mj-ea"/>
                <a:ea typeface="+mj-ea"/>
                <a:cs typeface="+mn-cs"/>
              </a:rPr>
            </a:br>
            <a:r>
              <a:rPr lang="ko-KR" altLang="en-US" sz="2000" spc="-100">
                <a:solidFill>
                  <a:srgbClr val="be1e2d"/>
                </a:solidFill>
                <a:latin typeface="+mj-ea"/>
                <a:ea typeface="+mj-ea"/>
                <a:cs typeface="+mn-cs"/>
              </a:rPr>
              <a:t>할 </a:t>
            </a:r>
            <a:r>
              <a:rPr lang="ko-KR" altLang="en-US" sz="2000">
                <a:solidFill>
                  <a:srgbClr val="be1e2d"/>
                </a:solidFill>
                <a:latin typeface="+mj-ea"/>
                <a:ea typeface="+mj-ea"/>
                <a:cs typeface="+mn-cs"/>
              </a:rPr>
              <a:t>주요서류</a:t>
            </a:r>
            <a:endParaRPr lang="ko-KR" altLang="en-US" sz="2000">
              <a:solidFill>
                <a:srgbClr val="be1e2d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4EE2AD-10F4-43D8-BF92-15C1CD3BEA0A}"/>
              </a:ext>
            </a:extLst>
          </p:cNvPr>
          <p:cNvSpPr txBox="1"/>
          <p:nvPr/>
        </p:nvSpPr>
        <p:spPr>
          <a:xfrm>
            <a:off x="2514601" y="2638493"/>
            <a:ext cx="6480128" cy="3965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16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ko-KR" altLang="en-US" dirty="0">
                <a:latin typeface="+mj-ea"/>
                <a:ea typeface="+mj-ea"/>
              </a:rPr>
              <a:t>근로자 명부</a:t>
            </a:r>
            <a:endParaRPr lang="en-US" altLang="ko-KR" dirty="0">
              <a:latin typeface="+mj-ea"/>
              <a:ea typeface="+mj-ea"/>
            </a:endParaRPr>
          </a:p>
          <a:p>
            <a:pPr marL="285750" indent="-285750">
              <a:lnSpc>
                <a:spcPts val="216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ko-KR" altLang="en-US" dirty="0">
                <a:latin typeface="+mj-ea"/>
                <a:ea typeface="+mj-ea"/>
              </a:rPr>
              <a:t>근로계약서</a:t>
            </a:r>
            <a:endParaRPr lang="en-US" altLang="ko-KR" dirty="0">
              <a:latin typeface="+mj-ea"/>
              <a:ea typeface="+mj-ea"/>
            </a:endParaRPr>
          </a:p>
          <a:p>
            <a:pPr marL="285750" indent="-285750">
              <a:lnSpc>
                <a:spcPts val="216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ko-KR" altLang="en-US" dirty="0" err="1" smtClean="0">
                <a:latin typeface="+mj-ea"/>
                <a:ea typeface="+mj-ea"/>
              </a:rPr>
              <a:t>임금대장</a:t>
            </a:r>
            <a:endParaRPr lang="en-US" altLang="ko-KR" dirty="0" smtClean="0">
              <a:latin typeface="+mj-ea"/>
              <a:ea typeface="+mj-ea"/>
            </a:endParaRPr>
          </a:p>
          <a:p>
            <a:pPr marL="285750" indent="-285750">
              <a:lnSpc>
                <a:spcPts val="216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ko-KR" altLang="en-US" dirty="0" smtClean="0">
                <a:latin typeface="+mj-ea"/>
                <a:ea typeface="+mj-ea"/>
              </a:rPr>
              <a:t>임금의 결정</a:t>
            </a:r>
            <a:r>
              <a:rPr lang="en-US" altLang="ko-KR" dirty="0" smtClean="0">
                <a:latin typeface="+mj-ea"/>
                <a:ea typeface="+mj-ea"/>
              </a:rPr>
              <a:t>·</a:t>
            </a:r>
            <a:r>
              <a:rPr lang="ko-KR" altLang="en-US" dirty="0" err="1" smtClean="0">
                <a:latin typeface="+mj-ea"/>
                <a:ea typeface="+mj-ea"/>
              </a:rPr>
              <a:t>지급방법과</a:t>
            </a:r>
            <a:r>
              <a:rPr lang="ko-KR" altLang="en-US" dirty="0" smtClean="0">
                <a:latin typeface="+mj-ea"/>
                <a:ea typeface="+mj-ea"/>
              </a:rPr>
              <a:t> </a:t>
            </a:r>
            <a:r>
              <a:rPr lang="ko-KR" altLang="en-US" dirty="0" err="1" smtClean="0">
                <a:latin typeface="+mj-ea"/>
                <a:ea typeface="+mj-ea"/>
              </a:rPr>
              <a:t>임금계산의</a:t>
            </a:r>
            <a:r>
              <a:rPr lang="ko-KR" altLang="en-US" dirty="0" smtClean="0">
                <a:latin typeface="+mj-ea"/>
                <a:ea typeface="+mj-ea"/>
              </a:rPr>
              <a:t> 기초에 관한 서류</a:t>
            </a:r>
            <a:endParaRPr lang="en-US" altLang="ko-KR" dirty="0" smtClean="0">
              <a:latin typeface="+mj-ea"/>
              <a:ea typeface="+mj-ea"/>
            </a:endParaRPr>
          </a:p>
          <a:p>
            <a:pPr marL="285750" indent="-285750">
              <a:lnSpc>
                <a:spcPts val="216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ko-KR" altLang="en-US" dirty="0" smtClean="0">
                <a:latin typeface="+mj-ea"/>
                <a:ea typeface="+mj-ea"/>
              </a:rPr>
              <a:t>고용</a:t>
            </a:r>
            <a:r>
              <a:rPr lang="en-US" altLang="ko-KR" dirty="0" smtClean="0">
                <a:latin typeface="+mj-ea"/>
                <a:ea typeface="+mj-ea"/>
              </a:rPr>
              <a:t>·</a:t>
            </a:r>
            <a:r>
              <a:rPr lang="ko-KR" altLang="en-US" dirty="0" smtClean="0">
                <a:latin typeface="+mj-ea"/>
                <a:ea typeface="+mj-ea"/>
              </a:rPr>
              <a:t>해고</a:t>
            </a:r>
            <a:r>
              <a:rPr lang="en-US" altLang="ko-KR" dirty="0" smtClean="0">
                <a:latin typeface="+mj-ea"/>
                <a:ea typeface="+mj-ea"/>
              </a:rPr>
              <a:t>·</a:t>
            </a:r>
            <a:r>
              <a:rPr lang="ko-KR" altLang="en-US" dirty="0" smtClean="0">
                <a:latin typeface="+mj-ea"/>
                <a:ea typeface="+mj-ea"/>
              </a:rPr>
              <a:t>퇴직에 관한 서류</a:t>
            </a:r>
            <a:endParaRPr lang="en-US" altLang="ko-KR" dirty="0" smtClean="0">
              <a:latin typeface="+mj-ea"/>
              <a:ea typeface="+mj-ea"/>
            </a:endParaRPr>
          </a:p>
          <a:p>
            <a:pPr marL="285750" indent="-285750">
              <a:lnSpc>
                <a:spcPts val="216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ko-KR" altLang="en-US" dirty="0" smtClean="0">
                <a:latin typeface="+mj-ea"/>
                <a:ea typeface="+mj-ea"/>
              </a:rPr>
              <a:t>승급</a:t>
            </a:r>
            <a:r>
              <a:rPr lang="en-US" altLang="ko-KR" dirty="0">
                <a:latin typeface="+mj-ea"/>
                <a:ea typeface="+mj-ea"/>
              </a:rPr>
              <a:t>·</a:t>
            </a:r>
            <a:r>
              <a:rPr lang="ko-KR" altLang="en-US" dirty="0" err="1">
                <a:latin typeface="+mj-ea"/>
                <a:ea typeface="+mj-ea"/>
              </a:rPr>
              <a:t>감급에</a:t>
            </a:r>
            <a:r>
              <a:rPr lang="ko-KR" altLang="en-US" dirty="0">
                <a:latin typeface="+mj-ea"/>
                <a:ea typeface="+mj-ea"/>
              </a:rPr>
              <a:t> 관한 서류</a:t>
            </a:r>
            <a:endParaRPr lang="en-US" altLang="ko-KR" dirty="0">
              <a:latin typeface="+mj-ea"/>
              <a:ea typeface="+mj-ea"/>
            </a:endParaRPr>
          </a:p>
          <a:p>
            <a:pPr marL="285750" indent="-285750">
              <a:lnSpc>
                <a:spcPts val="216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ko-KR" altLang="en-US" dirty="0">
                <a:latin typeface="+mj-ea"/>
                <a:ea typeface="+mj-ea"/>
              </a:rPr>
              <a:t>휴가에 관한 서류</a:t>
            </a:r>
            <a:endParaRPr lang="en-US" altLang="ko-KR" dirty="0">
              <a:latin typeface="+mj-ea"/>
              <a:ea typeface="+mj-ea"/>
            </a:endParaRPr>
          </a:p>
          <a:p>
            <a:pPr marL="285750" indent="-285750">
              <a:lnSpc>
                <a:spcPts val="216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ko-KR" altLang="en-US" dirty="0" smtClean="0">
                <a:latin typeface="+mj-ea"/>
                <a:ea typeface="+mj-ea"/>
              </a:rPr>
              <a:t>연소자 증명서</a:t>
            </a:r>
            <a:r>
              <a:rPr lang="en-US" altLang="ko-KR" sz="1600" dirty="0" smtClean="0">
                <a:latin typeface="+mj-ea"/>
                <a:ea typeface="+mj-ea"/>
              </a:rPr>
              <a:t>(</a:t>
            </a:r>
            <a:r>
              <a:rPr lang="ko-KR" altLang="en-US" sz="1600" dirty="0">
                <a:latin typeface="+mj-ea"/>
                <a:ea typeface="+mj-ea"/>
              </a:rPr>
              <a:t>법 제</a:t>
            </a:r>
            <a:r>
              <a:rPr lang="en-US" altLang="ko-KR" sz="1600" dirty="0">
                <a:latin typeface="+mj-ea"/>
                <a:ea typeface="+mj-ea"/>
              </a:rPr>
              <a:t>66</a:t>
            </a:r>
            <a:r>
              <a:rPr lang="ko-KR" altLang="en-US" sz="1600" dirty="0">
                <a:latin typeface="+mj-ea"/>
                <a:ea typeface="+mj-ea"/>
              </a:rPr>
              <a:t>조</a:t>
            </a:r>
            <a:r>
              <a:rPr lang="en-US" altLang="ko-KR" sz="1600" dirty="0">
                <a:latin typeface="+mj-ea"/>
                <a:ea typeface="+mj-ea"/>
              </a:rPr>
              <a:t>) </a:t>
            </a:r>
            <a:r>
              <a:rPr lang="ko-KR" altLang="en-US" dirty="0">
                <a:latin typeface="+mj-ea"/>
                <a:ea typeface="+mj-ea"/>
              </a:rPr>
              <a:t>등</a:t>
            </a:r>
            <a:endParaRPr lang="en-US" altLang="ko-KR" dirty="0">
              <a:latin typeface="+mj-ea"/>
              <a:ea typeface="+mj-ea"/>
            </a:endParaRPr>
          </a:p>
        </p:txBody>
      </p:sp>
      <p:sp>
        <p:nvSpPr>
          <p:cNvPr id="9" name="직사각형 17">
            <a:extLst>
              <a:ext uri="{FF2B5EF4-FFF2-40B4-BE49-F238E27FC236}">
                <a16:creationId xmlns:a16="http://schemas.microsoft.com/office/drawing/2014/main" id="{1C26385D-3126-41A8-9959-A0546587079D}"/>
              </a:ext>
            </a:extLst>
          </p:cNvPr>
          <p:cNvSpPr/>
          <p:nvPr/>
        </p:nvSpPr>
        <p:spPr>
          <a:xfrm rot="10800000" flipH="1">
            <a:off x="1395285" y="1224022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17">
            <a:extLst>
              <a:ext uri="{FF2B5EF4-FFF2-40B4-BE49-F238E27FC236}">
                <a16:creationId xmlns:a16="http://schemas.microsoft.com/office/drawing/2014/main" id="{50CB1BAB-B513-4872-83CA-3A1B56B21142}"/>
              </a:ext>
            </a:extLst>
          </p:cNvPr>
          <p:cNvSpPr/>
          <p:nvPr/>
        </p:nvSpPr>
        <p:spPr>
          <a:xfrm rot="10800000" flipH="1">
            <a:off x="1117352" y="1224022"/>
            <a:ext cx="2085531" cy="337473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518E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40BCB696-B97C-4D84-B25E-5DFB5AF11964}"/>
              </a:ext>
            </a:extLst>
          </p:cNvPr>
          <p:cNvSpPr/>
          <p:nvPr/>
        </p:nvSpPr>
        <p:spPr>
          <a:xfrm>
            <a:off x="995669" y="1510241"/>
            <a:ext cx="7749358" cy="76990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1683804" y="1583676"/>
            <a:ext cx="70649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사용자는 근로자 명부와 대통령령으로 정하는 </a:t>
            </a:r>
            <a:br>
              <a:rPr lang="en-US" altLang="ko-KR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</a:br>
            <a:r>
              <a:rPr lang="ko-KR" altLang="en-US" spc="-1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rPr>
              <a:t>근로계약에 관한 중요한 서류를 </a:t>
            </a:r>
            <a:r>
              <a:rPr lang="en-US" altLang="ko-KR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3</a:t>
            </a:r>
            <a:r>
              <a:rPr lang="ko-KR" altLang="en-US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년간 보존 </a:t>
            </a:r>
            <a:r>
              <a:rPr lang="ko-KR" altLang="en-US" spc="-100">
                <a:latin typeface="+mj-ea"/>
                <a:ea typeface="+mj-ea"/>
                <a:cs typeface="+mn-cs"/>
              </a:rPr>
              <a:t>해야함</a:t>
            </a:r>
            <a:endParaRPr lang="ko-KR" altLang="en-US" spc="-100">
              <a:latin typeface="+mj-ea"/>
              <a:ea typeface="+mj-ea"/>
              <a:cs typeface="+mn-cs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C72BB3C-281E-4887-8119-3DF7AB262139}"/>
              </a:ext>
            </a:extLst>
          </p:cNvPr>
          <p:cNvSpPr/>
          <p:nvPr/>
        </p:nvSpPr>
        <p:spPr>
          <a:xfrm>
            <a:off x="1504268" y="1190805"/>
            <a:ext cx="17315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600">
                <a:solidFill>
                  <a:schemeClr val="bg1"/>
                </a:solidFill>
              </a:rPr>
              <a:t>근로기준법 제</a:t>
            </a:r>
            <a:r>
              <a:rPr lang="en-US" altLang="ko-KR" sz="1600">
                <a:solidFill>
                  <a:schemeClr val="bg1"/>
                </a:solidFill>
              </a:rPr>
              <a:t>42</a:t>
            </a:r>
            <a:r>
              <a:rPr lang="ko-KR" altLang="en-US" sz="1600">
                <a:solidFill>
                  <a:schemeClr val="bg1"/>
                </a:solidFill>
              </a:rPr>
              <a:t>조</a:t>
            </a: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3399D83C-756A-4FD4-917F-0E5A02E26A97}"/>
              </a:ext>
            </a:extLst>
          </p:cNvPr>
          <p:cNvSpPr/>
          <p:nvPr/>
        </p:nvSpPr>
        <p:spPr>
          <a:xfrm>
            <a:off x="484623" y="1209228"/>
            <a:ext cx="1088760" cy="10887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90541CDC-0E8C-4B53-8C16-AEE72A37193A}"/>
              </a:ext>
            </a:extLst>
          </p:cNvPr>
          <p:cNvSpPr/>
          <p:nvPr/>
        </p:nvSpPr>
        <p:spPr>
          <a:xfrm>
            <a:off x="575716" y="1300321"/>
            <a:ext cx="906575" cy="9065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A096B832-CC67-427F-B636-E8E692451F6B}"/>
              </a:ext>
            </a:extLst>
          </p:cNvPr>
          <p:cNvSpPr/>
          <p:nvPr/>
        </p:nvSpPr>
        <p:spPr>
          <a:xfrm>
            <a:off x="803933" y="1519467"/>
            <a:ext cx="663343" cy="665266"/>
          </a:xfrm>
          <a:custGeom>
            <a:avLst/>
            <a:gdLst>
              <a:gd name="connsiteX0" fmla="*/ 306705 w 686203"/>
              <a:gd name="connsiteY0" fmla="*/ 0 h 676696"/>
              <a:gd name="connsiteX1" fmla="*/ 683107 w 686203"/>
              <a:gd name="connsiteY1" fmla="*/ 201525 h 676696"/>
              <a:gd name="connsiteX2" fmla="*/ 686203 w 686203"/>
              <a:gd name="connsiteY2" fmla="*/ 232237 h 676696"/>
              <a:gd name="connsiteX3" fmla="*/ 324268 w 686203"/>
              <a:gd name="connsiteY3" fmla="*/ 676316 h 676696"/>
              <a:gd name="connsiteX4" fmla="*/ 320504 w 686203"/>
              <a:gd name="connsiteY4" fmla="*/ 676696 h 676696"/>
              <a:gd name="connsiteX5" fmla="*/ 0 w 686203"/>
              <a:gd name="connsiteY5" fmla="*/ 455295 h 676696"/>
              <a:gd name="connsiteX6" fmla="*/ 306705 w 686203"/>
              <a:gd name="connsiteY6" fmla="*/ 0 h 676696"/>
              <a:gd name="connsiteX0" fmla="*/ 321945 w 686203"/>
              <a:gd name="connsiteY0" fmla="*/ 0 h 665266"/>
              <a:gd name="connsiteX1" fmla="*/ 683107 w 686203"/>
              <a:gd name="connsiteY1" fmla="*/ 190095 h 665266"/>
              <a:gd name="connsiteX2" fmla="*/ 686203 w 686203"/>
              <a:gd name="connsiteY2" fmla="*/ 220807 h 665266"/>
              <a:gd name="connsiteX3" fmla="*/ 324268 w 686203"/>
              <a:gd name="connsiteY3" fmla="*/ 664886 h 665266"/>
              <a:gd name="connsiteX4" fmla="*/ 320504 w 686203"/>
              <a:gd name="connsiteY4" fmla="*/ 665266 h 665266"/>
              <a:gd name="connsiteX5" fmla="*/ 0 w 686203"/>
              <a:gd name="connsiteY5" fmla="*/ 443865 h 665266"/>
              <a:gd name="connsiteX6" fmla="*/ 321945 w 686203"/>
              <a:gd name="connsiteY6" fmla="*/ 0 h 665266"/>
              <a:gd name="connsiteX0" fmla="*/ 299085 w 663343"/>
              <a:gd name="connsiteY0" fmla="*/ 0 h 665266"/>
              <a:gd name="connsiteX1" fmla="*/ 660247 w 663343"/>
              <a:gd name="connsiteY1" fmla="*/ 190095 h 665266"/>
              <a:gd name="connsiteX2" fmla="*/ 663343 w 663343"/>
              <a:gd name="connsiteY2" fmla="*/ 220807 h 665266"/>
              <a:gd name="connsiteX3" fmla="*/ 301408 w 663343"/>
              <a:gd name="connsiteY3" fmla="*/ 664886 h 665266"/>
              <a:gd name="connsiteX4" fmla="*/ 297644 w 663343"/>
              <a:gd name="connsiteY4" fmla="*/ 665266 h 665266"/>
              <a:gd name="connsiteX5" fmla="*/ 0 w 663343"/>
              <a:gd name="connsiteY5" fmla="*/ 457200 h 665266"/>
              <a:gd name="connsiteX6" fmla="*/ 299085 w 663343"/>
              <a:gd name="connsiteY6" fmla="*/ 0 h 665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3343" h="665266">
                <a:moveTo>
                  <a:pt x="299085" y="0"/>
                </a:moveTo>
                <a:lnTo>
                  <a:pt x="660247" y="190095"/>
                </a:lnTo>
                <a:lnTo>
                  <a:pt x="663343" y="220807"/>
                </a:lnTo>
                <a:cubicBezTo>
                  <a:pt x="663343" y="439858"/>
                  <a:pt x="507964" y="622619"/>
                  <a:pt x="301408" y="664886"/>
                </a:cubicBezTo>
                <a:lnTo>
                  <a:pt x="297644" y="665266"/>
                </a:lnTo>
                <a:lnTo>
                  <a:pt x="0" y="457200"/>
                </a:lnTo>
                <a:lnTo>
                  <a:pt x="299085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91F3817E-97D9-498F-8E8F-D49345307D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318" y="1520425"/>
            <a:ext cx="568329" cy="463151"/>
          </a:xfrm>
          <a:prstGeom prst="rect">
            <a:avLst/>
          </a:prstGeom>
        </p:spPr>
      </p:pic>
      <p:grpSp>
        <p:nvGrpSpPr>
          <p:cNvPr id="24" name="그룹 23"/>
          <p:cNvGrpSpPr/>
          <p:nvPr/>
        </p:nvGrpSpPr>
        <p:grpSpPr>
          <a:xfrm rot="21407588">
            <a:off x="6175410" y="1457011"/>
            <a:ext cx="2483967" cy="899660"/>
            <a:chOff x="5962017" y="1398328"/>
            <a:chExt cx="2719891" cy="968085"/>
          </a:xfrm>
        </p:grpSpPr>
        <p:sp>
          <p:nvSpPr>
            <p:cNvPr id="23" name="직사각형 22"/>
            <p:cNvSpPr/>
            <p:nvPr/>
          </p:nvSpPr>
          <p:spPr>
            <a:xfrm rot="21055768">
              <a:off x="6303985" y="1398328"/>
              <a:ext cx="2044344" cy="9364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 sz="1600"/>
            </a:p>
          </p:txBody>
        </p:sp>
        <p:pic>
          <p:nvPicPr>
            <p:cNvPr id="21" name="그림 20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 rot="21056376">
              <a:off x="6302858" y="1401996"/>
              <a:ext cx="2038211" cy="964417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 rot="21056376">
              <a:off x="5961886" y="1513417"/>
              <a:ext cx="2719891" cy="6928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>
                  <a:solidFill>
                    <a:srgbClr val="be1e2d"/>
                  </a:solidFill>
                  <a:latin typeface="+mj-ea"/>
                  <a:ea typeface="+mj-ea"/>
                  <a:cs typeface="+mn-cs"/>
                </a:rPr>
                <a:t>위반 시 </a:t>
              </a:r>
              <a:r>
                <a:rPr lang="en-US" altLang="ko-KR">
                  <a:solidFill>
                    <a:srgbClr val="be1e2d"/>
                  </a:solidFill>
                  <a:latin typeface="+mj-ea"/>
                  <a:ea typeface="+mj-ea"/>
                  <a:cs typeface="+mn-cs"/>
                </a:rPr>
                <a:t>500</a:t>
              </a:r>
              <a:r>
                <a:rPr lang="ko-KR" altLang="en-US">
                  <a:solidFill>
                    <a:srgbClr val="be1e2d"/>
                  </a:solidFill>
                  <a:latin typeface="+mj-ea"/>
                  <a:ea typeface="+mj-ea"/>
                  <a:cs typeface="+mn-cs"/>
                </a:rPr>
                <a:t>만원</a:t>
              </a:r>
              <a:endParaRPr lang="ko-KR" altLang="en-US">
                <a:solidFill>
                  <a:srgbClr val="be1e2d"/>
                </a:solidFill>
                <a:latin typeface="+mj-ea"/>
                <a:ea typeface="+mj-ea"/>
                <a:cs typeface="+mn-cs"/>
              </a:endParaRPr>
            </a:p>
            <a:p>
              <a:pPr lvl="0" algn="ctr">
                <a:defRPr/>
              </a:pPr>
              <a:r>
                <a:rPr lang="ko-KR" altLang="en-US">
                  <a:solidFill>
                    <a:srgbClr val="be1e2d"/>
                  </a:solidFill>
                  <a:latin typeface="+mj-ea"/>
                  <a:ea typeface="+mj-ea"/>
                  <a:cs typeface="+mn-cs"/>
                </a:rPr>
                <a:t>이하의 과태료</a:t>
              </a:r>
              <a:endParaRPr lang="ko-KR" altLang="en-US">
                <a:solidFill>
                  <a:srgbClr val="be1e2d"/>
                </a:solidFill>
                <a:latin typeface="+mj-ea"/>
                <a:ea typeface="+mj-ea"/>
                <a:cs typeface="+mn-cs"/>
              </a:endParaRPr>
            </a:p>
          </p:txBody>
        </p:sp>
      </p:grpSp>
      <p:pic>
        <p:nvPicPr>
          <p:cNvPr id="25" name="그림 24">
            <a:extLst>
              <a:ext uri="{FF2B5EF4-FFF2-40B4-BE49-F238E27FC236}">
                <a16:creationId xmlns:a16="http://schemas.microsoft.com/office/drawing/2014/main" id="{DE2F3D22-4E12-46CF-85CE-217E12AC0C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562" y="4560013"/>
            <a:ext cx="1091192" cy="1221492"/>
          </a:xfrm>
          <a:prstGeom prst="rect">
            <a:avLst/>
          </a:prstGeom>
        </p:spPr>
      </p:pic>
      <p:pic>
        <p:nvPicPr>
          <p:cNvPr id="26" name="나눔선">
            <a:extLst>
              <a:ext uri="{FF2B5EF4-FFF2-40B4-BE49-F238E27FC236}">
                <a16:creationId xmlns:a16="http://schemas.microsoft.com/office/drawing/2014/main" id="{5D3FB93D-41F6-4B29-9D5E-9A4C952E3A6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2270" b="-22111"/>
          <a:stretch/>
        </p:blipFill>
        <p:spPr>
          <a:xfrm rot="5400000">
            <a:off x="132738" y="4765053"/>
            <a:ext cx="3982289" cy="203605"/>
          </a:xfrm>
          <a:prstGeom prst="rect">
            <a:avLst/>
          </a:prstGeom>
        </p:spPr>
      </p:pic>
      <p:grpSp>
        <p:nvGrpSpPr>
          <p:cNvPr id="22" name="그룹 21">
            <a:extLst>
              <a:ext uri="{FF2B5EF4-FFF2-40B4-BE49-F238E27FC236}">
                <a16:creationId xmlns:a16="http://schemas.microsoft.com/office/drawing/2014/main" id="{47D7E32B-64B4-4B12-A3FC-675E31573019}"/>
              </a:ext>
            </a:extLst>
          </p:cNvPr>
          <p:cNvGrpSpPr/>
          <p:nvPr/>
        </p:nvGrpSpPr>
        <p:grpSpPr>
          <a:xfrm>
            <a:off x="-8092" y="0"/>
            <a:ext cx="1240635" cy="307777"/>
            <a:chOff x="-8735" y="12228"/>
            <a:chExt cx="1240635" cy="307777"/>
          </a:xfrm>
        </p:grpSpPr>
        <p:sp>
          <p:nvSpPr>
            <p:cNvPr id="27" name="직사각형 17">
              <a:extLst>
                <a:ext uri="{FF2B5EF4-FFF2-40B4-BE49-F238E27FC236}">
                  <a16:creationId xmlns:a16="http://schemas.microsoft.com/office/drawing/2014/main" id="{E21594B0-64CD-4725-A9DA-22C1817F3F03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1D39AD32-4AEF-40F2-8878-55D6414C4D93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Ⅰ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근로계약</a:t>
              </a: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30" name="직각 삼각형 29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7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260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>
            <a:extLst>
              <a:ext uri="{FF2B5EF4-FFF2-40B4-BE49-F238E27FC236}">
                <a16:creationId xmlns:a16="http://schemas.microsoft.com/office/drawing/2014/main" id="{E8020588-38F4-4FB8-B570-0859783C2046}"/>
              </a:ext>
            </a:extLst>
          </p:cNvPr>
          <p:cNvGrpSpPr/>
          <p:nvPr/>
        </p:nvGrpSpPr>
        <p:grpSpPr>
          <a:xfrm>
            <a:off x="956491" y="1653781"/>
            <a:ext cx="275422" cy="535658"/>
            <a:chOff x="1139371" y="1653781"/>
            <a:chExt cx="275422" cy="535658"/>
          </a:xfrm>
        </p:grpSpPr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D1065F00-FB88-4598-A6C1-629B3DD19FDF}"/>
                </a:ext>
              </a:extLst>
            </p:cNvPr>
            <p:cNvSpPr/>
            <p:nvPr/>
          </p:nvSpPr>
          <p:spPr>
            <a:xfrm>
              <a:off x="1139371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F29486F5-887B-4DE2-A5AA-8A1995CD1F9A}"/>
                </a:ext>
              </a:extLst>
            </p:cNvPr>
            <p:cNvSpPr/>
            <p:nvPr/>
          </p:nvSpPr>
          <p:spPr>
            <a:xfrm>
              <a:off x="1322264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BBFCD33F-CECD-4880-9177-06626AF12A2D}"/>
              </a:ext>
            </a:extLst>
          </p:cNvPr>
          <p:cNvGrpSpPr/>
          <p:nvPr/>
        </p:nvGrpSpPr>
        <p:grpSpPr>
          <a:xfrm>
            <a:off x="8046620" y="1653781"/>
            <a:ext cx="275422" cy="535658"/>
            <a:chOff x="1139371" y="1653781"/>
            <a:chExt cx="275422" cy="535658"/>
          </a:xfrm>
        </p:grpSpPr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767E2F50-85C8-41D0-9B07-A22F8721280E}"/>
                </a:ext>
              </a:extLst>
            </p:cNvPr>
            <p:cNvSpPr/>
            <p:nvPr/>
          </p:nvSpPr>
          <p:spPr>
            <a:xfrm>
              <a:off x="1139371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4ACDE9DA-0E4D-40B2-B3D5-1923E97284F5}"/>
                </a:ext>
              </a:extLst>
            </p:cNvPr>
            <p:cNvSpPr/>
            <p:nvPr/>
          </p:nvSpPr>
          <p:spPr>
            <a:xfrm>
              <a:off x="1322264" y="1653781"/>
              <a:ext cx="92529" cy="53565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F4D5415D-C69C-45BF-A995-F2311BE5A31F}"/>
              </a:ext>
            </a:extLst>
          </p:cNvPr>
          <p:cNvSpPr/>
          <p:nvPr/>
        </p:nvSpPr>
        <p:spPr>
          <a:xfrm>
            <a:off x="346509" y="2027467"/>
            <a:ext cx="8469831" cy="4396193"/>
          </a:xfrm>
          <a:prstGeom prst="roundRect">
            <a:avLst>
              <a:gd name="adj" fmla="val 2425"/>
            </a:avLst>
          </a:prstGeom>
          <a:solidFill>
            <a:schemeClr val="bg1"/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5726E80-C3FC-49C9-92C0-B31C03DD5983}"/>
              </a:ext>
            </a:extLst>
          </p:cNvPr>
          <p:cNvSpPr/>
          <p:nvPr/>
        </p:nvSpPr>
        <p:spPr>
          <a:xfrm>
            <a:off x="0" y="26895"/>
            <a:ext cx="9144000" cy="1608437"/>
          </a:xfrm>
          <a:prstGeom prst="rect">
            <a:avLst/>
          </a:prstGeom>
          <a:gradFill>
            <a:gsLst>
              <a:gs pos="42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7">
            <a:extLst>
              <a:ext uri="{FF2B5EF4-FFF2-40B4-BE49-F238E27FC236}">
                <a16:creationId xmlns:a16="http://schemas.microsoft.com/office/drawing/2014/main" id="{AAC463C6-34D8-49EB-8F88-D295DF9774D0}"/>
              </a:ext>
            </a:extLst>
          </p:cNvPr>
          <p:cNvSpPr/>
          <p:nvPr/>
        </p:nvSpPr>
        <p:spPr>
          <a:xfrm rot="10800000" flipH="1">
            <a:off x="346510" y="702846"/>
            <a:ext cx="1423164" cy="428376"/>
          </a:xfrm>
          <a:custGeom>
            <a:avLst/>
            <a:gdLst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231900 w 1231900"/>
              <a:gd name="connsiteY2" fmla="*/ 288184 h 288184"/>
              <a:gd name="connsiteX3" fmla="*/ 0 w 1231900"/>
              <a:gd name="connsiteY3" fmla="*/ 288184 h 288184"/>
              <a:gd name="connsiteX4" fmla="*/ 0 w 1231900"/>
              <a:gd name="connsiteY4" fmla="*/ 0 h 288184"/>
              <a:gd name="connsiteX0" fmla="*/ 0 w 1231900"/>
              <a:gd name="connsiteY0" fmla="*/ 0 h 288184"/>
              <a:gd name="connsiteX1" fmla="*/ 1231900 w 1231900"/>
              <a:gd name="connsiteY1" fmla="*/ 0 h 288184"/>
              <a:gd name="connsiteX2" fmla="*/ 1084580 w 1231900"/>
              <a:gd name="connsiteY2" fmla="*/ 283104 h 288184"/>
              <a:gd name="connsiteX3" fmla="*/ 0 w 1231900"/>
              <a:gd name="connsiteY3" fmla="*/ 288184 h 288184"/>
              <a:gd name="connsiteX4" fmla="*/ 0 w 1231900"/>
              <a:gd name="connsiteY4" fmla="*/ 0 h 28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900" h="288184">
                <a:moveTo>
                  <a:pt x="0" y="0"/>
                </a:moveTo>
                <a:lnTo>
                  <a:pt x="1231900" y="0"/>
                </a:lnTo>
                <a:lnTo>
                  <a:pt x="1084580" y="283104"/>
                </a:lnTo>
                <a:lnTo>
                  <a:pt x="0" y="288184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F6D655A5-AE8E-4900-A39B-56254911E81B}"/>
              </a:ext>
            </a:extLst>
          </p:cNvPr>
          <p:cNvSpPr/>
          <p:nvPr/>
        </p:nvSpPr>
        <p:spPr>
          <a:xfrm>
            <a:off x="346509" y="1059443"/>
            <a:ext cx="8469831" cy="7699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812436" y="1150473"/>
            <a:ext cx="7508604" cy="571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914400" latinLnBrk="1">
              <a:spcBef>
                <a:spcPct val="0"/>
              </a:spcBef>
              <a:defRPr/>
            </a:pPr>
            <a:r>
              <a:rPr lang="ko-KR" altLang="en-US" sz="3200" spc="-200">
                <a:gradFill>
                  <a:gsLst>
                    <a:gs pos="51000">
                      <a:srgbClr val="257f9b"/>
                    </a:gs>
                    <a:gs pos="0">
                      <a:srgbClr val="009659"/>
                    </a:gs>
                    <a:gs pos="98000">
                      <a:srgbClr val="009e47"/>
                    </a:gs>
                  </a:gsLst>
                  <a:lin ang="0" scaled="0"/>
                </a:gradFill>
                <a:latin typeface="경기천년제목 Bold"/>
                <a:ea typeface="경기천년제목 Bold"/>
                <a:cs typeface="+mj-cs"/>
              </a:rPr>
              <a:t>입사 즉시 근로계약서를 작성하지 않은 사례</a:t>
            </a:r>
            <a:endParaRPr lang="ko-KR" altLang="en-US" sz="3200" spc="-200">
              <a:gradFill>
                <a:gsLst>
                  <a:gs pos="51000">
                    <a:srgbClr val="257f9b"/>
                  </a:gs>
                  <a:gs pos="0">
                    <a:srgbClr val="009659"/>
                  </a:gs>
                  <a:gs pos="98000">
                    <a:srgbClr val="009e47"/>
                  </a:gs>
                </a:gsLst>
                <a:lin ang="0" scaled="0"/>
              </a:gradFill>
              <a:latin typeface="경기천년제목 Bold"/>
              <a:ea typeface="경기천년제목 Bold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55DE46-2CC8-4D38-907A-557A66B93A17}"/>
              </a:ext>
            </a:extLst>
          </p:cNvPr>
          <p:cNvSpPr txBox="1"/>
          <p:nvPr/>
        </p:nvSpPr>
        <p:spPr>
          <a:xfrm>
            <a:off x="550741" y="681405"/>
            <a:ext cx="13217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사건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13BAF3A2-2CDC-4399-9466-DAA5AA0B4442}"/>
              </a:ext>
            </a:extLst>
          </p:cNvPr>
          <p:cNvSpPr/>
          <p:nvPr/>
        </p:nvSpPr>
        <p:spPr>
          <a:xfrm>
            <a:off x="426719" y="2127383"/>
            <a:ext cx="8305801" cy="1047498"/>
          </a:xfrm>
          <a:prstGeom prst="roundRect">
            <a:avLst>
              <a:gd name="adj" fmla="val 10351"/>
            </a:avLst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109960" y="2275179"/>
            <a:ext cx="6944836" cy="694716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lvl="0" algn="ctr">
              <a:defRPr/>
            </a:pPr>
            <a:r>
              <a:rPr lang="ko-KR" altLang="en-US" sz="2000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근로자</a:t>
            </a:r>
            <a:r>
              <a:rPr lang="en-US" altLang="ko-KR" sz="2000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A</a:t>
            </a:r>
            <a:r>
              <a:rPr lang="ko-KR" altLang="en-US" sz="2000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는 입사 </a:t>
            </a:r>
            <a:r>
              <a:rPr lang="en-US" altLang="ko-KR" sz="2000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2</a:t>
            </a:r>
            <a:r>
              <a:rPr lang="ko-KR" altLang="en-US" sz="2000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일 만에 사업주</a:t>
            </a:r>
            <a:r>
              <a:rPr lang="en-US" altLang="ko-KR" sz="2000" spc="-100">
                <a:solidFill>
                  <a:srgbClr val="0070c0"/>
                </a:solidFill>
                <a:latin typeface="+mj-ea"/>
              </a:rPr>
              <a:t>B</a:t>
            </a:r>
            <a:r>
              <a:rPr lang="ko-KR" altLang="en-US" sz="2000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와의 갈등으로 퇴사한 이후에 </a:t>
            </a:r>
            <a:br>
              <a:rPr lang="en-US" altLang="ko-KR" sz="2000" spc="-100">
                <a:solidFill>
                  <a:srgbClr val="0070c0"/>
                </a:solidFill>
                <a:ea typeface="+mj-ea"/>
              </a:rPr>
            </a:br>
            <a:r>
              <a:rPr lang="ko-KR" altLang="en-US" sz="2000" spc="-100">
                <a:solidFill>
                  <a:srgbClr val="0070c0"/>
                </a:solidFill>
                <a:latin typeface="+mj-ea"/>
                <a:ea typeface="+mj-ea"/>
                <a:cs typeface="+mn-cs"/>
              </a:rPr>
              <a:t>근로계약서 미작성으로 노동청에 신고</a:t>
            </a:r>
            <a:endParaRPr lang="ko-KR" altLang="en-US" sz="2000" spc="-100">
              <a:solidFill>
                <a:srgbClr val="0070c0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073C52-BCC9-45CE-909C-7053AC78D86C}"/>
              </a:ext>
            </a:extLst>
          </p:cNvPr>
          <p:cNvSpPr txBox="1"/>
          <p:nvPr/>
        </p:nvSpPr>
        <p:spPr>
          <a:xfrm>
            <a:off x="1628665" y="3670536"/>
            <a:ext cx="6944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+mj-ea"/>
                <a:ea typeface="+mj-ea"/>
              </a:rPr>
              <a:t>사업주는 근로자에게 </a:t>
            </a:r>
            <a:r>
              <a:rPr lang="ko-KR" altLang="en-US" sz="2000" dirty="0" err="1" smtClean="0">
                <a:latin typeface="+mj-ea"/>
                <a:ea typeface="+mj-ea"/>
              </a:rPr>
              <a:t>채용자격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경력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자격 등</a:t>
            </a:r>
            <a:r>
              <a:rPr lang="en-US" altLang="ko-KR" sz="2000" dirty="0" smtClean="0">
                <a:latin typeface="+mj-ea"/>
                <a:ea typeface="+mj-ea"/>
              </a:rPr>
              <a:t>) </a:t>
            </a:r>
            <a:r>
              <a:rPr lang="ko-KR" altLang="en-US" sz="2000" dirty="0" smtClean="0">
                <a:latin typeface="+mj-ea"/>
                <a:ea typeface="+mj-ea"/>
              </a:rPr>
              <a:t>증빙서류를 </a:t>
            </a:r>
            <a:r>
              <a:rPr lang="ko-KR" altLang="en-US" sz="2000" dirty="0">
                <a:latin typeface="+mj-ea"/>
                <a:ea typeface="+mj-ea"/>
              </a:rPr>
              <a:t>받은 뒤에 근로계약서를 작성하려 했다며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억울함을 호소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17F5F6-AC81-4C23-8310-BED605E93B6E}"/>
              </a:ext>
            </a:extLst>
          </p:cNvPr>
          <p:cNvSpPr txBox="1"/>
          <p:nvPr/>
        </p:nvSpPr>
        <p:spPr>
          <a:xfrm>
            <a:off x="1628665" y="5072429"/>
            <a:ext cx="69448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780C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⇒ 법 위반으로 확인되어 형사 처벌</a:t>
            </a:r>
            <a:endParaRPr lang="ko-KR" altLang="en-US" sz="2000" dirty="0">
              <a:solidFill>
                <a:srgbClr val="FF780C"/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CBACFA-3032-4F17-A99D-E6370F5E6924}"/>
              </a:ext>
            </a:extLst>
          </p:cNvPr>
          <p:cNvSpPr txBox="1"/>
          <p:nvPr/>
        </p:nvSpPr>
        <p:spPr>
          <a:xfrm>
            <a:off x="1628665" y="5438158"/>
            <a:ext cx="69448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+mj-ea"/>
                <a:ea typeface="+mj-ea"/>
              </a:rPr>
              <a:t>근로기준법 </a:t>
            </a:r>
            <a:r>
              <a:rPr lang="ko-KR" altLang="en-US" sz="2000" dirty="0" smtClean="0">
                <a:latin typeface="+mj-ea"/>
                <a:ea typeface="+mj-ea"/>
              </a:rPr>
              <a:t>제</a:t>
            </a:r>
            <a:r>
              <a:rPr lang="en-US" altLang="ko-KR" sz="2000" dirty="0" smtClean="0">
                <a:latin typeface="+mj-ea"/>
                <a:ea typeface="+mj-ea"/>
              </a:rPr>
              <a:t>17</a:t>
            </a:r>
            <a:r>
              <a:rPr lang="ko-KR" altLang="en-US" sz="2000" dirty="0">
                <a:latin typeface="+mj-ea"/>
                <a:ea typeface="+mj-ea"/>
              </a:rPr>
              <a:t>조 </a:t>
            </a:r>
            <a:r>
              <a:rPr lang="ko-KR" altLang="en-US" sz="2000" dirty="0" smtClean="0">
                <a:latin typeface="+mj-ea"/>
                <a:ea typeface="+mj-ea"/>
              </a:rPr>
              <a:t>위반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en-US" altLang="ko-KR" sz="2000" dirty="0">
                <a:latin typeface="+mj-ea"/>
                <a:ea typeface="+mj-ea"/>
              </a:rPr>
              <a:t>500</a:t>
            </a:r>
            <a:r>
              <a:rPr lang="ko-KR" altLang="en-US" sz="2000" dirty="0">
                <a:latin typeface="+mj-ea"/>
                <a:ea typeface="+mj-ea"/>
              </a:rPr>
              <a:t>만원 이하 벌금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D0785DC2-8839-4185-8265-86B4B2EC0BE1}"/>
              </a:ext>
            </a:extLst>
          </p:cNvPr>
          <p:cNvSpPr/>
          <p:nvPr/>
        </p:nvSpPr>
        <p:spPr>
          <a:xfrm>
            <a:off x="535645" y="3582162"/>
            <a:ext cx="905256" cy="90525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26395396-06B0-4689-B9A4-FE8521D4071B}"/>
              </a:ext>
            </a:extLst>
          </p:cNvPr>
          <p:cNvSpPr/>
          <p:nvPr/>
        </p:nvSpPr>
        <p:spPr>
          <a:xfrm>
            <a:off x="535645" y="5009909"/>
            <a:ext cx="905256" cy="90525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1C252DC7-87DA-4596-8EAF-331442F5DFB7}"/>
              </a:ext>
            </a:extLst>
          </p:cNvPr>
          <p:cNvGrpSpPr/>
          <p:nvPr/>
        </p:nvGrpSpPr>
        <p:grpSpPr>
          <a:xfrm>
            <a:off x="1769674" y="4719647"/>
            <a:ext cx="6693606" cy="22860"/>
            <a:chOff x="426719" y="4672303"/>
            <a:chExt cx="8305801" cy="22860"/>
          </a:xfrm>
        </p:grpSpPr>
        <p:cxnSp>
          <p:nvCxnSpPr>
            <p:cNvPr id="38" name="직선 연결선 37">
              <a:extLst>
                <a:ext uri="{FF2B5EF4-FFF2-40B4-BE49-F238E27FC236}">
                  <a16:creationId xmlns:a16="http://schemas.microsoft.com/office/drawing/2014/main" id="{D70D502A-C067-4599-AFD2-6BB855156DCF}"/>
                </a:ext>
              </a:extLst>
            </p:cNvPr>
            <p:cNvCxnSpPr>
              <a:cxnSpLocks/>
            </p:cNvCxnSpPr>
            <p:nvPr/>
          </p:nvCxnSpPr>
          <p:spPr>
            <a:xfrm>
              <a:off x="426719" y="4695163"/>
              <a:ext cx="8305801" cy="0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연결선 38">
              <a:extLst>
                <a:ext uri="{FF2B5EF4-FFF2-40B4-BE49-F238E27FC236}">
                  <a16:creationId xmlns:a16="http://schemas.microsoft.com/office/drawing/2014/main" id="{35FC853C-B404-4002-BC01-EC999B089E87}"/>
                </a:ext>
              </a:extLst>
            </p:cNvPr>
            <p:cNvCxnSpPr>
              <a:cxnSpLocks/>
            </p:cNvCxnSpPr>
            <p:nvPr/>
          </p:nvCxnSpPr>
          <p:spPr>
            <a:xfrm>
              <a:off x="426719" y="4672303"/>
              <a:ext cx="83058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자유형: 도형 40">
            <a:extLst>
              <a:ext uri="{FF2B5EF4-FFF2-40B4-BE49-F238E27FC236}">
                <a16:creationId xmlns:a16="http://schemas.microsoft.com/office/drawing/2014/main" id="{C3BE3A47-EB94-487C-A266-F4AF2A901244}"/>
              </a:ext>
            </a:extLst>
          </p:cNvPr>
          <p:cNvSpPr/>
          <p:nvPr/>
        </p:nvSpPr>
        <p:spPr>
          <a:xfrm>
            <a:off x="634969" y="3677472"/>
            <a:ext cx="805932" cy="809946"/>
          </a:xfrm>
          <a:custGeom>
            <a:avLst/>
            <a:gdLst>
              <a:gd name="connsiteX0" fmla="*/ 628199 w 805932"/>
              <a:gd name="connsiteY0" fmla="*/ 0 h 809946"/>
              <a:gd name="connsiteX1" fmla="*/ 673361 w 805932"/>
              <a:gd name="connsiteY1" fmla="*/ 37262 h 809946"/>
              <a:gd name="connsiteX2" fmla="*/ 805932 w 805932"/>
              <a:gd name="connsiteY2" fmla="*/ 357318 h 809946"/>
              <a:gd name="connsiteX3" fmla="*/ 353304 w 805932"/>
              <a:gd name="connsiteY3" fmla="*/ 809946 h 809946"/>
              <a:gd name="connsiteX4" fmla="*/ 33247 w 805932"/>
              <a:gd name="connsiteY4" fmla="*/ 677374 h 809946"/>
              <a:gd name="connsiteX5" fmla="*/ 0 w 805932"/>
              <a:gd name="connsiteY5" fmla="*/ 637078 h 809946"/>
              <a:gd name="connsiteX6" fmla="*/ 628199 w 805932"/>
              <a:gd name="connsiteY6" fmla="*/ 0 h 809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5932" h="809946">
                <a:moveTo>
                  <a:pt x="628199" y="0"/>
                </a:moveTo>
                <a:lnTo>
                  <a:pt x="673361" y="37262"/>
                </a:lnTo>
                <a:cubicBezTo>
                  <a:pt x="755270" y="119171"/>
                  <a:pt x="805932" y="232328"/>
                  <a:pt x="805932" y="357318"/>
                </a:cubicBezTo>
                <a:cubicBezTo>
                  <a:pt x="805932" y="607298"/>
                  <a:pt x="603284" y="809946"/>
                  <a:pt x="353304" y="809946"/>
                </a:cubicBezTo>
                <a:cubicBezTo>
                  <a:pt x="228314" y="809946"/>
                  <a:pt x="115157" y="759284"/>
                  <a:pt x="33247" y="677374"/>
                </a:cubicBezTo>
                <a:lnTo>
                  <a:pt x="0" y="637078"/>
                </a:lnTo>
                <a:lnTo>
                  <a:pt x="628199" y="0"/>
                </a:lnTo>
                <a:close/>
              </a:path>
            </a:pathLst>
          </a:custGeom>
          <a:solidFill>
            <a:schemeClr val="accent6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51E344B9-EE0C-4CB4-9A2D-98FD03865FE2}"/>
              </a:ext>
            </a:extLst>
          </p:cNvPr>
          <p:cNvSpPr/>
          <p:nvPr/>
        </p:nvSpPr>
        <p:spPr>
          <a:xfrm>
            <a:off x="634969" y="5209964"/>
            <a:ext cx="805932" cy="809946"/>
          </a:xfrm>
          <a:custGeom>
            <a:avLst/>
            <a:gdLst>
              <a:gd name="connsiteX0" fmla="*/ 628199 w 805932"/>
              <a:gd name="connsiteY0" fmla="*/ 0 h 809946"/>
              <a:gd name="connsiteX1" fmla="*/ 673361 w 805932"/>
              <a:gd name="connsiteY1" fmla="*/ 37262 h 809946"/>
              <a:gd name="connsiteX2" fmla="*/ 805932 w 805932"/>
              <a:gd name="connsiteY2" fmla="*/ 357318 h 809946"/>
              <a:gd name="connsiteX3" fmla="*/ 353304 w 805932"/>
              <a:gd name="connsiteY3" fmla="*/ 809946 h 809946"/>
              <a:gd name="connsiteX4" fmla="*/ 33247 w 805932"/>
              <a:gd name="connsiteY4" fmla="*/ 677374 h 809946"/>
              <a:gd name="connsiteX5" fmla="*/ 0 w 805932"/>
              <a:gd name="connsiteY5" fmla="*/ 637078 h 809946"/>
              <a:gd name="connsiteX6" fmla="*/ 628199 w 805932"/>
              <a:gd name="connsiteY6" fmla="*/ 0 h 809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5932" h="809946">
                <a:moveTo>
                  <a:pt x="628199" y="0"/>
                </a:moveTo>
                <a:lnTo>
                  <a:pt x="673361" y="37262"/>
                </a:lnTo>
                <a:cubicBezTo>
                  <a:pt x="755270" y="119171"/>
                  <a:pt x="805932" y="232328"/>
                  <a:pt x="805932" y="357318"/>
                </a:cubicBezTo>
                <a:cubicBezTo>
                  <a:pt x="805932" y="607298"/>
                  <a:pt x="603284" y="809946"/>
                  <a:pt x="353304" y="809946"/>
                </a:cubicBezTo>
                <a:cubicBezTo>
                  <a:pt x="228314" y="809946"/>
                  <a:pt x="115157" y="759284"/>
                  <a:pt x="33247" y="677374"/>
                </a:cubicBezTo>
                <a:lnTo>
                  <a:pt x="0" y="637078"/>
                </a:lnTo>
                <a:lnTo>
                  <a:pt x="628199" y="0"/>
                </a:lnTo>
                <a:close/>
              </a:path>
            </a:pathLst>
          </a:custGeom>
          <a:solidFill>
            <a:schemeClr val="accent6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39E1A6D1-1C7E-4676-BD0D-93336C075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354" y="3701796"/>
            <a:ext cx="527930" cy="628538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5502F346-D5F0-496F-9942-8CB63632FC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45" y="5201171"/>
            <a:ext cx="644850" cy="543805"/>
          </a:xfrm>
          <a:prstGeom prst="rect">
            <a:avLst/>
          </a:prstGeom>
        </p:spPr>
      </p:pic>
      <p:grpSp>
        <p:nvGrpSpPr>
          <p:cNvPr id="31" name="그룹 30">
            <a:extLst>
              <a:ext uri="{FF2B5EF4-FFF2-40B4-BE49-F238E27FC236}">
                <a16:creationId xmlns:a16="http://schemas.microsoft.com/office/drawing/2014/main" id="{47D7E32B-64B4-4B12-A3FC-675E31573019}"/>
              </a:ext>
            </a:extLst>
          </p:cNvPr>
          <p:cNvGrpSpPr/>
          <p:nvPr/>
        </p:nvGrpSpPr>
        <p:grpSpPr>
          <a:xfrm>
            <a:off x="-8092" y="0"/>
            <a:ext cx="1240635" cy="307777"/>
            <a:chOff x="-8735" y="12228"/>
            <a:chExt cx="1240635" cy="307777"/>
          </a:xfrm>
        </p:grpSpPr>
        <p:sp>
          <p:nvSpPr>
            <p:cNvPr id="33" name="직사각형 17">
              <a:extLst>
                <a:ext uri="{FF2B5EF4-FFF2-40B4-BE49-F238E27FC236}">
                  <a16:creationId xmlns:a16="http://schemas.microsoft.com/office/drawing/2014/main" id="{E21594B0-64CD-4725-A9DA-22C1817F3F03}"/>
                </a:ext>
              </a:extLst>
            </p:cNvPr>
            <p:cNvSpPr/>
            <p:nvPr/>
          </p:nvSpPr>
          <p:spPr>
            <a:xfrm>
              <a:off x="0" y="20181"/>
              <a:ext cx="1231900" cy="288184"/>
            </a:xfrm>
            <a:custGeom>
              <a:avLst/>
              <a:gdLst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231900 w 1231900"/>
                <a:gd name="connsiteY2" fmla="*/ 28818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  <a:gd name="connsiteX0" fmla="*/ 0 w 1231900"/>
                <a:gd name="connsiteY0" fmla="*/ 0 h 288184"/>
                <a:gd name="connsiteX1" fmla="*/ 1231900 w 1231900"/>
                <a:gd name="connsiteY1" fmla="*/ 0 h 288184"/>
                <a:gd name="connsiteX2" fmla="*/ 1084580 w 1231900"/>
                <a:gd name="connsiteY2" fmla="*/ 283104 h 288184"/>
                <a:gd name="connsiteX3" fmla="*/ 0 w 1231900"/>
                <a:gd name="connsiteY3" fmla="*/ 288184 h 288184"/>
                <a:gd name="connsiteX4" fmla="*/ 0 w 1231900"/>
                <a:gd name="connsiteY4" fmla="*/ 0 h 2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288184">
                  <a:moveTo>
                    <a:pt x="0" y="0"/>
                  </a:moveTo>
                  <a:lnTo>
                    <a:pt x="1231900" y="0"/>
                  </a:lnTo>
                  <a:lnTo>
                    <a:pt x="1084580" y="283104"/>
                  </a:lnTo>
                  <a:lnTo>
                    <a:pt x="0" y="288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18E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1D39AD32-4AEF-40F2-8878-55D6414C4D93}"/>
                </a:ext>
              </a:extLst>
            </p:cNvPr>
            <p:cNvSpPr/>
            <p:nvPr/>
          </p:nvSpPr>
          <p:spPr>
            <a:xfrm>
              <a:off x="-8735" y="12228"/>
              <a:ext cx="10887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나눔명조 ExtraBold" panose="02020603020101020101" pitchFamily="18" charset="-127"/>
                  <a:ea typeface="나눔명조 ExtraBold" panose="02020603020101020101" pitchFamily="18" charset="-127"/>
                </a:rPr>
                <a:t>Ⅰ</a:t>
              </a:r>
              <a:r>
                <a:rPr lang="en-US" altLang="ko-KR" sz="1400" dirty="0">
                  <a:solidFill>
                    <a:schemeClr val="bg1"/>
                  </a:solidFill>
                </a:rPr>
                <a:t>. </a:t>
              </a:r>
              <a:r>
                <a:rPr lang="ko-KR" altLang="en-US" sz="1400" dirty="0">
                  <a:solidFill>
                    <a:schemeClr val="bg1"/>
                  </a:solidFill>
                </a:rPr>
                <a:t>근로계약</a:t>
              </a:r>
            </a:p>
          </p:txBody>
        </p:sp>
      </p:grpSp>
      <p:grpSp>
        <p:nvGrpSpPr>
          <p:cNvPr id="35" name="그룹 34"/>
          <p:cNvGrpSpPr/>
          <p:nvPr/>
        </p:nvGrpSpPr>
        <p:grpSpPr>
          <a:xfrm>
            <a:off x="8693552" y="6475037"/>
            <a:ext cx="649854" cy="529553"/>
            <a:chOff x="8693552" y="6475037"/>
            <a:chExt cx="649854" cy="529553"/>
          </a:xfrm>
        </p:grpSpPr>
        <p:sp>
          <p:nvSpPr>
            <p:cNvPr id="36" name="직각 삼각형 35"/>
            <p:cNvSpPr/>
            <p:nvPr/>
          </p:nvSpPr>
          <p:spPr>
            <a:xfrm flipH="1">
              <a:off x="8693552" y="6475037"/>
              <a:ext cx="461246" cy="382963"/>
            </a:xfrm>
            <a:prstGeom prst="rt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슬라이드 번호 개체 틀 5">
              <a:extLst>
                <a:ext uri="{FF2B5EF4-FFF2-40B4-BE49-F238E27FC236}">
                  <a16:creationId xmlns:a16="http://schemas.microsoft.com/office/drawing/2014/main" id="{B0D0D725-6E92-49C8-91E5-EDCD8432F9B6}"/>
                </a:ext>
              </a:extLst>
            </p:cNvPr>
            <p:cNvSpPr txBox="1">
              <a:spLocks/>
            </p:cNvSpPr>
            <p:nvPr/>
          </p:nvSpPr>
          <p:spPr>
            <a:xfrm>
              <a:off x="8893147" y="6639465"/>
              <a:ext cx="450259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282C9E2-717B-4897-B27B-3CD08C879F39}" type="slidenum">
                <a:rPr lang="ko-KR" altLang="en-US" sz="800" smtClean="0">
                  <a:solidFill>
                    <a:schemeClr val="bg1"/>
                  </a:solidFill>
                </a:rPr>
                <a:pPr/>
                <a:t>8</a:t>
              </a:fld>
              <a:endParaRPr lang="ko-KR" altLang="en-US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173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2">
      <a:majorFont>
        <a:latin typeface="KoPub돋움체 Bold"/>
        <a:ea typeface="KoPub돋움체 Bold"/>
        <a:cs typeface=""/>
      </a:majorFont>
      <a:minorFont>
        <a:latin typeface="KoPub돋움체 Medium"/>
        <a:ea typeface="KoPub돋움체 Medium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/>
      <a:lstStyle>
        <a:defPPr>
          <a:lnSpc>
            <a:spcPts val="2200"/>
          </a:lnSpc>
          <a:defRPr sz="1600" dirty="0" smtClean="0">
            <a:solidFill>
              <a:schemeClr val="tx1">
                <a:lumMod val="75000"/>
                <a:lumOff val="25000"/>
              </a:schemeClr>
            </a:solidFill>
            <a:latin typeface="+mj-lt"/>
            <a:ea typeface="+mj-ea"/>
          </a:defRPr>
        </a:defPPr>
      </a:lstStyle>
    </a:txDef>
  </a:objectDefaul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5364</ep:Words>
  <ep:PresentationFormat>화면 슬라이드 쇼(4:3)</ep:PresentationFormat>
  <ep:Paragraphs>1257</ep:Paragraphs>
  <ep:Slides>70</ep:Slides>
  <ep:Notes>9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70</vt:i4>
      </vt:variant>
    </vt:vector>
  </ep:HeadingPairs>
  <ep:TitlesOfParts>
    <vt:vector size="71" baseType="lpstr">
      <vt:lpstr>Office 테마</vt:lpstr>
      <vt:lpstr>슬라이드 1</vt:lpstr>
      <vt:lpstr>슬라이드 2</vt:lpstr>
      <vt:lpstr>슬라이드 3</vt:lpstr>
      <vt:lpstr>근로계약서 작성 및 교부</vt:lpstr>
      <vt:lpstr>슬라이드 5</vt:lpstr>
      <vt:lpstr>기간제 및 단시간근로자의 경우에는?</vt:lpstr>
      <vt:lpstr>슬라이드 7</vt:lpstr>
      <vt:lpstr>근로계약에 대한 서류 보존</vt:lpstr>
      <vt:lpstr>슬라이드 9</vt:lpstr>
      <vt:lpstr>슬라이드 10</vt:lpstr>
      <vt:lpstr>근로시간의 개념</vt:lpstr>
      <vt:lpstr>법정근로시간과 소정근로시간</vt:lpstr>
      <vt:lpstr>가산수당(상시근로자 5인이상 적용)</vt:lpstr>
      <vt:lpstr>휴게 시간</vt:lpstr>
      <vt:lpstr>유급 휴일</vt:lpstr>
      <vt:lpstr>4인이하 사업장 적용 근로시간 관련 법령</vt:lpstr>
      <vt:lpstr>연차휴가에 대한 사용촉진(근로기준법 제61조)</vt:lpstr>
      <vt:lpstr>슬라이드 18</vt:lpstr>
      <vt:lpstr>슬라이드 19</vt:lpstr>
      <vt:lpstr>슬라이드 20</vt:lpstr>
      <vt:lpstr>슬라이드 21</vt:lpstr>
      <vt:lpstr>슬라이드 22</vt:lpstr>
      <vt:lpstr>임금의 개념</vt:lpstr>
      <vt:lpstr>슬라이드 24</vt:lpstr>
      <vt:lpstr>임금명세서 교부 의무화 (‘21.11.19. 시행)</vt:lpstr>
      <vt:lpstr>통상임금 VS 평균임금</vt:lpstr>
      <vt:lpstr>퇴사자의 임금 지급 기한</vt:lpstr>
      <vt:lpstr>임금체불과 시효</vt:lpstr>
      <vt:lpstr>슬라이드 29</vt:lpstr>
      <vt:lpstr>최저임금</vt:lpstr>
      <vt:lpstr>최저임금 이해를 위한 키워드 2가지</vt:lpstr>
      <vt:lpstr>최저임금에 산입되는 임금</vt:lpstr>
      <vt:lpstr>최저임금에 산입하지 않는 임금</vt:lpstr>
      <vt:lpstr>최저임금 판단 방법</vt:lpstr>
      <vt:lpstr>최저임금 감액이 불가한 직종</vt:lpstr>
      <vt:lpstr>슬라이드 36</vt:lpstr>
      <vt:lpstr>슬라이드 37</vt:lpstr>
      <vt:lpstr>슬라이드 38</vt:lpstr>
      <vt:lpstr>직장 내 괴롭힘 금지</vt:lpstr>
      <vt:lpstr>직장 내 괴롭힘 금지</vt:lpstr>
      <vt:lpstr>직장 내 성희롱 예방</vt:lpstr>
      <vt:lpstr>직장 내 성희롱 예방</vt:lpstr>
      <vt:lpstr>성희롱의 대표적 유형</vt:lpstr>
      <vt:lpstr>모성보호 및 일·가정 양립 지원제도</vt:lpstr>
      <vt:lpstr>슬라이드 45</vt:lpstr>
      <vt:lpstr>슬라이드 46</vt:lpstr>
      <vt:lpstr>슬라이드 47</vt:lpstr>
      <vt:lpstr>근로관계의 종료</vt:lpstr>
      <vt:lpstr>해고 등의 제한</vt:lpstr>
      <vt:lpstr>해고의 예고</vt:lpstr>
      <vt:lpstr>해고 예고의 예외</vt:lpstr>
      <vt:lpstr>해고예고수당의 산정</vt:lpstr>
      <vt:lpstr>슬라이드 53</vt:lpstr>
      <vt:lpstr>슬라이드 54</vt:lpstr>
      <vt:lpstr>슬라이드 55</vt:lpstr>
      <vt:lpstr>퇴직급여제도</vt:lpstr>
      <vt:lpstr>퇴직금제도</vt:lpstr>
      <vt:lpstr>계속근로기간 산정 예시</vt:lpstr>
      <vt:lpstr>퇴직금의 산정</vt:lpstr>
      <vt:lpstr>퇴직연금제도</vt:lpstr>
      <vt:lpstr>중소기업퇴직연금기금제도</vt:lpstr>
      <vt:lpstr>퇴직급여 중간정산(중도인출)</vt:lpstr>
      <vt:lpstr>슬라이드 63</vt:lpstr>
      <vt:lpstr>슬라이드 64</vt:lpstr>
      <vt:lpstr>슬라이드 65</vt:lpstr>
      <vt:lpstr>슬라이드 66</vt:lpstr>
      <vt:lpstr>슬라이드 67</vt:lpstr>
      <vt:lpstr>슬라이드 68</vt:lpstr>
      <vt:lpstr>상습 임금체불 근절법(’25.10.23.시행)</vt:lpstr>
      <vt:lpstr>슬라이드 70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2019-07-12T06:26:05.000</dcterms:created>
  <dc:creator>정옥 임</dc:creator>
  <cp:lastModifiedBy>Moel</cp:lastModifiedBy>
  <dcterms:modified xsi:type="dcterms:W3CDTF">2026-06-02T01:23:09.065</dcterms:modified>
  <cp:revision>780</cp:revision>
  <dc:title>5인 미만 사업장을 위한 핵심 노동법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